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  <p:sldId id="259" r:id="rId4"/>
    <p:sldId id="261" r:id="rId5"/>
  </p:sldIdLst>
  <p:sldSz cx="9144000" cy="6858000" type="screen4x3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SimSun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SimSun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SimSun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SimSun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SimSun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SimSun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SimSun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SimSun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SimSun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86" d="100"/>
          <a:sy n="86" d="100"/>
        </p:scale>
        <p:origin x="542" y="6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E6691A-4403-4FDA-B682-1B4611B6AC69}" type="datetimeFigureOut">
              <a:rPr lang="zh-CN" altLang="en-US"/>
              <a:pPr>
                <a:defRPr/>
              </a:pPr>
              <a:t>2016/6/29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5569BF-356F-4E69-AE33-F3223C1116E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6850B6-FB2F-4735-9AF9-D5B3CC30C152}" type="datetimeFigureOut">
              <a:rPr lang="zh-CN" altLang="en-US"/>
              <a:pPr>
                <a:defRPr/>
              </a:pPr>
              <a:t>2016/6/29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93559D-D132-435F-9F4D-B0729E29796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4C5828-C1D3-4153-A717-DEDDC913137F}" type="datetimeFigureOut">
              <a:rPr lang="zh-CN" altLang="en-US"/>
              <a:pPr>
                <a:defRPr/>
              </a:pPr>
              <a:t>2016/6/29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C4E193-9494-4D4A-B469-476F0F91683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5DE07F-5B26-4CC4-9472-895E0FA514A2}" type="datetimeFigureOut">
              <a:rPr lang="zh-CN" altLang="en-US"/>
              <a:pPr>
                <a:defRPr/>
              </a:pPr>
              <a:t>2016/6/29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9EAA12-5AC4-4D2A-A9F9-68363F72074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290BE7-5647-4C2E-B5F6-E2B340F04E00}" type="datetimeFigureOut">
              <a:rPr lang="zh-CN" altLang="en-US"/>
              <a:pPr>
                <a:defRPr/>
              </a:pPr>
              <a:t>2016/6/29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DCB230-47EB-45DC-A0B5-44BC3AE6C8A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CB09C2-0663-41D0-94A0-202038CE88A9}" type="datetimeFigureOut">
              <a:rPr lang="zh-CN" altLang="en-US"/>
              <a:pPr>
                <a:defRPr/>
              </a:pPr>
              <a:t>2016/6/29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7C4C5-47C8-4B60-A60C-C32CD675A8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E752E7-AECE-4D10-A319-58F83C9D199F}" type="datetimeFigureOut">
              <a:rPr lang="zh-CN" altLang="en-US"/>
              <a:pPr>
                <a:defRPr/>
              </a:pPr>
              <a:t>2016/6/29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9ED5C3-85F7-4199-B7CC-15AEC9BAF7C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6D89BC-AC92-4863-86BF-B1A3D6D84ABF}" type="datetimeFigureOut">
              <a:rPr lang="zh-CN" altLang="en-US"/>
              <a:pPr>
                <a:defRPr/>
              </a:pPr>
              <a:t>2016/6/29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6D9C0B-2200-45CF-B5F2-DB2115E0EA1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095AE2-83B4-4AFD-AEA7-624E41495DBE}" type="datetimeFigureOut">
              <a:rPr lang="zh-CN" altLang="en-US"/>
              <a:pPr>
                <a:defRPr/>
              </a:pPr>
              <a:t>2016/6/29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F9670F-B83A-412C-9E7C-D426AB533A2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45A03D-04B7-4711-BDA4-AD36F827918C}" type="datetimeFigureOut">
              <a:rPr lang="zh-CN" altLang="en-US"/>
              <a:pPr>
                <a:defRPr/>
              </a:pPr>
              <a:t>2016/6/29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EF3484-861A-4859-B6EA-AFF462DA698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FE0A25-C769-4F6C-BD03-74D8313F1CEB}" type="datetimeFigureOut">
              <a:rPr lang="zh-CN" altLang="en-US"/>
              <a:pPr>
                <a:defRPr/>
              </a:pPr>
              <a:t>2016/6/29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9CF5D9-D619-40ED-A5CC-5FE24A61F35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latin typeface="Calibri" pitchFamily="34" charset="0"/>
                <a:ea typeface="宋体" charset="-122"/>
              </a:defRPr>
            </a:lvl1pPr>
          </a:lstStyle>
          <a:p>
            <a:pPr>
              <a:defRPr/>
            </a:pPr>
            <a:fld id="{F6DDE087-B7CD-48DF-8B54-66BEFE5F31BD}" type="datetimeFigureOut">
              <a:rPr lang="zh-CN" altLang="en-US"/>
              <a:pPr>
                <a:defRPr/>
              </a:pPr>
              <a:t>2016/6/29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latin typeface="Calibri" pitchFamily="34" charset="0"/>
                <a:ea typeface="宋体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3F2ADBAD-2943-4F1C-BFE1-B1C890C55E1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SimSun" panose="02010600030101010101" pitchFamily="2" charset="-122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SimSun" panose="02010600030101010101" pitchFamily="2" charset="-122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SimSun" panose="02010600030101010101" pitchFamily="2" charset="-122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SimSun" panose="02010600030101010101" pitchFamily="2" charset="-122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SimSun" panose="02010600030101010101" pitchFamily="2" charset="-122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SimSun" panose="02010600030101010101" pitchFamily="2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 1"/>
          <p:cNvSpPr>
            <a:spLocks noGrp="1"/>
          </p:cNvSpPr>
          <p:nvPr>
            <p:ph type="ctrTitle"/>
          </p:nvPr>
        </p:nvSpPr>
        <p:spPr>
          <a:xfrm>
            <a:off x="684213" y="476250"/>
            <a:ext cx="5616575" cy="1470025"/>
          </a:xfrm>
        </p:spPr>
        <p:txBody>
          <a:bodyPr/>
          <a:lstStyle/>
          <a:p>
            <a:pPr algn="l" eaLnBrk="1" hangingPunct="1"/>
            <a:r>
              <a:rPr lang="en-US" altLang="zh-CN" sz="2200" dirty="0" smtClean="0"/>
              <a:t>3GPP TSG-RAN WG4 Meeting #79 AH	                                               </a:t>
            </a:r>
            <a:r>
              <a:rPr lang="en-GB" sz="2400" dirty="0"/>
              <a:t>Hong Kong, China</a:t>
            </a:r>
            <a:r>
              <a:rPr lang="pt-BR" sz="2400" dirty="0"/>
              <a:t>, </a:t>
            </a:r>
            <a:r>
              <a:rPr lang="en-GB" sz="2400" dirty="0"/>
              <a:t>28 - 30 June, 2016</a:t>
            </a:r>
            <a:r>
              <a:rPr lang="en-US" altLang="zh-CN" dirty="0" smtClean="0"/>
              <a:t/>
            </a:r>
            <a:br>
              <a:rPr lang="en-US" altLang="zh-CN" dirty="0" smtClean="0"/>
            </a:br>
            <a:endParaRPr lang="zh-CN" altLang="en-US" dirty="0" smtClean="0"/>
          </a:p>
        </p:txBody>
      </p:sp>
      <p:sp>
        <p:nvSpPr>
          <p:cNvPr id="2051" name="副标题 2"/>
          <p:cNvSpPr>
            <a:spLocks noGrp="1"/>
          </p:cNvSpPr>
          <p:nvPr>
            <p:ph type="subTitle" idx="1"/>
          </p:nvPr>
        </p:nvSpPr>
        <p:spPr>
          <a:xfrm>
            <a:off x="1371600" y="4340225"/>
            <a:ext cx="6400800" cy="1752600"/>
          </a:xfrm>
        </p:spPr>
        <p:txBody>
          <a:bodyPr/>
          <a:lstStyle/>
          <a:p>
            <a:pPr eaLnBrk="1" hangingPunct="1"/>
            <a:r>
              <a:rPr lang="sv-SE" altLang="zh-CN" dirty="0" smtClean="0">
                <a:solidFill>
                  <a:schemeClr val="tx1"/>
                </a:solidFill>
              </a:rPr>
              <a:t>Nokia, </a:t>
            </a:r>
            <a:r>
              <a:rPr lang="sv-SE" altLang="zh-CN" dirty="0" smtClean="0">
                <a:solidFill>
                  <a:schemeClr val="tx1"/>
                </a:solidFill>
              </a:rPr>
              <a:t>Ericsson, Huawei, ZTE, [DoCoMo</a:t>
            </a:r>
            <a:r>
              <a:rPr lang="sv-SE" altLang="zh-CN" dirty="0" smtClean="0">
                <a:solidFill>
                  <a:schemeClr val="tx1"/>
                </a:solidFill>
              </a:rPr>
              <a:t>]</a:t>
            </a:r>
            <a:endParaRPr lang="zh-CN" altLang="en-US" dirty="0" smtClean="0">
              <a:solidFill>
                <a:schemeClr val="tx1"/>
              </a:solidFill>
            </a:endParaRPr>
          </a:p>
        </p:txBody>
      </p:sp>
      <p:sp>
        <p:nvSpPr>
          <p:cNvPr id="2052" name="TextBox 3"/>
          <p:cNvSpPr txBox="1">
            <a:spLocks noChangeArrowheads="1"/>
          </p:cNvSpPr>
          <p:nvPr/>
        </p:nvSpPr>
        <p:spPr bwMode="auto">
          <a:xfrm>
            <a:off x="323850" y="2466975"/>
            <a:ext cx="8208963" cy="1446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zh-CN" sz="4400">
                <a:latin typeface="Calibri" pitchFamily="34" charset="0"/>
              </a:rPr>
              <a:t>Way forward on NPRACH simulation assumptions</a:t>
            </a:r>
            <a:endParaRPr lang="zh-CN" altLang="en-US" sz="4400">
              <a:latin typeface="Calibri" pitchFamily="34" charset="0"/>
            </a:endParaRPr>
          </a:p>
        </p:txBody>
      </p:sp>
      <p:sp>
        <p:nvSpPr>
          <p:cNvPr id="2053" name="TextBox 4"/>
          <p:cNvSpPr txBox="1">
            <a:spLocks noChangeArrowheads="1"/>
          </p:cNvSpPr>
          <p:nvPr/>
        </p:nvSpPr>
        <p:spPr bwMode="auto">
          <a:xfrm>
            <a:off x="7236296" y="620713"/>
            <a:ext cx="1583854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/>
            <a:r>
              <a:rPr lang="en-US" altLang="zh-CN" smtClean="0">
                <a:latin typeface="Calibri" pitchFamily="34" charset="0"/>
              </a:rPr>
              <a:t>R4-79AH-0256</a:t>
            </a:r>
            <a:endParaRPr lang="zh-CN" altLang="en-US" dirty="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Background</a:t>
            </a:r>
          </a:p>
        </p:txBody>
      </p:sp>
      <p:sp>
        <p:nvSpPr>
          <p:cNvPr id="307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 smtClean="0"/>
              <a:t>It is observed that significant gap exists between NPRACH detection performance and timing estimation performance.</a:t>
            </a:r>
          </a:p>
          <a:p>
            <a:pPr lvl="1"/>
            <a:r>
              <a:rPr lang="en-US" altLang="en-US" dirty="0" smtClean="0">
                <a:solidFill>
                  <a:srgbClr val="FF0000"/>
                </a:solidFill>
              </a:rPr>
              <a:t>Ref: R4-164350, R4-164351</a:t>
            </a:r>
            <a:endParaRPr lang="en-US" altLang="en-US" dirty="0">
              <a:solidFill>
                <a:srgbClr val="FF0000"/>
              </a:solidFill>
            </a:endParaRPr>
          </a:p>
          <a:p>
            <a:r>
              <a:rPr lang="en-US" altLang="en-US" dirty="0" smtClean="0"/>
              <a:t>It is observed that cell-ID and signature have significant impact on NPRACH </a:t>
            </a:r>
            <a:r>
              <a:rPr lang="en-US" altLang="en-US" dirty="0" err="1" smtClean="0"/>
              <a:t>ToA</a:t>
            </a:r>
            <a:r>
              <a:rPr lang="en-US" altLang="en-US" dirty="0" smtClean="0"/>
              <a:t> estimation performance</a:t>
            </a:r>
          </a:p>
          <a:p>
            <a:pPr lvl="1"/>
            <a:r>
              <a:rPr lang="en-US" altLang="en-US" dirty="0" smtClean="0"/>
              <a:t>Ref: R4-79AH-0067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/>
              <a:t>Way Forward</a:t>
            </a:r>
            <a:endParaRPr lang="zh-CN" altLang="en-US" smtClean="0"/>
          </a:p>
        </p:txBody>
      </p:sp>
      <p:sp>
        <p:nvSpPr>
          <p:cNvPr id="4099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>
              <a:defRPr/>
            </a:pPr>
            <a:r>
              <a:rPr lang="en-US" altLang="zh-CN" sz="2800" dirty="0" smtClean="0"/>
              <a:t>The choice of cell-ID and signature shall be included in NPRACH simulation assumptions</a:t>
            </a:r>
            <a:endParaRPr lang="en-US" altLang="zh-CN" sz="2800" dirty="0"/>
          </a:p>
          <a:p>
            <a:pPr eaLnBrk="1">
              <a:defRPr/>
            </a:pPr>
            <a:r>
              <a:rPr lang="en-US" altLang="zh-CN" sz="2800" dirty="0" smtClean="0"/>
              <a:t>Assumptions of cell-ID and signature 0</a:t>
            </a:r>
          </a:p>
          <a:p>
            <a:pPr lvl="1" eaLnBrk="1">
              <a:defRPr/>
            </a:pPr>
            <a:r>
              <a:rPr lang="en-US" altLang="zh-CN" sz="2000" dirty="0" smtClean="0"/>
              <a:t>Signature: 0</a:t>
            </a:r>
          </a:p>
          <a:p>
            <a:pPr lvl="1" eaLnBrk="1">
              <a:defRPr/>
            </a:pPr>
            <a:r>
              <a:rPr lang="en-US" altLang="zh-CN" sz="2000" dirty="0" smtClean="0"/>
              <a:t>Cell-ID:  [</a:t>
            </a:r>
            <a:r>
              <a:rPr lang="en-US" altLang="zh-CN" sz="2000" dirty="0" smtClean="0"/>
              <a:t>0, random ID]</a:t>
            </a:r>
            <a:endParaRPr lang="en-US" altLang="zh-CN" sz="2000" dirty="0" smtClean="0"/>
          </a:p>
          <a:p>
            <a:pPr lvl="1" eaLnBrk="1">
              <a:defRPr/>
            </a:pPr>
            <a:r>
              <a:rPr lang="en-US" altLang="zh-CN" sz="2000" dirty="0" smtClean="0"/>
              <a:t>Timing offset delay: [30us] for </a:t>
            </a:r>
            <a:r>
              <a:rPr lang="en-US" altLang="zh-CN" sz="2000" dirty="0" smtClean="0"/>
              <a:t>NPRACH PF0</a:t>
            </a:r>
            <a:endParaRPr lang="sv-SE" altLang="zh-CN" sz="2000" dirty="0" smtClean="0"/>
          </a:p>
          <a:p>
            <a:pPr marL="0" indent="0" eaLnBrk="1" hangingPunct="1">
              <a:buFont typeface="Arial" pitchFamily="34" charset="0"/>
              <a:buNone/>
              <a:defRPr/>
            </a:pPr>
            <a:endParaRPr lang="zh-CN" altLang="zh-CN" dirty="0" smtClean="0"/>
          </a:p>
          <a:p>
            <a:pPr eaLnBrk="1" hangingPunct="1">
              <a:defRPr/>
            </a:pPr>
            <a:endParaRPr lang="zh-CN" alt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Updated Simulation assumptions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9766647"/>
              </p:ext>
            </p:extLst>
          </p:nvPr>
        </p:nvGraphicFramePr>
        <p:xfrm>
          <a:off x="1493397" y="1417638"/>
          <a:ext cx="6157205" cy="4963686"/>
        </p:xfrm>
        <a:graphic>
          <a:graphicData uri="http://schemas.openxmlformats.org/drawingml/2006/table">
            <a:tbl>
              <a:tblPr/>
              <a:tblGrid>
                <a:gridCol w="2859448"/>
                <a:gridCol w="3297757"/>
              </a:tblGrid>
              <a:tr h="312673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Parameter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Values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</a:tr>
              <a:tr h="312673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NPRACH </a:t>
                      </a:r>
                      <a:r>
                        <a:rPr lang="en-US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preamble format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</a:tr>
              <a:tr h="312673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Number of Repetitions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, 8, </a:t>
                      </a:r>
                      <a:r>
                        <a:rPr lang="en-US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32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</a:tr>
              <a:tr h="312673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Number of Subcarriers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</a:t>
                      </a:r>
                      <a:endParaRPr lang="en-US" sz="1800" b="0" i="0" u="none" strike="sngStrike" baseline="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</a:tr>
              <a:tr h="312673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Antenna configuration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 x 2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</a:tr>
              <a:tr h="312673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 baseline="0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Cell-ID</a:t>
                      </a:r>
                      <a:endParaRPr lang="en-US" sz="1800" b="0" i="0" u="none" strike="noStrike" baseline="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 baseline="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[0, </a:t>
                      </a:r>
                      <a:r>
                        <a:rPr lang="en-US" sz="1800" b="0" i="0" u="none" strike="noStrike" baseline="0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random cell-ID </a:t>
                      </a:r>
                      <a:r>
                        <a:rPr lang="en-US" sz="1800" b="0" i="0" u="none" strike="sngStrike" baseline="0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503</a:t>
                      </a:r>
                      <a:r>
                        <a:rPr lang="en-US" sz="1800" b="0" i="0" u="none" strike="sngStrike" baseline="0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, 447</a:t>
                      </a:r>
                      <a:r>
                        <a:rPr lang="en-US" sz="1800" b="0" i="0" u="none" strike="noStrike" baseline="0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]</a:t>
                      </a:r>
                      <a:endParaRPr lang="en-US" sz="1800" b="0" i="0" u="none" strike="noStrike" baseline="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</a:tr>
              <a:tr h="312673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 baseline="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NPRACH signature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 baseline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</a:tr>
              <a:tr h="312673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 baseline="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Timing offset (us)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 baseline="0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[30]</a:t>
                      </a:r>
                      <a:endParaRPr lang="en-US" sz="1800" b="0" i="0" u="none" strike="noStrike" baseline="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</a:tr>
              <a:tr h="586262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frequency offset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0Hz (AWGN); </a:t>
                      </a:r>
                      <a:r>
                        <a:rPr lang="en-US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[200Hz] EPA1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</a:tr>
              <a:tr h="312673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Propagation channels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AWGN, </a:t>
                      </a:r>
                      <a:r>
                        <a:rPr lang="en-US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EPA1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</a:tr>
              <a:tr h="312673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</a:tr>
              <a:tr h="625347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Detection performance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Missed detection rate (1%) with false alarm rate (0.1%)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</a:tr>
              <a:tr h="625347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Timing estimation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Timing error </a:t>
                      </a:r>
                      <a:r>
                        <a:rPr lang="en-US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probability </a:t>
                      </a: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with limits 2.5us, [5us]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5742</TotalTime>
  <Words>196</Words>
  <Application>Microsoft Office PowerPoint</Application>
  <PresentationFormat>On-screen Show (4:3)</PresentationFormat>
  <Paragraphs>42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SimSun</vt:lpstr>
      <vt:lpstr>SimSun</vt:lpstr>
      <vt:lpstr>Arial</vt:lpstr>
      <vt:lpstr>Calibri</vt:lpstr>
      <vt:lpstr>Office 主题</vt:lpstr>
      <vt:lpstr>3GPP TSG-RAN WG4 Meeting #79 AH                                                Hong Kong, China, 28 - 30 June, 2016 </vt:lpstr>
      <vt:lpstr>Background</vt:lpstr>
      <vt:lpstr>Way Forward</vt:lpstr>
      <vt:lpstr>Updated Simulation assumptions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TSG-RAN WG4 Meeting #79                                          R4-16xxxx St. Julian’s, Malta, 15-19 February 2016</dc:title>
  <dc:creator>Lixiang (Tricia)</dc:creator>
  <cp:lastModifiedBy>Tan, Jun (Nokia - US/Arlington Heights)</cp:lastModifiedBy>
  <cp:revision>138</cp:revision>
  <dcterms:created xsi:type="dcterms:W3CDTF">2016-01-12T08:39:50Z</dcterms:created>
  <dcterms:modified xsi:type="dcterms:W3CDTF">2016-06-29T06:25:23Z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1464227740</vt:lpwstr>
  </property>
</Properties>
</file>