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56" r:id="rId5"/>
    <p:sldId id="435" r:id="rId6"/>
    <p:sldId id="444" r:id="rId7"/>
    <p:sldId id="446" r:id="rId8"/>
    <p:sldId id="449" r:id="rId9"/>
    <p:sldId id="447" r:id="rId10"/>
    <p:sldId id="448" r:id="rId11"/>
    <p:sldId id="44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rashant Sharma" initials="PS" lastIdx="2" clrIdx="0">
    <p:extLst>
      <p:ext uri="{19B8F6BF-5375-455C-9EA6-DF929625EA0E}">
        <p15:presenceInfo xmlns:p15="http://schemas.microsoft.com/office/powerpoint/2012/main" userId="S::prasshar@qti.qualcomm.com::6efdcc55-76cf-4619-b498-81c149fa8f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68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42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than Thangarasa" userId="408d9f9c-4a2c-4dc8-a0f4-253ef568dfdf" providerId="ADAL" clId="{DB1D2143-E340-406D-8167-8C1C487C02B7}"/>
    <pc:docChg chg="undo custSel addSld delSld modSld">
      <pc:chgData name="Santhan Thangarasa" userId="408d9f9c-4a2c-4dc8-a0f4-253ef568dfdf" providerId="ADAL" clId="{DB1D2143-E340-406D-8167-8C1C487C02B7}" dt="2021-04-20T14:05:11.034" v="10" actId="20577"/>
      <pc:docMkLst>
        <pc:docMk/>
      </pc:docMkLst>
      <pc:sldChg chg="modSp mod">
        <pc:chgData name="Santhan Thangarasa" userId="408d9f9c-4a2c-4dc8-a0f4-253ef568dfdf" providerId="ADAL" clId="{DB1D2143-E340-406D-8167-8C1C487C02B7}" dt="2021-04-20T14:05:11.034" v="10" actId="20577"/>
        <pc:sldMkLst>
          <pc:docMk/>
          <pc:sldMk cId="1886820657" sldId="256"/>
        </pc:sldMkLst>
        <pc:spChg chg="mod">
          <ac:chgData name="Santhan Thangarasa" userId="408d9f9c-4a2c-4dc8-a0f4-253ef568dfdf" providerId="ADAL" clId="{DB1D2143-E340-406D-8167-8C1C487C02B7}" dt="2021-04-20T14:05:11.034" v="10" actId="20577"/>
          <ac:spMkLst>
            <pc:docMk/>
            <pc:sldMk cId="1886820657" sldId="256"/>
            <ac:spMk id="3" creationId="{00000000-0000-0000-0000-000000000000}"/>
          </ac:spMkLst>
        </pc:spChg>
      </pc:sldChg>
      <pc:sldChg chg="modSp add del mod">
        <pc:chgData name="Santhan Thangarasa" userId="408d9f9c-4a2c-4dc8-a0f4-253ef568dfdf" providerId="ADAL" clId="{DB1D2143-E340-406D-8167-8C1C487C02B7}" dt="2021-04-20T14:05:03.511" v="5" actId="47"/>
        <pc:sldMkLst>
          <pc:docMk/>
          <pc:sldMk cId="3791558075" sldId="445"/>
        </pc:sldMkLst>
        <pc:spChg chg="mod">
          <ac:chgData name="Santhan Thangarasa" userId="408d9f9c-4a2c-4dc8-a0f4-253ef568dfdf" providerId="ADAL" clId="{DB1D2143-E340-406D-8167-8C1C487C02B7}" dt="2021-04-20T14:04:57.778" v="2" actId="6549"/>
          <ac:spMkLst>
            <pc:docMk/>
            <pc:sldMk cId="3791558075" sldId="445"/>
            <ac:spMk id="3" creationId="{85367F6A-DCD6-4DEC-BF98-C953662A83F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0F7D7-134D-42B7-AE95-DEADC3706EE1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3DB82-86C9-40DB-8E69-8FF3ADB49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166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391" y="1640986"/>
            <a:ext cx="11696817" cy="2739945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RRM requirements of Rel-17 Additional enhancements for NB-</a:t>
            </a:r>
            <a:r>
              <a:rPr lang="en-US" dirty="0" err="1"/>
              <a:t>IoT</a:t>
            </a:r>
            <a:r>
              <a:rPr lang="en-US" dirty="0"/>
              <a:t> and LTE-MTC</a:t>
            </a:r>
            <a:br>
              <a:rPr lang="en-US" dirty="0"/>
            </a:b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/>
              <a:t>Huawei</a:t>
            </a:r>
            <a:r>
              <a:rPr lang="en-US" sz="2800"/>
              <a:t>, </a:t>
            </a:r>
            <a:r>
              <a:rPr lang="en-US" sz="2800" smtClean="0"/>
              <a:t>HiSilicon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b="1" dirty="0"/>
              <a:t>3GPP TSG-RAN WG4 meeting #99-e	                                                                                                                    R4-2108369</a:t>
            </a:r>
            <a:endParaRPr lang="en-US" b="1" dirty="0" smtClean="0"/>
          </a:p>
          <a:p>
            <a:pPr hangingPunct="0"/>
            <a:r>
              <a:rPr lang="en-US" b="1" dirty="0" smtClean="0"/>
              <a:t>Electronic Meeting, 19th – 27th May 2021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4F94AB6-E60E-4E14-B3B9-18ADC5168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RRM work Scope</a:t>
            </a:r>
            <a:endParaRPr lang="sv-SE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8D9451B-C6A8-4CB5-8AE0-8C0ACE7B86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Define RRM requirements for neighbour cell measurements in RRC Connected state before </a:t>
            </a:r>
            <a:r>
              <a:rPr lang="en-US" dirty="0" smtClean="0"/>
              <a:t>RLF of NB-</a:t>
            </a:r>
            <a:r>
              <a:rPr lang="en-US" dirty="0" err="1" smtClean="0"/>
              <a:t>IoT</a:t>
            </a:r>
            <a:endParaRPr lang="en-US" dirty="0" smtClean="0"/>
          </a:p>
          <a:p>
            <a:r>
              <a:rPr lang="en-US" dirty="0" smtClean="0"/>
              <a:t>Note: According to the approved work plan in RAN4#98-bis-e meeting R4-2107255</a:t>
            </a:r>
            <a:r>
              <a:rPr lang="en-US" dirty="0"/>
              <a:t>, Channel quality reporting to support 16-QAM in NB-</a:t>
            </a:r>
            <a:r>
              <a:rPr lang="en-US" dirty="0" err="1"/>
              <a:t>IoT</a:t>
            </a:r>
            <a:r>
              <a:rPr lang="en-US" dirty="0"/>
              <a:t> will be discussed in </a:t>
            </a:r>
            <a:r>
              <a:rPr lang="en-US" dirty="0" err="1"/>
              <a:t>Demod</a:t>
            </a:r>
            <a:r>
              <a:rPr lang="en-US" dirty="0"/>
              <a:t> </a:t>
            </a:r>
            <a:r>
              <a:rPr lang="en-US" dirty="0" smtClean="0"/>
              <a:t>session.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200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EDEBB4E-801B-4948-9BFB-FEB50E6E3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Structures to capture the RRM requirements for neighbour cell measurement of NB-</a:t>
            </a:r>
            <a:r>
              <a:rPr lang="en-US" dirty="0" err="1" smtClean="0"/>
              <a:t>IoT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4F7FFA2-7CC1-475D-A0AF-42930E98E9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The new neighbour cell measurement requirements are introduced in a separate section, and exact section number and detailed structures are FFS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28276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EDEBB4E-801B-4948-9BFB-FEB50E6E3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Starting </a:t>
            </a:r>
            <a:r>
              <a:rPr lang="en-US" dirty="0"/>
              <a:t>and stopping triggering of CONNECTED mode neighbour cell measurement </a:t>
            </a:r>
            <a:r>
              <a:rPr lang="en-US" dirty="0" smtClean="0"/>
              <a:t>of NB-</a:t>
            </a:r>
            <a:r>
              <a:rPr lang="en-US" dirty="0" err="1" smtClean="0"/>
              <a:t>IoT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4F7FFA2-7CC1-475D-A0AF-42930E98E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4690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RAN4 shall wait for RAN2 conclusions on the exact conditions for starting and stopping CONNECTED mode neighbour cell measurements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7599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EDEBB4E-801B-4948-9BFB-FEB50E6E3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Conditions for CONNECTED mode neighbour cell measurement when the target frequency carrier is different from the serving carrier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4F7FFA2-7CC1-475D-A0AF-42930E98E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4690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FFS:</a:t>
            </a:r>
          </a:p>
          <a:p>
            <a:r>
              <a:rPr lang="en-US" dirty="0" smtClean="0"/>
              <a:t>Option </a:t>
            </a:r>
            <a:r>
              <a:rPr lang="en-US" dirty="0"/>
              <a:t>1: When the target frequency carrier is different from the serving carrier, the maximum interval between two occasions shall be less than 5 seconds and the minimum length of measurement occasion shall be at least 400 </a:t>
            </a:r>
            <a:r>
              <a:rPr lang="en-US" dirty="0" err="1"/>
              <a:t>ms</a:t>
            </a:r>
            <a:r>
              <a:rPr lang="en-US" dirty="0"/>
              <a:t> for normal coverage.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6422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EDEBB4E-801B-4948-9BFB-FEB50E6E3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Neighbour cell measurement of a cell in enhanced </a:t>
            </a:r>
            <a:r>
              <a:rPr lang="en-US" dirty="0" smtClean="0"/>
              <a:t>coverage 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4F7FFA2-7CC1-475D-A0AF-42930E98E9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FFS:</a:t>
            </a:r>
          </a:p>
          <a:p>
            <a:r>
              <a:rPr lang="en-US" dirty="0" smtClean="0"/>
              <a:t>Option 1: The </a:t>
            </a:r>
            <a:r>
              <a:rPr lang="en-US" dirty="0"/>
              <a:t>neighbour cell measurement of a cell in enhanced coverage shall be deprioritized from RAN4’s perspective.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6220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EDEBB4E-801B-4948-9BFB-FEB50E6E3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Multiple carriers operation </a:t>
            </a:r>
            <a:r>
              <a:rPr lang="en-US" dirty="0" smtClean="0"/>
              <a:t>of Neighbour </a:t>
            </a:r>
            <a:r>
              <a:rPr lang="en-US" dirty="0"/>
              <a:t>cell </a:t>
            </a:r>
            <a:r>
              <a:rPr lang="en-US" dirty="0" smtClean="0"/>
              <a:t>measurement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4F7FFA2-7CC1-475D-A0AF-42930E98E9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FFS:</a:t>
            </a:r>
          </a:p>
          <a:p>
            <a:r>
              <a:rPr lang="en-US" dirty="0" smtClean="0"/>
              <a:t>Option 1: </a:t>
            </a:r>
            <a:r>
              <a:rPr lang="en-US" dirty="0"/>
              <a:t>UE shall be able to </a:t>
            </a:r>
            <a:r>
              <a:rPr lang="en-US" dirty="0" smtClean="0"/>
              <a:t>monitor </a:t>
            </a:r>
            <a:r>
              <a:rPr lang="en-US" dirty="0"/>
              <a:t>at least the carrier which is same as the serving carrier and at least </a:t>
            </a:r>
            <a:r>
              <a:rPr lang="en-US" altLang="zh-CN" dirty="0" smtClean="0"/>
              <a:t>X</a:t>
            </a:r>
            <a:r>
              <a:rPr lang="en-US" dirty="0" smtClean="0"/>
              <a:t> </a:t>
            </a:r>
            <a:r>
              <a:rPr lang="en-US" dirty="0"/>
              <a:t>carriers which are different from the serving carrier. Then detection/measurement delay shall be </a:t>
            </a:r>
            <a:r>
              <a:rPr lang="en-US" dirty="0" smtClean="0"/>
              <a:t>scaled </a:t>
            </a:r>
            <a:r>
              <a:rPr lang="en-US" dirty="0"/>
              <a:t>by the number of carriers</a:t>
            </a:r>
            <a:r>
              <a:rPr lang="en-US" dirty="0" smtClean="0"/>
              <a:t>.</a:t>
            </a:r>
          </a:p>
          <a:p>
            <a:r>
              <a:rPr lang="en-US" altLang="zh-CN" dirty="0" smtClean="0"/>
              <a:t>X is TBD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50291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EDEBB4E-801B-4948-9BFB-FEB50E6E3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Measurement accuracy 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4F7FFA2-7CC1-475D-A0AF-42930E98E9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v-SE" dirty="0" smtClean="0"/>
              <a:t>The impact on NRSRP/NRSRQ accuracy requirements will be further discussed in future meetings, e.g. in performance stage.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27217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EEACA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EEACA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Flow_SignoffStatus xmlns="2f282d3b-eb4a-4b09-b61f-b9593442e286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6" ma:contentTypeDescription="Create a new document." ma:contentTypeScope="" ma:versionID="42eac07579fb97b12e2e183aa4c03323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targetNamespace="http://schemas.microsoft.com/office/2006/metadata/properties" ma:root="true" ma:fieldsID="c82d3d0d0f48694c18e4f96ddf926fdb" ns1:_="" ns2:_="" ns3:_="">
    <xsd:import namespace="http://schemas.microsoft.com/sharepoint/v3"/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034EC94-87FA-4B47-BA79-CAD4900278DF}">
  <ds:schemaRefs>
    <ds:schemaRef ds:uri="http://schemas.microsoft.com/office/2006/documentManagement/types"/>
    <ds:schemaRef ds:uri="http://purl.org/dc/terms/"/>
    <ds:schemaRef ds:uri="http://schemas.microsoft.com/office/2006/metadata/properties"/>
    <ds:schemaRef ds:uri="http://purl.org/dc/dcmitype/"/>
    <ds:schemaRef ds:uri="http://www.w3.org/XML/1998/namespace"/>
    <ds:schemaRef ds:uri="http://schemas.microsoft.com/sharepoint/v3"/>
    <ds:schemaRef ds:uri="http://schemas.microsoft.com/office/infopath/2007/PartnerControls"/>
    <ds:schemaRef ds:uri="http://schemas.openxmlformats.org/package/2006/metadata/core-properties"/>
    <ds:schemaRef ds:uri="9b239327-9e80-40e4-b1b7-4394fed77a33"/>
    <ds:schemaRef ds:uri="2f282d3b-eb4a-4b09-b61f-b9593442e286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7022E2C-93F3-4C87-8F7C-BDF2AF836C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E901AF9-0D4D-4EA6-94D7-7401C64DD03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19266</TotalTime>
  <Words>306</Words>
  <Application>Microsoft Office PowerPoint</Application>
  <PresentationFormat>宽屏</PresentationFormat>
  <Paragraphs>23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宋体</vt:lpstr>
      <vt:lpstr>Arial</vt:lpstr>
      <vt:lpstr>Calibri</vt:lpstr>
      <vt:lpstr>Calibri Light</vt:lpstr>
      <vt:lpstr>Office Theme</vt:lpstr>
      <vt:lpstr>WF on RRM requirements of Rel-17 Additional enhancements for NB-IoT and LTE-MTC </vt:lpstr>
      <vt:lpstr>RRM work Scope</vt:lpstr>
      <vt:lpstr>Structures to capture the RRM requirements for neighbour cell measurement of NB-IoT</vt:lpstr>
      <vt:lpstr>Starting and stopping triggering of CONNECTED mode neighbour cell measurement of NB-IoT</vt:lpstr>
      <vt:lpstr>Conditions for CONNECTED mode neighbour cell measurement when the target frequency carrier is different from the serving carrier</vt:lpstr>
      <vt:lpstr>Neighbour cell measurement of a cell in enhanced coverage </vt:lpstr>
      <vt:lpstr>Multiple carriers operation of Neighbour cell measurement</vt:lpstr>
      <vt:lpstr>Measurement accuracy </vt:lpstr>
    </vt:vector>
  </TitlesOfParts>
  <Company>Qualcomm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keywords>CTPClassification=CTP_NT</cp:keywords>
  <cp:lastModifiedBy>Huawei</cp:lastModifiedBy>
  <cp:revision>2525</cp:revision>
  <dcterms:created xsi:type="dcterms:W3CDTF">2016-04-13T15:12:29Z</dcterms:created>
  <dcterms:modified xsi:type="dcterms:W3CDTF">2021-05-26T08:39:02Z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(3)/ApfqoLUppBlWzTUjjnaXDOUNkQzv9+5X6V2nGdQYE8v87/71jC0yKbcFaDBczGHZcR36+sy
eEU+6xGaqquzz4A/GlEeVB/ysTVNS1BkGqF3OxA1QnxzZD5YZQ4c6/dhN52HdgxXdu6SOgfv
hZ18Y9s7PuLeXikYzdgdzL5YSaVinO8TmqU8OqgZXu468EK0XXNxuRrYErC0R9nqoeCtXFGD
egB/TLS8uKssjWkS8n</vt:lpwstr>
  </property>
  <property fmtid="{D5CDD505-2E9C-101B-9397-08002B2CF9AE}" pid="3" name="_2015_ms_pID_7253431">
    <vt:lpwstr>3kcDtLwdVDEJNuuj5naR/M+i/lbM3hDCVV1L2YVVPWrz3tMtAdbyux
qHXqq2RBRV5NX9gCZDBvKlgcy3PMHbUHW1wckLmkrZ9iIXwjM6pwjeFfv2SqA1SFiV+untH7
180ZrQEwxivQaWJ/7ZJvEfDLFVSj9gbId9HNhRC0kIWr7L2CjJl611xlSvNRtFm8vA7y9vof
gOjJ5N44QNTuN3ELr07hZqarW0X9I3wo2X+y</vt:lpwstr>
  </property>
  <property fmtid="{D5CDD505-2E9C-101B-9397-08002B2CF9AE}" pid="4" name="_NewReviewCycle">
    <vt:lpwstr/>
  </property>
  <property fmtid="{D5CDD505-2E9C-101B-9397-08002B2CF9AE}" pid="5" name="_2015_ms_pID_7253432">
    <vt:lpwstr>YA==</vt:lpwstr>
  </property>
  <property fmtid="{D5CDD505-2E9C-101B-9397-08002B2CF9AE}" pid="6" name="TitusGUID">
    <vt:lpwstr>d13d0c97-1544-48d9-94ae-758c3fa742a4</vt:lpwstr>
  </property>
  <property fmtid="{D5CDD505-2E9C-101B-9397-08002B2CF9AE}" pid="7" name="CTP_TimeStamp">
    <vt:lpwstr>2018-05-24 00:15:42Z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0x010100F3E9551B3FDDA24EBF0A209BAAD637CA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1622009720</vt:lpwstr>
  </property>
</Properties>
</file>