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7"/>
  </p:notesMasterIdLst>
  <p:handoutMasterIdLst>
    <p:handoutMasterId r:id="rId18"/>
  </p:handoutMasterIdLst>
  <p:sldIdLst>
    <p:sldId id="341" r:id="rId5"/>
    <p:sldId id="363" r:id="rId6"/>
    <p:sldId id="364" r:id="rId7"/>
    <p:sldId id="365" r:id="rId8"/>
    <p:sldId id="366" r:id="rId9"/>
    <p:sldId id="387" r:id="rId10"/>
    <p:sldId id="388" r:id="rId11"/>
    <p:sldId id="393" r:id="rId12"/>
    <p:sldId id="395" r:id="rId13"/>
    <p:sldId id="376" r:id="rId14"/>
    <p:sldId id="396" r:id="rId15"/>
    <p:sldId id="398"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csson" initials="E" lastIdx="6" clrIdx="0"/>
  <p:cmAuthor id="2" name="PANAITOPOL Dorin" initials="DP" lastIdx="1" clrIdx="1"/>
  <p:cmAuthor id="3" name="Lo, Anthony (Nokia - GB/Bristol)" initials="LA(-G"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DED444-ED5A-47C6-6F2D-478C05414904}" v="2" dt="2021-05-25T07:28:40.834"/>
    <p1510:client id="{A48E02D0-0628-4985-B710-EAFE45D2BF87}" v="5" dt="2021-05-25T08:18:19.848"/>
    <p1510:client id="{BCDAB67C-A1B6-4E7E-B409-5E77D9FBCF57}" v="1" dt="2021-05-24T11:30:55.87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10" autoAdjust="0"/>
    <p:restoredTop sz="94705" autoAdjust="0"/>
  </p:normalViewPr>
  <p:slideViewPr>
    <p:cSldViewPr snapToGrid="0">
      <p:cViewPr varScale="1">
        <p:scale>
          <a:sx n="92" d="100"/>
          <a:sy n="92" d="100"/>
        </p:scale>
        <p:origin x="114" y="462"/>
      </p:cViewPr>
      <p:guideLst>
        <p:guide orient="horz" pos="2160"/>
        <p:guide pos="3840"/>
      </p:guideLst>
    </p:cSldViewPr>
  </p:slideViewPr>
  <p:outlineViewPr>
    <p:cViewPr>
      <p:scale>
        <a:sx n="33" d="100"/>
        <a:sy n="33" d="100"/>
      </p:scale>
      <p:origin x="0" y="5741"/>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7" d="100"/>
          <a:sy n="77" d="100"/>
        </p:scale>
        <p:origin x="3204" y="12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‹Nr.›</a:t>
            </a:fld>
            <a:endParaRPr lang="en-GB" altLang="en-US"/>
          </a:p>
        </p:txBody>
      </p:sp>
    </p:spTree>
    <p:extLst>
      <p:ext uri="{BB962C8B-B14F-4D97-AF65-F5344CB8AC3E}">
        <p14:creationId xmlns:p14="http://schemas.microsoft.com/office/powerpoint/2010/main" val="20031745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‹Nr.›</a:t>
            </a:fld>
            <a:endParaRPr lang="en-GB" altLang="en-US"/>
          </a:p>
        </p:txBody>
      </p:sp>
    </p:spTree>
    <p:extLst>
      <p:ext uri="{BB962C8B-B14F-4D97-AF65-F5344CB8AC3E}">
        <p14:creationId xmlns:p14="http://schemas.microsoft.com/office/powerpoint/2010/main" val="147219599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DE" dirty="0"/>
          </a:p>
        </p:txBody>
      </p:sp>
      <p:sp>
        <p:nvSpPr>
          <p:cNvPr id="4" name="Foliennummernplatzhalter 3"/>
          <p:cNvSpPr>
            <a:spLocks noGrp="1"/>
          </p:cNvSpPr>
          <p:nvPr>
            <p:ph type="sldNum" sz="quarter" idx="5"/>
          </p:nvPr>
        </p:nvSpPr>
        <p:spPr/>
        <p:txBody>
          <a:bodyPr/>
          <a:lstStyle/>
          <a:p>
            <a:pPr>
              <a:defRPr/>
            </a:pPr>
            <a:fld id="{ECB452CC-48C9-4997-9257-C682E2A70ECE}" type="slidenum">
              <a:rPr lang="en-GB" altLang="en-US" smtClean="0"/>
              <a:pPr>
                <a:defRPr/>
              </a:pPr>
              <a:t>10</a:t>
            </a:fld>
            <a:endParaRPr lang="en-GB" altLang="en-US"/>
          </a:p>
        </p:txBody>
      </p:sp>
    </p:spTree>
    <p:extLst>
      <p:ext uri="{BB962C8B-B14F-4D97-AF65-F5344CB8AC3E}">
        <p14:creationId xmlns:p14="http://schemas.microsoft.com/office/powerpoint/2010/main" val="1300943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BB8994A5-D808-4BF9-9C30-40F75349FF45}"/>
              </a:ext>
            </a:extLst>
          </p:cNvPr>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56033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‹Nr.›</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TSG-RAN WG4 Meeting # 99-e</a:t>
            </a:r>
            <a:r>
              <a:rPr lang="sv-SE" altLang="en-US" sz="1200" b="1" dirty="0">
                <a:latin typeface="Arial "/>
              </a:rPr>
              <a:t>	</a:t>
            </a:r>
          </a:p>
          <a:p>
            <a:pPr eaLnBrk="1" hangingPunct="1">
              <a:defRPr/>
            </a:pPr>
            <a:r>
              <a:rPr lang="en-GB" altLang="en-US" sz="1200" b="1" dirty="0">
                <a:latin typeface="Arial "/>
              </a:rPr>
              <a:t>Electronic Meeting, 19</a:t>
            </a:r>
            <a:r>
              <a:rPr lang="en-GB" altLang="en-US" sz="1200" b="1" baseline="30000" dirty="0">
                <a:latin typeface="Arial "/>
              </a:rPr>
              <a:t>th</a:t>
            </a:r>
            <a:r>
              <a:rPr lang="en-GB" altLang="en-US" sz="1200" b="1" dirty="0">
                <a:latin typeface="Arial "/>
              </a:rPr>
              <a:t> – 27</a:t>
            </a:r>
            <a:r>
              <a:rPr lang="en-GB" altLang="en-US" sz="1200" b="1" baseline="30000" dirty="0">
                <a:latin typeface="Arial "/>
              </a:rPr>
              <a:t>th</a:t>
            </a:r>
            <a:r>
              <a:rPr lang="en-GB" altLang="en-US" sz="1200" b="1" dirty="0">
                <a:latin typeface="Arial "/>
              </a:rPr>
              <a:t> May, 2021</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7390702" y="133350"/>
            <a:ext cx="43726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solidFill>
                  <a:schemeClr val="tx1"/>
                </a:solidFill>
                <a:latin typeface="Arial "/>
              </a:rPr>
              <a:t>R4-2108033 </a:t>
            </a:r>
            <a:r>
              <a:rPr lang="sv-SE" altLang="en-US" sz="1200" b="1" dirty="0">
                <a:solidFill>
                  <a:schemeClr val="tx1"/>
                </a:solidFill>
                <a:latin typeface="Arial "/>
              </a:rPr>
              <a:t>(from R4-2108349)</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888332" y="1871663"/>
            <a:ext cx="8405812" cy="2852737"/>
          </a:xfrm>
        </p:spPr>
        <p:txBody>
          <a:bodyPr/>
          <a:lstStyle/>
          <a:p>
            <a:pPr eaLnBrk="1" hangingPunct="1"/>
            <a:r>
              <a:rPr lang="en-GB" altLang="en-US" noProof="0" dirty="0"/>
              <a:t>WF on general, GNSS &amp; measurement-related NR NTN RRM requirements</a:t>
            </a:r>
            <a:endParaRPr lang="en-US" altLang="en-US" noProof="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endParaRPr lang="en-US" altLang="en-US" noProof="0" dirty="0"/>
          </a:p>
          <a:p>
            <a:pPr marL="0" indent="0" eaLnBrk="1" hangingPunct="1">
              <a:buFontTx/>
              <a:buNone/>
            </a:pPr>
            <a:r>
              <a:rPr lang="en-US" altLang="en-US" noProof="0" dirty="0"/>
              <a:t>Moderator: Fraunhofer HHI</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3600" noProof="0" dirty="0"/>
              <a:t>Topic #4: GNSS requirements</a:t>
            </a:r>
          </a:p>
        </p:txBody>
      </p:sp>
      <p:sp>
        <p:nvSpPr>
          <p:cNvPr id="3" name="Espace réservé du contenu 2"/>
          <p:cNvSpPr>
            <a:spLocks noGrp="1"/>
          </p:cNvSpPr>
          <p:nvPr>
            <p:ph idx="1"/>
          </p:nvPr>
        </p:nvSpPr>
        <p:spPr>
          <a:xfrm>
            <a:off x="838200" y="1825625"/>
            <a:ext cx="10515600" cy="4565650"/>
          </a:xfrm>
        </p:spPr>
        <p:txBody>
          <a:bodyPr/>
          <a:lstStyle/>
          <a:p>
            <a:r>
              <a:rPr lang="en-US" noProof="0" dirty="0"/>
              <a:t>Sub-topic 4-1: General GNSS requirements</a:t>
            </a:r>
          </a:p>
          <a:p>
            <a:pPr lvl="1"/>
            <a:r>
              <a:rPr lang="en-US" sz="2000" dirty="0"/>
              <a:t>Issue 4-1-1: Baseline for defining NTN RRM requirements</a:t>
            </a:r>
          </a:p>
          <a:p>
            <a:pPr lvl="2"/>
            <a:r>
              <a:rPr lang="en-GB" sz="1600" dirty="0">
                <a:solidFill>
                  <a:schemeClr val="accent6"/>
                </a:solidFill>
              </a:rPr>
              <a:t>Take GNSS requirements in 38.171 as the baseline for defining NTN RRM requirements. </a:t>
            </a:r>
            <a:r>
              <a:rPr lang="en-GB" sz="1600" dirty="0">
                <a:solidFill>
                  <a:schemeClr val="accent6"/>
                </a:solidFill>
                <a:highlight>
                  <a:srgbClr val="FFFF00"/>
                </a:highlight>
              </a:rPr>
              <a:t>FFS</a:t>
            </a:r>
            <a:r>
              <a:rPr lang="en-GB" sz="1600" dirty="0">
                <a:solidFill>
                  <a:schemeClr val="accent6"/>
                </a:solidFill>
              </a:rPr>
              <a:t> on specific values, and feeder link uncertainty currently under discussion by RAN1. </a:t>
            </a:r>
          </a:p>
          <a:p>
            <a:pPr lvl="1"/>
            <a:r>
              <a:rPr lang="en-US" sz="2000" dirty="0"/>
              <a:t>Issue 4-1-2: Impact of first time to fix/time to subsequent fix on RRM requirements</a:t>
            </a:r>
          </a:p>
          <a:p>
            <a:pPr lvl="2"/>
            <a:r>
              <a:rPr lang="en-GB" sz="1600" dirty="0">
                <a:solidFill>
                  <a:schemeClr val="accent6"/>
                </a:solidFill>
              </a:rPr>
              <a:t>RAN4 to further discuss the need to define assumptions on delay or frequency of GNSS fix for defining RRM requirements.</a:t>
            </a:r>
          </a:p>
          <a:p>
            <a:pPr lvl="1"/>
            <a:r>
              <a:rPr lang="en-US" sz="2000" dirty="0"/>
              <a:t>Issue 4-1-3: Update rate of ephemeris</a:t>
            </a:r>
          </a:p>
          <a:p>
            <a:pPr lvl="2"/>
            <a:r>
              <a:rPr lang="en-GB" sz="1600" dirty="0">
                <a:solidFill>
                  <a:schemeClr val="accent6"/>
                </a:solidFill>
              </a:rPr>
              <a:t>RAN4 can focus on the NTN UE transmit timing error requirements firstly and then to decide whether or how to define the update rate of ephemeris assumption based on RAN1 inputs</a:t>
            </a:r>
          </a:p>
          <a:p>
            <a:pPr lvl="1"/>
            <a:r>
              <a:rPr lang="en-US" sz="2000" dirty="0"/>
              <a:t>Issue 4-1-4: Precision of ephemeris data</a:t>
            </a:r>
          </a:p>
          <a:p>
            <a:pPr lvl="2"/>
            <a:r>
              <a:rPr lang="en-GB" sz="1600" noProof="0" dirty="0">
                <a:solidFill>
                  <a:schemeClr val="accent2"/>
                </a:solidFill>
              </a:rPr>
              <a:t>The precision of ephemeris data is out of RAN4 scope. FFS once further input is provided by RAN1/RAN2.</a:t>
            </a:r>
          </a:p>
        </p:txBody>
      </p:sp>
    </p:spTree>
    <p:extLst>
      <p:ext uri="{BB962C8B-B14F-4D97-AF65-F5344CB8AC3E}">
        <p14:creationId xmlns:p14="http://schemas.microsoft.com/office/powerpoint/2010/main" val="267309802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3600" noProof="0" dirty="0"/>
              <a:t>Topic #4: GNSS requirements (cont’d)</a:t>
            </a:r>
          </a:p>
        </p:txBody>
      </p:sp>
      <p:sp>
        <p:nvSpPr>
          <p:cNvPr id="3" name="Espace réservé du contenu 2"/>
          <p:cNvSpPr>
            <a:spLocks noGrp="1"/>
          </p:cNvSpPr>
          <p:nvPr>
            <p:ph idx="1"/>
          </p:nvPr>
        </p:nvSpPr>
        <p:spPr/>
        <p:txBody>
          <a:bodyPr/>
          <a:lstStyle/>
          <a:p>
            <a:r>
              <a:rPr lang="en-US" noProof="0" dirty="0"/>
              <a:t>Sub-topic 4-2: GNSS accuracy requirements</a:t>
            </a:r>
          </a:p>
          <a:p>
            <a:pPr lvl="1"/>
            <a:r>
              <a:rPr lang="en-US" sz="2000" dirty="0"/>
              <a:t>Issue 4-2-1: Typical GNSS accuracy assumptions</a:t>
            </a:r>
          </a:p>
          <a:p>
            <a:pPr lvl="2"/>
            <a:r>
              <a:rPr lang="en-GB" sz="1800" dirty="0">
                <a:solidFill>
                  <a:srgbClr val="FF0000"/>
                </a:solidFill>
              </a:rPr>
              <a:t>As this issue is closely related to </a:t>
            </a:r>
            <a:r>
              <a:rPr lang="en-GB" sz="1800" dirty="0" err="1">
                <a:solidFill>
                  <a:srgbClr val="FF0000"/>
                </a:solidFill>
              </a:rPr>
              <a:t>Te</a:t>
            </a:r>
            <a:r>
              <a:rPr lang="en-GB" sz="1800" dirty="0">
                <a:solidFill>
                  <a:srgbClr val="FF0000"/>
                </a:solidFill>
              </a:rPr>
              <a:t> and in order to avoid redundant discussion, this issue should be discussed in the RRM timing thread (#230 for RAN4#99-e).</a:t>
            </a:r>
          </a:p>
          <a:p>
            <a:pPr lvl="1"/>
            <a:r>
              <a:rPr lang="en-US" sz="2000" dirty="0"/>
              <a:t>Issue 4-2-2: GNSS accuracy assumptions for different RRM requirements</a:t>
            </a:r>
          </a:p>
          <a:p>
            <a:pPr lvl="2"/>
            <a:r>
              <a:rPr lang="en-GB" sz="1800" dirty="0">
                <a:solidFill>
                  <a:schemeClr val="accent2"/>
                </a:solidFill>
              </a:rPr>
              <a:t>FFS. Finalize which RRM requirements will be affected by GNSS accuracy first.</a:t>
            </a:r>
          </a:p>
          <a:p>
            <a:pPr lvl="1"/>
            <a:r>
              <a:rPr lang="en-US" sz="2000" dirty="0"/>
              <a:t>Issue 4-2-3: GNSS accuracy as UE capability</a:t>
            </a:r>
          </a:p>
          <a:p>
            <a:pPr lvl="2"/>
            <a:r>
              <a:rPr lang="en-GB" sz="1800" dirty="0">
                <a:solidFill>
                  <a:schemeClr val="accent6"/>
                </a:solidFill>
              </a:rPr>
              <a:t>Most companies prefer not to define a UE capability for GNSS accuracy.</a:t>
            </a:r>
          </a:p>
          <a:p>
            <a:pPr lvl="2"/>
            <a:endParaRPr lang="en-GB" sz="1800" noProof="0" dirty="0">
              <a:solidFill>
                <a:srgbClr val="FF0000"/>
              </a:solidFill>
            </a:endParaRPr>
          </a:p>
          <a:p>
            <a:pPr lvl="1"/>
            <a:endParaRPr lang="en-US" noProof="0" dirty="0">
              <a:solidFill>
                <a:srgbClr val="FF0000"/>
              </a:solidFill>
            </a:endParaRPr>
          </a:p>
        </p:txBody>
      </p:sp>
    </p:spTree>
    <p:extLst>
      <p:ext uri="{BB962C8B-B14F-4D97-AF65-F5344CB8AC3E}">
        <p14:creationId xmlns:p14="http://schemas.microsoft.com/office/powerpoint/2010/main" val="148386409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3600" noProof="0" dirty="0"/>
              <a:t>Topic #4: GNSS requirements (cont’d)</a:t>
            </a:r>
          </a:p>
        </p:txBody>
      </p:sp>
      <p:sp>
        <p:nvSpPr>
          <p:cNvPr id="3" name="Espace réservé du contenu 2"/>
          <p:cNvSpPr>
            <a:spLocks noGrp="1"/>
          </p:cNvSpPr>
          <p:nvPr>
            <p:ph idx="1"/>
          </p:nvPr>
        </p:nvSpPr>
        <p:spPr/>
        <p:txBody>
          <a:bodyPr/>
          <a:lstStyle/>
          <a:p>
            <a:r>
              <a:rPr lang="en-US" noProof="0" dirty="0"/>
              <a:t>Sub-topic 4-3: Reference GNSS scenario</a:t>
            </a:r>
          </a:p>
          <a:p>
            <a:pPr lvl="1"/>
            <a:r>
              <a:rPr lang="en-US" sz="2000" dirty="0"/>
              <a:t>Issue 4-3-1: Reference GNSS scenario</a:t>
            </a:r>
          </a:p>
          <a:p>
            <a:pPr lvl="2"/>
            <a:r>
              <a:rPr lang="en-GB" sz="1800" dirty="0">
                <a:solidFill>
                  <a:srgbClr val="FF0000"/>
                </a:solidFill>
              </a:rPr>
              <a:t>Several companies suggest that this issue should be discussed in the timing-related RRM requirements thread (#230 for RAN4-99-e) as it is closely related to </a:t>
            </a:r>
            <a:r>
              <a:rPr lang="en-GB" sz="1800" dirty="0" err="1">
                <a:solidFill>
                  <a:srgbClr val="FF0000"/>
                </a:solidFill>
              </a:rPr>
              <a:t>Te</a:t>
            </a:r>
            <a:r>
              <a:rPr lang="en-GB" sz="1800" dirty="0">
                <a:solidFill>
                  <a:srgbClr val="FF0000"/>
                </a:solidFill>
              </a:rPr>
              <a:t> requirements</a:t>
            </a:r>
          </a:p>
          <a:p>
            <a:pPr lvl="2"/>
            <a:r>
              <a:rPr lang="en-GB" sz="1800" dirty="0">
                <a:solidFill>
                  <a:schemeClr val="accent6"/>
                </a:solidFill>
              </a:rPr>
              <a:t>Defer discussion to timing-related requirements thread </a:t>
            </a:r>
            <a:br>
              <a:rPr lang="en-GB" sz="1800" dirty="0">
                <a:solidFill>
                  <a:schemeClr val="accent6"/>
                </a:solidFill>
              </a:rPr>
            </a:br>
            <a:endParaRPr lang="en-GB" sz="1800" dirty="0">
              <a:solidFill>
                <a:schemeClr val="accent6"/>
              </a:solidFill>
            </a:endParaRPr>
          </a:p>
          <a:p>
            <a:pPr lvl="1"/>
            <a:r>
              <a:rPr lang="en-US" sz="2000" dirty="0"/>
              <a:t>Issue 4-3-2: Applicability of GNSS requirements in RRC-IDLE/INACTIVE mode</a:t>
            </a:r>
          </a:p>
          <a:p>
            <a:pPr lvl="2"/>
            <a:r>
              <a:rPr lang="en-GB" sz="1800" dirty="0">
                <a:solidFill>
                  <a:schemeClr val="accent6"/>
                </a:solidFill>
              </a:rPr>
              <a:t>Whether the requirements can be applied to terminals in RRC-IDLE and RRC-INACTIVE mode should be further studied.</a:t>
            </a:r>
            <a:endParaRPr lang="en-GB" sz="1800" noProof="0" dirty="0">
              <a:solidFill>
                <a:schemeClr val="accent6"/>
              </a:solidFill>
            </a:endParaRPr>
          </a:p>
          <a:p>
            <a:pPr lvl="2"/>
            <a:r>
              <a:rPr lang="en-US" sz="1800" noProof="0" dirty="0">
                <a:solidFill>
                  <a:schemeClr val="accent6"/>
                </a:solidFill>
              </a:rPr>
              <a:t>Proponents should elaborate on the association of GNSS with the cellular modem status.</a:t>
            </a:r>
          </a:p>
          <a:p>
            <a:pPr lvl="2"/>
            <a:endParaRPr lang="en-US" sz="1600" noProof="0" dirty="0">
              <a:solidFill>
                <a:schemeClr val="accent2"/>
              </a:solidFill>
            </a:endParaRPr>
          </a:p>
        </p:txBody>
      </p:sp>
    </p:spTree>
    <p:extLst>
      <p:ext uri="{BB962C8B-B14F-4D97-AF65-F5344CB8AC3E}">
        <p14:creationId xmlns:p14="http://schemas.microsoft.com/office/powerpoint/2010/main" val="58053753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US" altLang="en-US" sz="3600" noProof="0"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noProof="0" dirty="0"/>
              <a:t>Proposed way forward based on the outcomes of “</a:t>
            </a:r>
            <a:r>
              <a:rPr lang="en-US" noProof="0" dirty="0"/>
              <a:t>Email discussion summary for [99-e][229] NR_NTN_solutions_RRM_1”</a:t>
            </a:r>
          </a:p>
          <a:p>
            <a:r>
              <a:rPr lang="en-US" altLang="en-US" noProof="0" dirty="0"/>
              <a:t>See </a:t>
            </a:r>
            <a:r>
              <a:rPr lang="en-GB" b="1" u="sng" dirty="0"/>
              <a:t>R4-2108401</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600" noProof="0" dirty="0"/>
              <a:t>Content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noProof="0" dirty="0"/>
              <a:t>Topic #1: </a:t>
            </a:r>
            <a:r>
              <a:rPr lang="en-GB" noProof="0" dirty="0"/>
              <a:t>General NR NTN RRM measurement requirements</a:t>
            </a:r>
            <a:endParaRPr lang="en-US" noProof="0" dirty="0"/>
          </a:p>
          <a:p>
            <a:r>
              <a:rPr lang="en-US" noProof="0" dirty="0"/>
              <a:t>Topic #2: Mobility-related measurement requirements	</a:t>
            </a:r>
          </a:p>
          <a:p>
            <a:r>
              <a:rPr lang="en-US" noProof="0" dirty="0"/>
              <a:t>Topic #3: SMTC and Measurement Gap</a:t>
            </a:r>
          </a:p>
          <a:p>
            <a:r>
              <a:rPr lang="en-US" noProof="0" dirty="0"/>
              <a:t>Topic #4: GNSS requirements</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US" altLang="en-US" noProof="0"/>
              <a:t>Summary</a:t>
            </a:r>
            <a:endParaRPr lang="en-US" altLang="en-US" noProof="0"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noProof="0" dirty="0"/>
              <a:t>Main RRM issues and preliminary proposals have been discussed</a:t>
            </a:r>
          </a:p>
          <a:p>
            <a:pPr lvl="1"/>
            <a:r>
              <a:rPr lang="en-US" altLang="en-US" dirty="0">
                <a:solidFill>
                  <a:schemeClr val="accent6">
                    <a:lumMod val="75000"/>
                  </a:schemeClr>
                </a:solidFill>
              </a:rPr>
              <a:t>In green: proposals which are agreeable</a:t>
            </a:r>
          </a:p>
          <a:p>
            <a:pPr lvl="1"/>
            <a:r>
              <a:rPr lang="en-US" altLang="en-US" dirty="0">
                <a:solidFill>
                  <a:schemeClr val="accent2">
                    <a:lumMod val="75000"/>
                  </a:schemeClr>
                </a:solidFill>
              </a:rPr>
              <a:t>In orange: proposals for which a potential agreement may be found with suggested changes (needs further discussion)</a:t>
            </a:r>
          </a:p>
          <a:p>
            <a:pPr lvl="1"/>
            <a:r>
              <a:rPr lang="en-US" altLang="en-US" dirty="0">
                <a:solidFill>
                  <a:srgbClr val="7030A0"/>
                </a:solidFill>
              </a:rPr>
              <a:t>In purple: proposals for which there is no agreement yet</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8966703" cy="1325563"/>
          </a:xfrm>
        </p:spPr>
        <p:txBody>
          <a:bodyPr/>
          <a:lstStyle/>
          <a:p>
            <a:r>
              <a:rPr lang="en-US" sz="3600" noProof="0" dirty="0"/>
              <a:t>Topic #1: </a:t>
            </a:r>
            <a:r>
              <a:rPr lang="en-GB" sz="3600" noProof="0" dirty="0"/>
              <a:t>General NR NTN RRM measurement requirements</a:t>
            </a:r>
            <a:endParaRPr lang="en-US" sz="3600" noProof="0" dirty="0"/>
          </a:p>
        </p:txBody>
      </p:sp>
      <p:sp>
        <p:nvSpPr>
          <p:cNvPr id="3" name="Espace réservé du contenu 2"/>
          <p:cNvSpPr>
            <a:spLocks noGrp="1"/>
          </p:cNvSpPr>
          <p:nvPr>
            <p:ph idx="1"/>
          </p:nvPr>
        </p:nvSpPr>
        <p:spPr>
          <a:xfrm>
            <a:off x="838200" y="1825625"/>
            <a:ext cx="10515600" cy="4436630"/>
          </a:xfrm>
        </p:spPr>
        <p:txBody>
          <a:bodyPr/>
          <a:lstStyle/>
          <a:p>
            <a:r>
              <a:rPr lang="en-US" sz="2400" noProof="0" dirty="0"/>
              <a:t>Sub-topic 1-1: DRX Cycle</a:t>
            </a:r>
          </a:p>
          <a:p>
            <a:pPr lvl="1"/>
            <a:r>
              <a:rPr lang="en-US" sz="2000" dirty="0"/>
              <a:t>Issue 1-1: Maximum applicable DRX cycle</a:t>
            </a:r>
          </a:p>
          <a:p>
            <a:pPr lvl="2"/>
            <a:r>
              <a:rPr lang="en-GB" sz="1800" dirty="0">
                <a:solidFill>
                  <a:schemeClr val="accent6"/>
                </a:solidFill>
              </a:rPr>
              <a:t>Applicability of DRX cycles for NTN is RAN2 issue. Defer discussion until RAN2 has reached a consensus, then define requirements for all DRX cycles defined by RAN2 for NTN operation if necessary.</a:t>
            </a:r>
          </a:p>
          <a:p>
            <a:r>
              <a:rPr lang="en-GB" sz="2400" dirty="0"/>
              <a:t>Sub-topic 1-2: Side condition for RRM measurement requirements</a:t>
            </a:r>
          </a:p>
          <a:p>
            <a:pPr lvl="1"/>
            <a:r>
              <a:rPr lang="en-GB" sz="2000" dirty="0"/>
              <a:t>Issue 1-2: Side condition for RRM measurement requirements</a:t>
            </a:r>
          </a:p>
          <a:p>
            <a:pPr lvl="2"/>
            <a:r>
              <a:rPr lang="en-GB" sz="1800" dirty="0">
                <a:solidFill>
                  <a:schemeClr val="accent6"/>
                </a:solidFill>
              </a:rPr>
              <a:t>The side condition for RRM measurement requirements should be based on satellite type, such as at Es/</a:t>
            </a:r>
            <a:r>
              <a:rPr lang="en-GB" sz="1800" dirty="0" err="1">
                <a:solidFill>
                  <a:schemeClr val="accent6"/>
                </a:solidFill>
              </a:rPr>
              <a:t>Iot</a:t>
            </a:r>
            <a:r>
              <a:rPr lang="en-GB" sz="1800" dirty="0">
                <a:solidFill>
                  <a:schemeClr val="accent6"/>
                </a:solidFill>
              </a:rPr>
              <a:t> ≥ [</a:t>
            </a:r>
            <a:r>
              <a:rPr lang="en-GB" sz="1800" dirty="0">
                <a:solidFill>
                  <a:schemeClr val="accent6"/>
                </a:solidFill>
                <a:highlight>
                  <a:srgbClr val="FFFF00"/>
                </a:highlight>
              </a:rPr>
              <a:t>FFS</a:t>
            </a:r>
            <a:r>
              <a:rPr lang="en-GB" sz="1800" dirty="0">
                <a:solidFill>
                  <a:schemeClr val="accent6"/>
                </a:solidFill>
              </a:rPr>
              <a:t>] dB for LEO, and </a:t>
            </a:r>
            <a:r>
              <a:rPr lang="en-GB" sz="1800" dirty="0">
                <a:solidFill>
                  <a:schemeClr val="accent6"/>
                </a:solidFill>
                <a:highlight>
                  <a:srgbClr val="FFFF00"/>
                </a:highlight>
              </a:rPr>
              <a:t>FFS</a:t>
            </a:r>
            <a:r>
              <a:rPr lang="en-GB" sz="1800" dirty="0">
                <a:solidFill>
                  <a:schemeClr val="accent6"/>
                </a:solidFill>
              </a:rPr>
              <a:t> the side condition for GEO. RAN4 should further discuss the final value of side condition after study assumptions are ready based on conclusions in RAN1 and RAN2. Other side conditions are not precluded.</a:t>
            </a:r>
          </a:p>
          <a:p>
            <a:r>
              <a:rPr lang="en-GB" sz="2400" dirty="0"/>
              <a:t>Sub-topic 1-3: Measurement accuracy requirements</a:t>
            </a:r>
          </a:p>
          <a:p>
            <a:pPr lvl="1"/>
            <a:r>
              <a:rPr lang="en-GB" sz="2000" dirty="0"/>
              <a:t>Issue 1-3: RSRP/RSRQ/SINR Measurement accuracy</a:t>
            </a:r>
          </a:p>
          <a:p>
            <a:pPr lvl="2"/>
            <a:r>
              <a:rPr lang="en-GB" dirty="0">
                <a:solidFill>
                  <a:schemeClr val="accent6"/>
                </a:solidFill>
              </a:rPr>
              <a:t>Defer discussion about RSRP/RSRQ/SINR measurement accuracy to performance phase.</a:t>
            </a:r>
            <a:endParaRPr lang="en-US" dirty="0">
              <a:solidFill>
                <a:schemeClr val="accent6"/>
              </a:solidFill>
            </a:endParaRPr>
          </a:p>
        </p:txBody>
      </p:sp>
    </p:spTree>
    <p:extLst>
      <p:ext uri="{BB962C8B-B14F-4D97-AF65-F5344CB8AC3E}">
        <p14:creationId xmlns:p14="http://schemas.microsoft.com/office/powerpoint/2010/main" val="186551052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3600" noProof="0" dirty="0"/>
              <a:t>Topic #2: Mobility-related measurement </a:t>
            </a:r>
            <a:br>
              <a:rPr lang="en-US" sz="3600" noProof="0" dirty="0"/>
            </a:br>
            <a:r>
              <a:rPr lang="en-US" sz="3600" noProof="0" dirty="0"/>
              <a:t>requirements	</a:t>
            </a:r>
          </a:p>
        </p:txBody>
      </p:sp>
      <p:sp>
        <p:nvSpPr>
          <p:cNvPr id="3" name="Espace réservé du contenu 2"/>
          <p:cNvSpPr>
            <a:spLocks noGrp="1"/>
          </p:cNvSpPr>
          <p:nvPr>
            <p:ph idx="1"/>
          </p:nvPr>
        </p:nvSpPr>
        <p:spPr/>
        <p:txBody>
          <a:bodyPr/>
          <a:lstStyle/>
          <a:p>
            <a:r>
              <a:rPr lang="en-US" sz="2400" noProof="0" dirty="0"/>
              <a:t>Sub-topic 2-1: General Mobility</a:t>
            </a:r>
          </a:p>
          <a:p>
            <a:pPr lvl="1"/>
            <a:r>
              <a:rPr lang="en-US" sz="2000" noProof="0" dirty="0"/>
              <a:t>Issue 2-1-1: Inter-cell mobility requirements</a:t>
            </a:r>
          </a:p>
          <a:p>
            <a:pPr lvl="2"/>
            <a:r>
              <a:rPr lang="en-GB" sz="1800" dirty="0">
                <a:solidFill>
                  <a:schemeClr val="accent6"/>
                </a:solidFill>
              </a:rPr>
              <a:t>The issue relies on L1/L3 mobility and beam management mechanism firstly defined by RAN1 and RAN2. RAN4 can develop corresponding requirements based on RAN1/2 procedures.</a:t>
            </a:r>
          </a:p>
          <a:p>
            <a:pPr lvl="1"/>
            <a:r>
              <a:rPr lang="en-US" sz="2000" noProof="0" dirty="0"/>
              <a:t>Issue 2-1-2: Number of measurement cells</a:t>
            </a:r>
          </a:p>
          <a:p>
            <a:pPr lvl="2"/>
            <a:r>
              <a:rPr lang="en-GB" sz="1800" dirty="0">
                <a:solidFill>
                  <a:schemeClr val="accent6"/>
                </a:solidFill>
              </a:rPr>
              <a:t>RAN4 to discuss/determine measurement capacity needed for intra-satellite and inter-satellite first and then the number of measurement cells for intra-satellite and inter-satellite. </a:t>
            </a:r>
            <a:r>
              <a:rPr lang="en-GB" sz="1800" dirty="0">
                <a:solidFill>
                  <a:schemeClr val="accent6"/>
                </a:solidFill>
                <a:highlight>
                  <a:srgbClr val="FFFF00"/>
                </a:highlight>
              </a:rPr>
              <a:t>FFS</a:t>
            </a:r>
            <a:r>
              <a:rPr lang="en-GB" sz="1800" dirty="0">
                <a:solidFill>
                  <a:schemeClr val="accent6"/>
                </a:solidFill>
              </a:rPr>
              <a:t> on the specific number of cells.</a:t>
            </a:r>
          </a:p>
          <a:p>
            <a:pPr lvl="1"/>
            <a:r>
              <a:rPr lang="en-US" sz="2000" noProof="0" dirty="0"/>
              <a:t>Issue 2-1-3: Location/timer-based measurement relaxation</a:t>
            </a:r>
          </a:p>
          <a:p>
            <a:pPr lvl="2"/>
            <a:r>
              <a:rPr lang="en-GB" sz="1800" dirty="0">
                <a:solidFill>
                  <a:schemeClr val="accent6"/>
                </a:solidFill>
              </a:rPr>
              <a:t>Defer discussion until RAN2 has progressed on the issue</a:t>
            </a:r>
          </a:p>
          <a:p>
            <a:pPr lvl="2"/>
            <a:endParaRPr lang="en-GB" sz="1800" dirty="0">
              <a:solidFill>
                <a:schemeClr val="accent2"/>
              </a:solidFill>
            </a:endParaRPr>
          </a:p>
        </p:txBody>
      </p:sp>
    </p:spTree>
    <p:extLst>
      <p:ext uri="{BB962C8B-B14F-4D97-AF65-F5344CB8AC3E}">
        <p14:creationId xmlns:p14="http://schemas.microsoft.com/office/powerpoint/2010/main" val="249942065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3600" noProof="0" dirty="0"/>
              <a:t>Topic #2: Mobility-related measurement </a:t>
            </a:r>
            <a:br>
              <a:rPr lang="en-US" sz="3600" noProof="0" dirty="0"/>
            </a:br>
            <a:r>
              <a:rPr lang="en-US" sz="3600" noProof="0" dirty="0"/>
              <a:t>requirements (cont’d)</a:t>
            </a:r>
          </a:p>
        </p:txBody>
      </p:sp>
      <p:sp>
        <p:nvSpPr>
          <p:cNvPr id="3" name="Espace réservé du contenu 2"/>
          <p:cNvSpPr>
            <a:spLocks noGrp="1"/>
          </p:cNvSpPr>
          <p:nvPr>
            <p:ph idx="1"/>
          </p:nvPr>
        </p:nvSpPr>
        <p:spPr/>
        <p:txBody>
          <a:bodyPr/>
          <a:lstStyle/>
          <a:p>
            <a:r>
              <a:rPr lang="en-US" sz="2400" dirty="0"/>
              <a:t>Sub-topic 2-2: Conditional Handover</a:t>
            </a:r>
          </a:p>
          <a:p>
            <a:pPr lvl="1"/>
            <a:r>
              <a:rPr lang="en-US" sz="2000" noProof="0" dirty="0">
                <a:solidFill>
                  <a:schemeClr val="accent6"/>
                </a:solidFill>
              </a:rPr>
              <a:t>All CHO-related issues are depending on ongoing RAN2 discussion. Defer discussion in RAN4 until RAN2 has concluded on the issue.</a:t>
            </a:r>
            <a:endParaRPr lang="en-US" sz="2000" dirty="0"/>
          </a:p>
          <a:p>
            <a:r>
              <a:rPr lang="en-US" sz="2400" dirty="0"/>
              <a:t>Sub-topic 2-3: Cell selection and reselection</a:t>
            </a:r>
          </a:p>
          <a:p>
            <a:pPr lvl="1"/>
            <a:r>
              <a:rPr lang="en-US" sz="2000" dirty="0"/>
              <a:t>Issue 2-3-1: Cell reselection delay requirements</a:t>
            </a:r>
          </a:p>
          <a:p>
            <a:pPr lvl="2"/>
            <a:r>
              <a:rPr lang="en-US" sz="1600" dirty="0">
                <a:solidFill>
                  <a:schemeClr val="accent2"/>
                </a:solidFill>
              </a:rPr>
              <a:t>FFS, more conclusions from RAN2 necessary.</a:t>
            </a:r>
          </a:p>
          <a:p>
            <a:pPr lvl="1"/>
            <a:r>
              <a:rPr lang="en-US" sz="2000" dirty="0"/>
              <a:t>Issue 2-3-2: Cell reselection margin</a:t>
            </a:r>
          </a:p>
          <a:p>
            <a:pPr lvl="2"/>
            <a:r>
              <a:rPr lang="en-US" sz="1600" dirty="0">
                <a:solidFill>
                  <a:schemeClr val="accent2"/>
                </a:solidFill>
              </a:rPr>
              <a:t>FFS, more conclusions from RAN2 necessary.</a:t>
            </a:r>
          </a:p>
          <a:p>
            <a:pPr lvl="1"/>
            <a:r>
              <a:rPr lang="en-US" sz="2000" dirty="0"/>
              <a:t>Issue 2-3-3: RRM measurement requirements for cell reselection</a:t>
            </a:r>
          </a:p>
          <a:p>
            <a:pPr lvl="2"/>
            <a:r>
              <a:rPr lang="en-US" sz="1600" dirty="0">
                <a:solidFill>
                  <a:schemeClr val="accent2"/>
                </a:solidFill>
              </a:rPr>
              <a:t>FFS, more conclusions from RAN2 necessary.</a:t>
            </a:r>
          </a:p>
          <a:p>
            <a:pPr lvl="1"/>
            <a:r>
              <a:rPr lang="en-US" sz="2000" dirty="0"/>
              <a:t>Issue 2-3-4: Impact of timing/location accuracy on cell reselection performance</a:t>
            </a:r>
          </a:p>
          <a:p>
            <a:pPr lvl="2"/>
            <a:r>
              <a:rPr lang="en-US" sz="1600" dirty="0">
                <a:solidFill>
                  <a:schemeClr val="accent2"/>
                </a:solidFill>
              </a:rPr>
              <a:t>FFS, more conclusions from RAN2 necessary.</a:t>
            </a:r>
          </a:p>
          <a:p>
            <a:pPr lvl="1"/>
            <a:endParaRPr lang="en-US" sz="1800" dirty="0"/>
          </a:p>
          <a:p>
            <a:pPr lvl="1"/>
            <a:endParaRPr lang="en-US" sz="2200" noProof="0" dirty="0">
              <a:solidFill>
                <a:srgbClr val="FF0000"/>
              </a:solidFill>
            </a:endParaRPr>
          </a:p>
        </p:txBody>
      </p:sp>
    </p:spTree>
    <p:extLst>
      <p:ext uri="{BB962C8B-B14F-4D97-AF65-F5344CB8AC3E}">
        <p14:creationId xmlns:p14="http://schemas.microsoft.com/office/powerpoint/2010/main" val="36270183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3600" noProof="0" dirty="0"/>
              <a:t>Topic #3: SMTC and Measurement Gap</a:t>
            </a:r>
          </a:p>
        </p:txBody>
      </p:sp>
      <p:sp>
        <p:nvSpPr>
          <p:cNvPr id="3" name="Espace réservé du contenu 2"/>
          <p:cNvSpPr>
            <a:spLocks noGrp="1"/>
          </p:cNvSpPr>
          <p:nvPr>
            <p:ph idx="1"/>
          </p:nvPr>
        </p:nvSpPr>
        <p:spPr/>
        <p:txBody>
          <a:bodyPr/>
          <a:lstStyle/>
          <a:p>
            <a:r>
              <a:rPr lang="en-US" dirty="0"/>
              <a:t>Sub-Topic 1: </a:t>
            </a:r>
            <a:r>
              <a:rPr lang="en-GB" dirty="0"/>
              <a:t>General SMTC &amp; Measurement gap related requirements</a:t>
            </a:r>
            <a:endParaRPr lang="en-US" dirty="0"/>
          </a:p>
          <a:p>
            <a:pPr lvl="1"/>
            <a:r>
              <a:rPr lang="en-US" sz="1800" dirty="0"/>
              <a:t>Issue 3-1-1: Discussion of SMTC and measurement gap in RAN4</a:t>
            </a:r>
          </a:p>
          <a:p>
            <a:pPr lvl="2"/>
            <a:r>
              <a:rPr lang="en-US" sz="1600" dirty="0">
                <a:solidFill>
                  <a:srgbClr val="FF0000"/>
                </a:solidFill>
              </a:rPr>
              <a:t>Proposed to be merged with issues 3-1-2 and 3-3-1 (Multiple configurations on one frequency layer)</a:t>
            </a:r>
          </a:p>
          <a:p>
            <a:pPr lvl="2"/>
            <a:r>
              <a:rPr lang="en-GB" sz="1600" dirty="0">
                <a:solidFill>
                  <a:schemeClr val="accent6"/>
                </a:solidFill>
              </a:rPr>
              <a:t>As the measurement gap issue is under discussion in RAN2, RAN4 can wait for the input from RAN2. In NTN as multiple SMTC configurations are configured on one frequency layer, and at least the offset can be different, the UE measurement behaviours need to be further discussed. </a:t>
            </a:r>
            <a:r>
              <a:rPr lang="en-GB" sz="1600" dirty="0">
                <a:solidFill>
                  <a:schemeClr val="accent6"/>
                </a:solidFill>
                <a:highlight>
                  <a:srgbClr val="FFFF00"/>
                </a:highlight>
              </a:rPr>
              <a:t>FFS</a:t>
            </a:r>
            <a:r>
              <a:rPr lang="en-GB" sz="1600" dirty="0">
                <a:solidFill>
                  <a:schemeClr val="accent6"/>
                </a:solidFill>
              </a:rPr>
              <a:t> if the existing measurement requirements can be reused or not.</a:t>
            </a:r>
          </a:p>
          <a:p>
            <a:pPr lvl="2"/>
            <a:r>
              <a:rPr lang="en-US" sz="1600" dirty="0">
                <a:solidFill>
                  <a:schemeClr val="accent6"/>
                </a:solidFill>
              </a:rPr>
              <a:t>In order to prevent RAN4 time scheduling issues if the discussion is delayed in RAN2, multiple MG with multiple SMTC can be FFS in RAN4.</a:t>
            </a:r>
          </a:p>
          <a:p>
            <a:pPr lvl="1"/>
            <a:r>
              <a:rPr lang="en-US" sz="1800" dirty="0"/>
              <a:t>Issue 3-1-2: Impact of new/enhanced SMTC/MG</a:t>
            </a:r>
          </a:p>
          <a:p>
            <a:pPr lvl="2"/>
            <a:r>
              <a:rPr lang="en-US" sz="1600" dirty="0">
                <a:solidFill>
                  <a:srgbClr val="FF0000"/>
                </a:solidFill>
              </a:rPr>
              <a:t>See 3-1-1</a:t>
            </a:r>
          </a:p>
          <a:p>
            <a:pPr lvl="1"/>
            <a:r>
              <a:rPr lang="en-US" sz="1800" dirty="0"/>
              <a:t>Issue 3-1-3: Impact of UE assistance information</a:t>
            </a:r>
          </a:p>
          <a:p>
            <a:pPr lvl="2"/>
            <a:r>
              <a:rPr lang="en-US" sz="1600" dirty="0">
                <a:solidFill>
                  <a:schemeClr val="accent2"/>
                </a:solidFill>
              </a:rPr>
              <a:t>FFS, wait until further conclusion from RAN2 is available.</a:t>
            </a:r>
          </a:p>
          <a:p>
            <a:pPr marL="914400" lvl="2" indent="0">
              <a:buNone/>
            </a:pPr>
            <a:endParaRPr lang="en-US" sz="1800" dirty="0">
              <a:solidFill>
                <a:schemeClr val="accent6"/>
              </a:solidFill>
            </a:endParaRPr>
          </a:p>
        </p:txBody>
      </p:sp>
    </p:spTree>
    <p:extLst>
      <p:ext uri="{BB962C8B-B14F-4D97-AF65-F5344CB8AC3E}">
        <p14:creationId xmlns:p14="http://schemas.microsoft.com/office/powerpoint/2010/main" val="143464465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z="3600" noProof="0" dirty="0"/>
              <a:t>Topic #3: SMTC and Measurement Gap (</a:t>
            </a:r>
            <a:r>
              <a:rPr lang="en-US" sz="3600" noProof="0" dirty="0" err="1"/>
              <a:t>cont</a:t>
            </a:r>
            <a:r>
              <a:rPr lang="en-US" sz="3600" dirty="0"/>
              <a:t>’d)</a:t>
            </a:r>
            <a:endParaRPr lang="en-US" sz="3600" noProof="0" dirty="0"/>
          </a:p>
        </p:txBody>
      </p:sp>
      <p:sp>
        <p:nvSpPr>
          <p:cNvPr id="3" name="Espace réservé du contenu 2"/>
          <p:cNvSpPr>
            <a:spLocks noGrp="1"/>
          </p:cNvSpPr>
          <p:nvPr>
            <p:ph idx="1"/>
          </p:nvPr>
        </p:nvSpPr>
        <p:spPr/>
        <p:txBody>
          <a:bodyPr/>
          <a:lstStyle/>
          <a:p>
            <a:r>
              <a:rPr lang="en-US" dirty="0"/>
              <a:t>Sub-Topic 2: L1/L3 measurement requirements</a:t>
            </a:r>
          </a:p>
          <a:p>
            <a:pPr lvl="1"/>
            <a:r>
              <a:rPr lang="en-US" sz="2000" dirty="0"/>
              <a:t>Issue 3-2-1: L1/L3 measurement requirements</a:t>
            </a:r>
          </a:p>
          <a:p>
            <a:pPr lvl="2"/>
            <a:r>
              <a:rPr lang="en-US" sz="1800" dirty="0">
                <a:solidFill>
                  <a:schemeClr val="accent2"/>
                </a:solidFill>
              </a:rPr>
              <a:t>FFS, wait until further conclusion from RAN2 is available.</a:t>
            </a:r>
          </a:p>
          <a:p>
            <a:r>
              <a:rPr lang="en-US" dirty="0"/>
              <a:t>Sub-Topic 3: Reference signal related requirements</a:t>
            </a:r>
          </a:p>
          <a:p>
            <a:pPr lvl="1"/>
            <a:r>
              <a:rPr lang="en-US" sz="2000" dirty="0"/>
              <a:t>Issue 3-3-1: Multiple configurations on one frequency layer</a:t>
            </a:r>
          </a:p>
          <a:p>
            <a:pPr lvl="2"/>
            <a:r>
              <a:rPr lang="en-US" sz="1800" dirty="0">
                <a:solidFill>
                  <a:srgbClr val="FF0000"/>
                </a:solidFill>
              </a:rPr>
              <a:t>See 3-1-1</a:t>
            </a:r>
          </a:p>
          <a:p>
            <a:pPr lvl="1"/>
            <a:r>
              <a:rPr lang="en-US" sz="2000" dirty="0"/>
              <a:t>Issue 3-3-2: Measurements in connected mode</a:t>
            </a:r>
          </a:p>
          <a:p>
            <a:pPr lvl="2"/>
            <a:r>
              <a:rPr lang="en-US" sz="1800" dirty="0">
                <a:solidFill>
                  <a:schemeClr val="accent2"/>
                </a:solidFill>
              </a:rPr>
              <a:t>FFS, wait until further conclusion from RAN2 is available.</a:t>
            </a:r>
          </a:p>
          <a:p>
            <a:pPr lvl="1"/>
            <a:r>
              <a:rPr lang="en-US" sz="2000" dirty="0"/>
              <a:t>Issue 3-3-3: Ability of measuring SSB of a neighboring cell</a:t>
            </a:r>
          </a:p>
          <a:p>
            <a:pPr lvl="2"/>
            <a:r>
              <a:rPr lang="en-US" sz="1800" dirty="0">
                <a:solidFill>
                  <a:schemeClr val="accent2"/>
                </a:solidFill>
              </a:rPr>
              <a:t>FFS, wait until further conclusion from RAN2 is available.</a:t>
            </a:r>
          </a:p>
          <a:p>
            <a:pPr lvl="1"/>
            <a:r>
              <a:rPr lang="en-US" sz="2000" dirty="0"/>
              <a:t>Issue 3-3-4: Likelihood of measuring SSB of a neighboring cell</a:t>
            </a:r>
          </a:p>
          <a:p>
            <a:pPr lvl="2"/>
            <a:r>
              <a:rPr lang="en-US" sz="1800" dirty="0">
                <a:solidFill>
                  <a:schemeClr val="accent2"/>
                </a:solidFill>
              </a:rPr>
              <a:t>FFS, wait until further conclusion from RAN2 is available.</a:t>
            </a:r>
          </a:p>
          <a:p>
            <a:pPr lvl="2"/>
            <a:endParaRPr lang="en-US" sz="1800" dirty="0">
              <a:solidFill>
                <a:schemeClr val="accent2"/>
              </a:solidFill>
            </a:endParaRPr>
          </a:p>
        </p:txBody>
      </p:sp>
    </p:spTree>
    <p:extLst>
      <p:ext uri="{BB962C8B-B14F-4D97-AF65-F5344CB8AC3E}">
        <p14:creationId xmlns:p14="http://schemas.microsoft.com/office/powerpoint/2010/main" val="117206795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849EDCE-82B4-43D9-9648-4151D4F870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9b239327-9e80-40e4-b1b7-4394fed77a33"/>
    <ds:schemaRef ds:uri="http://schemas.microsoft.com/sharepoint/v3"/>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2f282d3b-eb4a-4b09-b61f-b9593442e286"/>
    <ds:schemaRef ds:uri="http://www.w3.org/XML/1998/namespace"/>
    <ds:schemaRef ds:uri="http://purl.org/dc/dcmityp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1117</Words>
  <Application>Microsoft Office PowerPoint</Application>
  <PresentationFormat>Breitbild</PresentationFormat>
  <Paragraphs>96</Paragraphs>
  <Slides>12</Slides>
  <Notes>1</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12</vt:i4>
      </vt:variant>
    </vt:vector>
  </HeadingPairs>
  <TitlesOfParts>
    <vt:vector size="18" baseType="lpstr">
      <vt:lpstr>Arial</vt:lpstr>
      <vt:lpstr>Arial </vt:lpstr>
      <vt:lpstr>Calibri</vt:lpstr>
      <vt:lpstr>Calibri Light</vt:lpstr>
      <vt:lpstr>Times New Roman</vt:lpstr>
      <vt:lpstr>Office Theme</vt:lpstr>
      <vt:lpstr>WF on general, GNSS &amp; measurement-related NR NTN RRM requirements</vt:lpstr>
      <vt:lpstr>Outline</vt:lpstr>
      <vt:lpstr>Content</vt:lpstr>
      <vt:lpstr>Summary</vt:lpstr>
      <vt:lpstr>Topic #1: General NR NTN RRM measurement requirements</vt:lpstr>
      <vt:lpstr>Topic #2: Mobility-related measurement  requirements </vt:lpstr>
      <vt:lpstr>Topic #2: Mobility-related measurement  requirements (cont’d)</vt:lpstr>
      <vt:lpstr>Topic #3: SMTC and Measurement Gap</vt:lpstr>
      <vt:lpstr>Topic #3: SMTC and Measurement Gap (cont’d)</vt:lpstr>
      <vt:lpstr>Topic #4: GNSS requirements</vt:lpstr>
      <vt:lpstr>Topic #4: GNSS requirements (cont’d)</vt:lpstr>
      <vt:lpstr>Topic #4: GNSS requirements (cont’d)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Schmieder, Mathis</cp:lastModifiedBy>
  <cp:revision>716</cp:revision>
  <dcterms:created xsi:type="dcterms:W3CDTF">2010-02-05T13:52:04Z</dcterms:created>
  <dcterms:modified xsi:type="dcterms:W3CDTF">2021-05-27T05:27:57Z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0x010100F3E9551B3FDDA24EBF0A209BAAD637CA</vt:lpwstr>
  </property>
</Properties>
</file>