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1">
  <p:sldMasterIdLst>
    <p:sldMasterId id="2147483648" r:id="rId1"/>
    <p:sldMasterId id="2147483660" r:id="rId2"/>
  </p:sldMasterIdLst>
  <p:notesMasterIdLst>
    <p:notesMasterId r:id="rId8"/>
  </p:notesMasterIdLst>
  <p:sldIdLst>
    <p:sldId id="280" r:id="rId3"/>
    <p:sldId id="287" r:id="rId4"/>
    <p:sldId id="304" r:id="rId5"/>
    <p:sldId id="302" r:id="rId6"/>
    <p:sldId id="303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inwang (A)" initials="j(" lastIdx="1" clrIdx="0">
    <p:extLst>
      <p:ext uri="{19B8F6BF-5375-455C-9EA6-DF929625EA0E}">
        <p15:presenceInfo xmlns:p15="http://schemas.microsoft.com/office/powerpoint/2012/main" userId="S-1-5-21-147214757-305610072-1517763936-299369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DAEEF3"/>
    <a:srgbClr val="DAEE7B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65" autoAdjust="0"/>
    <p:restoredTop sz="83455" autoAdjust="0"/>
  </p:normalViewPr>
  <p:slideViewPr>
    <p:cSldViewPr snapToGrid="0">
      <p:cViewPr varScale="1">
        <p:scale>
          <a:sx n="100" d="100"/>
          <a:sy n="100" d="100"/>
        </p:scale>
        <p:origin x="1002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5D01E2-2095-48A3-B9B4-79A54BB34598}" type="datetimeFigureOut">
              <a:rPr lang="en-US" smtClean="0"/>
              <a:t>5/26/2021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52189-F625-4389-8581-FC4FE6283C0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42034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>
                <a:solidFill>
                  <a:prstClr val="black"/>
                </a:solidFill>
                <a:latin typeface="맑은 고딕"/>
              </a:rPr>
              <a:pPr/>
              <a:t>2</a:t>
            </a:fld>
            <a:endParaRPr lang="en-US" dirty="0">
              <a:solidFill>
                <a:prstClr val="black"/>
              </a:solidFill>
              <a:latin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20085771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baseline="0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>
                <a:solidFill>
                  <a:prstClr val="black"/>
                </a:solidFill>
                <a:latin typeface="맑은 고딕"/>
              </a:rPr>
              <a:pPr/>
              <a:t>3</a:t>
            </a:fld>
            <a:endParaRPr lang="en-US" dirty="0">
              <a:solidFill>
                <a:prstClr val="black"/>
              </a:solidFill>
              <a:latin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36232178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>
                <a:solidFill>
                  <a:prstClr val="black"/>
                </a:solidFill>
                <a:latin typeface="맑은 고딕"/>
              </a:rPr>
              <a:pPr/>
              <a:t>4</a:t>
            </a:fld>
            <a:endParaRPr lang="en-US" dirty="0">
              <a:solidFill>
                <a:prstClr val="black"/>
              </a:solidFill>
              <a:latin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20085771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>
                <a:solidFill>
                  <a:prstClr val="black"/>
                </a:solidFill>
                <a:latin typeface="맑은 고딕"/>
              </a:rPr>
              <a:pPr/>
              <a:t>5</a:t>
            </a:fld>
            <a:endParaRPr lang="en-US" dirty="0">
              <a:solidFill>
                <a:prstClr val="black"/>
              </a:solidFill>
              <a:latin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6923484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5/26/2021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1238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5/26/2021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7432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5/26/2021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65976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5/26/2021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85035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5/26/2021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90548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5/26/2021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06385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5/26/2021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9007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5/26/2021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82163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5/26/2021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7389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5/26/2021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40367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5/26/2021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37678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5/26/2021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66804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5/26/2021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54144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5/26/2021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64437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5/26/2021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096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5/26/2021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3876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5/26/2021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1420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5/26/2021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8874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5/26/2021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0751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5/26/2021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6038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5/26/2021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4007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5/26/2021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6820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09647D-FB41-448B-8166-164518DC9D43}" type="datetimeFigureOut">
              <a:rPr lang="en-US" smtClean="0"/>
              <a:t>5/26/2021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4138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5/26/2021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33169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2772" y="1122363"/>
            <a:ext cx="11386457" cy="2387600"/>
          </a:xfrm>
        </p:spPr>
        <p:txBody>
          <a:bodyPr>
            <a:normAutofit/>
          </a:bodyPr>
          <a:lstStyle/>
          <a:p>
            <a:r>
              <a:rPr lang="en-US" altLang="ko-KR" b="1" dirty="0"/>
              <a:t>WF on duty cycle signaling for RF exposure mitigation for PC1.5 FWA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30369" y="4800599"/>
            <a:ext cx="9144000" cy="1369945"/>
          </a:xfrm>
        </p:spPr>
        <p:txBody>
          <a:bodyPr>
            <a:normAutofit/>
          </a:bodyPr>
          <a:lstStyle/>
          <a:p>
            <a:r>
              <a:rPr lang="en-US" sz="2800" dirty="0"/>
              <a:t>Samsung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825949" y="218661"/>
            <a:ext cx="3130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 smtClean="0"/>
              <a:t>R4-21xxxxx</a:t>
            </a:r>
            <a:endParaRPr lang="en-US" b="1" dirty="0"/>
          </a:p>
        </p:txBody>
      </p:sp>
      <p:sp>
        <p:nvSpPr>
          <p:cNvPr id="5" name="テキスト ボックス 3"/>
          <p:cNvSpPr txBox="1"/>
          <p:nvPr/>
        </p:nvSpPr>
        <p:spPr>
          <a:xfrm>
            <a:off x="107504" y="188639"/>
            <a:ext cx="412927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 WG4 Meeting #</a:t>
            </a:r>
            <a:r>
              <a:rPr lang="en-GB" b="1" dirty="0" smtClean="0"/>
              <a:t>99-e</a:t>
            </a:r>
            <a:endParaRPr lang="en-GB" b="1" dirty="0"/>
          </a:p>
          <a:p>
            <a:r>
              <a:rPr lang="en-GB" altLang="ko-KR" b="1" dirty="0"/>
              <a:t>Electronic Meeting, </a:t>
            </a:r>
            <a:r>
              <a:rPr lang="en-GB" altLang="ko-KR" b="1" dirty="0" smtClean="0"/>
              <a:t>May 19</a:t>
            </a:r>
            <a:r>
              <a:rPr lang="en-GB" altLang="ko-KR" b="1" baseline="30000" dirty="0" smtClean="0"/>
              <a:t>th</a:t>
            </a:r>
            <a:r>
              <a:rPr lang="en-GB" altLang="ko-KR" b="1" dirty="0" smtClean="0"/>
              <a:t> </a:t>
            </a:r>
            <a:r>
              <a:rPr lang="en-GB" altLang="ko-KR" b="1" dirty="0"/>
              <a:t>– </a:t>
            </a:r>
            <a:r>
              <a:rPr lang="en-GB" altLang="ko-KR" b="1" dirty="0" smtClean="0"/>
              <a:t>27</a:t>
            </a:r>
            <a:r>
              <a:rPr lang="en-GB" altLang="ko-KR" b="1" baseline="30000" dirty="0" smtClean="0"/>
              <a:t>th</a:t>
            </a:r>
            <a:r>
              <a:rPr lang="en-GB" altLang="ko-KR" b="1" dirty="0" smtClean="0"/>
              <a:t> </a:t>
            </a:r>
            <a:r>
              <a:rPr lang="en-GB" altLang="ko-KR" b="1" dirty="0"/>
              <a:t>2021</a:t>
            </a:r>
            <a:endParaRPr lang="en-GB" b="1" dirty="0"/>
          </a:p>
          <a:p>
            <a:r>
              <a:rPr lang="en-GB" b="1" dirty="0"/>
              <a:t>Agenda: </a:t>
            </a:r>
            <a:r>
              <a:rPr lang="en-GB" b="1" dirty="0" smtClean="0"/>
              <a:t>8.31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072106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 txBox="1">
            <a:spLocks/>
          </p:cNvSpPr>
          <p:nvPr/>
        </p:nvSpPr>
        <p:spPr>
          <a:xfrm>
            <a:off x="471600" y="1341477"/>
            <a:ext cx="11503064" cy="540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/>
              <a:t>In [1], it is agreed to reuse existing mechanism for PC1.5 to meet the regional SAR limit for n77 and n78 handheld device</a:t>
            </a:r>
          </a:p>
          <a:p>
            <a:pPr lvl="1"/>
            <a:r>
              <a:rPr lang="en-GB" altLang="ko-KR" dirty="0"/>
              <a:t>Currently, the default duty cycle limit is 25% for PC1.5 if nothing is reported</a:t>
            </a:r>
          </a:p>
          <a:p>
            <a:pPr lvl="1"/>
            <a:r>
              <a:rPr lang="en-GB" altLang="ko-KR" dirty="0"/>
              <a:t>Otherwise, it is half the reported value since the same IE is used for PC2 reporting as </a:t>
            </a:r>
            <a:r>
              <a:rPr lang="en-GB" altLang="ko-KR" dirty="0" smtClean="0"/>
              <a:t>well</a:t>
            </a:r>
            <a:endParaRPr lang="en-US" altLang="ko-KR" dirty="0" smtClean="0"/>
          </a:p>
          <a:p>
            <a:r>
              <a:rPr lang="en-US" altLang="ko-KR" dirty="0"/>
              <a:t>In RAN4#98-bis-e, following </a:t>
            </a:r>
            <a:r>
              <a:rPr lang="en-US" altLang="ko-KR" dirty="0" smtClean="0"/>
              <a:t>approaches </a:t>
            </a:r>
            <a:r>
              <a:rPr lang="en-US" altLang="ko-KR" dirty="0"/>
              <a:t>were </a:t>
            </a:r>
            <a:r>
              <a:rPr lang="en-US" altLang="ko-KR" dirty="0" smtClean="0"/>
              <a:t>discussed without consensus</a:t>
            </a:r>
            <a:endParaRPr lang="en-US" altLang="ko-KR" dirty="0"/>
          </a:p>
          <a:p>
            <a:pPr lvl="1"/>
            <a:r>
              <a:rPr lang="en-GB" altLang="ko-KR" dirty="0"/>
              <a:t>P-MPR: Baseline method. UE centric solution with other optional solutions</a:t>
            </a:r>
          </a:p>
          <a:p>
            <a:pPr lvl="1"/>
            <a:r>
              <a:rPr lang="en-GB" altLang="ko-KR" dirty="0"/>
              <a:t>Duty cycle: Optional method. e.g., same with smartphone (25%), or </a:t>
            </a:r>
            <a:r>
              <a:rPr lang="en-GB" altLang="ko-KR" dirty="0" smtClean="0"/>
              <a:t>others </a:t>
            </a:r>
            <a:r>
              <a:rPr lang="en-GB" altLang="ko-KR" dirty="0"/>
              <a:t>(e.g. 50%)</a:t>
            </a:r>
          </a:p>
          <a:p>
            <a:pPr lvl="1"/>
            <a:r>
              <a:rPr lang="en-US" altLang="ko-KR" dirty="0"/>
              <a:t>Antenna gain (</a:t>
            </a:r>
            <a:r>
              <a:rPr lang="en-US" altLang="ko-KR" dirty="0" err="1"/>
              <a:t>G_tx</a:t>
            </a:r>
            <a:r>
              <a:rPr lang="en-US" altLang="ko-KR" dirty="0"/>
              <a:t>): Optional method. e.g., </a:t>
            </a:r>
            <a:r>
              <a:rPr lang="en-US" altLang="ko-KR" dirty="0" err="1"/>
              <a:t>G_tx</a:t>
            </a:r>
            <a:r>
              <a:rPr lang="en-US" altLang="ko-KR" dirty="0"/>
              <a:t> assumption with/without duty cycle</a:t>
            </a:r>
          </a:p>
          <a:p>
            <a:pPr lvl="1"/>
            <a:r>
              <a:rPr lang="en-US" altLang="ko-KR" dirty="0"/>
              <a:t>Other options are not </a:t>
            </a:r>
            <a:r>
              <a:rPr lang="en-US" altLang="ko-KR" dirty="0" smtClean="0"/>
              <a:t>precluded</a:t>
            </a:r>
          </a:p>
          <a:p>
            <a:endParaRPr lang="en-US" altLang="ko-KR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838200" y="229442"/>
            <a:ext cx="11277600" cy="746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prstClr val="black"/>
                </a:solidFill>
              </a:rPr>
              <a:t>Background</a:t>
            </a:r>
          </a:p>
        </p:txBody>
      </p:sp>
    </p:spTree>
    <p:extLst>
      <p:ext uri="{BB962C8B-B14F-4D97-AF65-F5344CB8AC3E}">
        <p14:creationId xmlns:p14="http://schemas.microsoft.com/office/powerpoint/2010/main" val="6863226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 txBox="1">
            <a:spLocks/>
          </p:cNvSpPr>
          <p:nvPr/>
        </p:nvSpPr>
        <p:spPr>
          <a:xfrm>
            <a:off x="472225" y="1341477"/>
            <a:ext cx="11247550" cy="540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 smtClean="0"/>
              <a:t>In [2], it is presented that </a:t>
            </a:r>
            <a:r>
              <a:rPr lang="en-GB" altLang="ko-KR" dirty="0" err="1" smtClean="0"/>
              <a:t>Gtx</a:t>
            </a:r>
            <a:r>
              <a:rPr lang="en-GB" altLang="ko-KR" dirty="0" smtClean="0"/>
              <a:t> </a:t>
            </a:r>
            <a:r>
              <a:rPr lang="en-GB" altLang="ko-KR" dirty="0"/>
              <a:t>based specification is found to be challenging due to the uncertainty and variation in </a:t>
            </a:r>
            <a:r>
              <a:rPr lang="en-GB" altLang="ko-KR" dirty="0" err="1"/>
              <a:t>Gtx</a:t>
            </a:r>
            <a:r>
              <a:rPr lang="en-GB" altLang="ko-KR" dirty="0"/>
              <a:t> as well as the possible declared value of distance, R, by the manufacturer for </a:t>
            </a:r>
            <a:r>
              <a:rPr lang="en-GB" altLang="ko-KR" dirty="0" smtClean="0"/>
              <a:t>compliance</a:t>
            </a:r>
            <a:endParaRPr lang="en-US" altLang="ko-KR" dirty="0" smtClean="0"/>
          </a:p>
          <a:p>
            <a:r>
              <a:rPr lang="en-US" altLang="ko-KR" dirty="0" smtClean="0"/>
              <a:t>In RAN4#99-e</a:t>
            </a:r>
            <a:r>
              <a:rPr lang="en-US" altLang="ko-KR" dirty="0"/>
              <a:t>, </a:t>
            </a:r>
            <a:r>
              <a:rPr lang="en-US" altLang="ko-KR" dirty="0" smtClean="0"/>
              <a:t>following options were discussed for FWA MPE handling. Option 2 is discarded based upon the discussion (See Annex for detail)</a:t>
            </a:r>
          </a:p>
          <a:p>
            <a:pPr lvl="1"/>
            <a:r>
              <a:rPr lang="en-US" altLang="ko-KR" dirty="0" smtClean="0"/>
              <a:t>Option </a:t>
            </a:r>
            <a:r>
              <a:rPr lang="en-US" altLang="ko-KR" dirty="0"/>
              <a:t>1: Adopt the FR1 maxUplinkDutyCycle-PC2-FR1</a:t>
            </a:r>
          </a:p>
          <a:p>
            <a:pPr lvl="1"/>
            <a:r>
              <a:rPr lang="en-US" altLang="ko-KR" strike="sngStrike" dirty="0" smtClean="0"/>
              <a:t>Option </a:t>
            </a:r>
            <a:r>
              <a:rPr lang="en-US" altLang="ko-KR" strike="sngStrike" dirty="0"/>
              <a:t>2: Adopt the FR2 maxUplinkDutyCycle-FR2</a:t>
            </a:r>
          </a:p>
          <a:p>
            <a:pPr lvl="1"/>
            <a:r>
              <a:rPr lang="en-US" altLang="ko-KR" dirty="0" smtClean="0"/>
              <a:t>Option </a:t>
            </a:r>
            <a:r>
              <a:rPr lang="en-US" altLang="ko-KR" dirty="0"/>
              <a:t>3: Adopt the hybrid maxUplinkDutyCycle-FWA-FR1</a:t>
            </a:r>
          </a:p>
          <a:p>
            <a:r>
              <a:rPr lang="en-US" altLang="ko-KR" dirty="0" smtClean="0"/>
              <a:t>RAN4 will further discuss how to define the optional solutions along with the signaling method for FWA devices in RAN4#100-e</a:t>
            </a:r>
            <a:endParaRPr lang="en-US" altLang="ko-KR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838200" y="229442"/>
            <a:ext cx="10515600" cy="746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prstClr val="black"/>
                </a:solidFill>
              </a:rPr>
              <a:t>Way </a:t>
            </a:r>
            <a:r>
              <a:rPr lang="en-US" dirty="0" smtClean="0">
                <a:solidFill>
                  <a:prstClr val="black"/>
                </a:solidFill>
              </a:rPr>
              <a:t>Forward: FWA MPE</a:t>
            </a:r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65695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 txBox="1">
            <a:spLocks/>
          </p:cNvSpPr>
          <p:nvPr/>
        </p:nvSpPr>
        <p:spPr>
          <a:xfrm>
            <a:off x="472225" y="1341477"/>
            <a:ext cx="11247550" cy="540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 smtClean="0"/>
              <a:t>Proposed duty </a:t>
            </a:r>
            <a:r>
              <a:rPr lang="en-US" altLang="ko-KR" dirty="0"/>
              <a:t>cycle </a:t>
            </a:r>
            <a:r>
              <a:rPr lang="en-US" altLang="ko-KR" dirty="0" smtClean="0"/>
              <a:t>options</a:t>
            </a:r>
            <a:endParaRPr lang="en-US" altLang="ko-KR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838200" y="229442"/>
            <a:ext cx="10515600" cy="746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black"/>
                </a:solidFill>
              </a:rPr>
              <a:t>Annex</a:t>
            </a:r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0" y="2362790"/>
            <a:ext cx="10800000" cy="321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7837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4165449"/>
              </p:ext>
            </p:extLst>
          </p:nvPr>
        </p:nvGraphicFramePr>
        <p:xfrm>
          <a:off x="472224" y="1341477"/>
          <a:ext cx="11247552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44326">
                  <a:extLst>
                    <a:ext uri="{9D8B030D-6E8A-4147-A177-3AD203B41FA5}">
                      <a16:colId xmlns:a16="http://schemas.microsoft.com/office/drawing/2014/main" val="2152485044"/>
                    </a:ext>
                  </a:extLst>
                </a:gridCol>
                <a:gridCol w="1804946">
                  <a:extLst>
                    <a:ext uri="{9D8B030D-6E8A-4147-A177-3AD203B41FA5}">
                      <a16:colId xmlns:a16="http://schemas.microsoft.com/office/drawing/2014/main" val="3677271991"/>
                    </a:ext>
                  </a:extLst>
                </a:gridCol>
                <a:gridCol w="6599582">
                  <a:extLst>
                    <a:ext uri="{9D8B030D-6E8A-4147-A177-3AD203B41FA5}">
                      <a16:colId xmlns:a16="http://schemas.microsoft.com/office/drawing/2014/main" val="1072862838"/>
                    </a:ext>
                  </a:extLst>
                </a:gridCol>
                <a:gridCol w="2098698">
                  <a:extLst>
                    <a:ext uri="{9D8B030D-6E8A-4147-A177-3AD203B41FA5}">
                      <a16:colId xmlns:a16="http://schemas.microsoft.com/office/drawing/2014/main" val="38740232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400" dirty="0"/>
                        <a:t>[1]</a:t>
                      </a:r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2400" dirty="0"/>
                        <a:t>RP-202912</a:t>
                      </a:r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400" dirty="0"/>
                        <a:t>New WID on high-power devices operation use cases over Band n77 and n78</a:t>
                      </a:r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099508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400" dirty="0"/>
                        <a:t>[2]</a:t>
                      </a:r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400" dirty="0" smtClean="0"/>
                        <a:t>R4-2109843</a:t>
                      </a:r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400" dirty="0" smtClean="0"/>
                        <a:t>MPE handling for high power FWA UE in FR1</a:t>
                      </a:r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400" dirty="0" smtClean="0"/>
                        <a:t>Samsung</a:t>
                      </a:r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394389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atinLnBrk="1"/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73356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atinLnBrk="1"/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86423686"/>
                  </a:ext>
                </a:extLst>
              </a:tr>
            </a:tbl>
          </a:graphicData>
        </a:graphic>
      </p:graphicFrame>
      <p:sp>
        <p:nvSpPr>
          <p:cNvPr id="5" name="Title 1"/>
          <p:cNvSpPr txBox="1">
            <a:spLocks/>
          </p:cNvSpPr>
          <p:nvPr/>
        </p:nvSpPr>
        <p:spPr>
          <a:xfrm>
            <a:off x="838200" y="229442"/>
            <a:ext cx="10515600" cy="746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dirty="0">
                <a:solidFill>
                  <a:prstClr val="black"/>
                </a:solidFill>
              </a:rPr>
              <a:t>References</a:t>
            </a:r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57247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27241</TotalTime>
  <Words>308</Words>
  <Application>Microsoft Office PowerPoint</Application>
  <PresentationFormat>와이드스크린</PresentationFormat>
  <Paragraphs>36</Paragraphs>
  <Slides>5</Slides>
  <Notes>4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2</vt:i4>
      </vt:variant>
      <vt:variant>
        <vt:lpstr>슬라이드 제목</vt:lpstr>
      </vt:variant>
      <vt:variant>
        <vt:i4>5</vt:i4>
      </vt:variant>
    </vt:vector>
  </HeadingPairs>
  <TitlesOfParts>
    <vt:vector size="12" baseType="lpstr">
      <vt:lpstr>ＭＳ Ｐゴシック</vt:lpstr>
      <vt:lpstr>맑은 고딕</vt:lpstr>
      <vt:lpstr>Arial</vt:lpstr>
      <vt:lpstr>Calibri</vt:lpstr>
      <vt:lpstr>Calibri Light</vt:lpstr>
      <vt:lpstr>Office Theme</vt:lpstr>
      <vt:lpstr>1_Office Theme</vt:lpstr>
      <vt:lpstr>WF on duty cycle signaling for RF exposure mitigation for PC1.5 FWA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spherical coverage improvements</dc:title>
  <dc:creator>Taekhoon KIM</dc:creator>
  <cp:lastModifiedBy>Samsung</cp:lastModifiedBy>
  <cp:revision>579</cp:revision>
  <dcterms:created xsi:type="dcterms:W3CDTF">2017-05-16T04:27:47Z</dcterms:created>
  <dcterms:modified xsi:type="dcterms:W3CDTF">2021-05-26T00:35:45Z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4061daba-1ed1-4b4f-93f7-4ae66b4e0742</vt:lpwstr>
  </property>
  <property fmtid="{D5CDD505-2E9C-101B-9397-08002B2CF9AE}" pid="3" name="CTP_TimeStamp">
    <vt:lpwstr>2017-10-13 08:45:58Z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NewReviewCycle">
    <vt:lpwstr/>
  </property>
  <property fmtid="{D5CDD505-2E9C-101B-9397-08002B2CF9AE}" pid="9" name="_readonly">
    <vt:lpwstr/>
  </property>
  <property fmtid="{D5CDD505-2E9C-101B-9397-08002B2CF9AE}" pid="10" name="_change">
    <vt:lpwstr/>
  </property>
  <property fmtid="{D5CDD505-2E9C-101B-9397-08002B2CF9AE}" pid="11" name="_full-control">
    <vt:lpwstr/>
  </property>
  <property fmtid="{D5CDD505-2E9C-101B-9397-08002B2CF9AE}" pid="12" name="sflag">
    <vt:lpwstr>1612344548</vt:lpwstr>
  </property>
  <property fmtid="{D5CDD505-2E9C-101B-9397-08002B2CF9AE}" pid="13" name="_2015_ms_pID_725343">
    <vt:lpwstr>(3)lYP9CKA0pSV73vk6PJDweiAZVWBzMii71hJ4GtK297ChQf9X/NR4ahs7VXqtp76W5k5Os6uk
nZNPyWe4kjGjMIiGtgEGbEfUWJCkxMYrSeINmt698zeGACQBdJvRs+IfDqcDrQFUckBU50mY
S8DcQtEPXt3aVIc/303TH2x+zZB69adLofCjeNf1rNE9mUWiOWI2WdI7FHC7LGRGzR5hwaxR
ZneoIGLHs5XPQrqVUx</vt:lpwstr>
  </property>
  <property fmtid="{D5CDD505-2E9C-101B-9397-08002B2CF9AE}" pid="14" name="_2015_ms_pID_7253431">
    <vt:lpwstr>JEcvFwGbQ4COYhG+YAIGdeP5Qy+JiF5hkuDRA5fCYkn9AJApdz7DY2
tVE70M7mPPp44gpgyvGqEjPDmDxoXE0Yz6c87JsaUx5EWa2JmxjDjiyEqfabWRZdu1Yp+XRV
453RfSr0Sz3dUKZB2a+hYMMQg0QuUVljwCnnUw26qfNKB5NRBi9zfzr+BEj5U7bQ1FPSfz/l
vheVvzWeA2Sg8V6Gw4dSwUmsinEmdl5a9ngx</vt:lpwstr>
  </property>
  <property fmtid="{D5CDD505-2E9C-101B-9397-08002B2CF9AE}" pid="15" name="_2015_ms_pID_7253432">
    <vt:lpwstr>CA==</vt:lpwstr>
  </property>
</Properties>
</file>