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6"/>
  </p:sldMasterIdLst>
  <p:notesMasterIdLst>
    <p:notesMasterId r:id="rId19"/>
  </p:notesMasterIdLst>
  <p:sldIdLst>
    <p:sldId id="256" r:id="rId7"/>
    <p:sldId id="368" r:id="rId8"/>
    <p:sldId id="440" r:id="rId9"/>
    <p:sldId id="442" r:id="rId10"/>
    <p:sldId id="443" r:id="rId11"/>
    <p:sldId id="445" r:id="rId12"/>
    <p:sldId id="446" r:id="rId13"/>
    <p:sldId id="447" r:id="rId14"/>
    <p:sldId id="448" r:id="rId15"/>
    <p:sldId id="449" r:id="rId16"/>
    <p:sldId id="450" r:id="rId17"/>
    <p:sldId id="451" r:id="rId1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" initials="HW" lastIdx="1" clrIdx="0"/>
  <p:cmAuthor id="2" name="Moderator" initials="AM" lastIdx="1" clrIdx="1"/>
  <p:cmAuthor id="3" name="Mueller, Axel (Nokia - FR/Paris-Saclay)" initials="MA(-F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950" autoAdjust="0"/>
    <p:restoredTop sz="96727" autoAdjust="0"/>
  </p:normalViewPr>
  <p:slideViewPr>
    <p:cSldViewPr>
      <p:cViewPr varScale="1">
        <p:scale>
          <a:sx n="123" d="100"/>
          <a:sy n="123" d="100"/>
        </p:scale>
        <p:origin x="1272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24" Type="http://schemas.openxmlformats.org/officeDocument/2006/relationships/tableStyles" Target="tableStyles.xml"/><Relationship Id="rId5" Type="http://schemas.openxmlformats.org/officeDocument/2006/relationships/customXml" Target="../customXml/item5.xml"/><Relationship Id="rId15" Type="http://schemas.openxmlformats.org/officeDocument/2006/relationships/slide" Target="slides/slide9.xml"/><Relationship Id="rId23" Type="http://schemas.openxmlformats.org/officeDocument/2006/relationships/theme" Target="theme/theme1.xml"/><Relationship Id="rId10" Type="http://schemas.openxmlformats.org/officeDocument/2006/relationships/slide" Target="slides/slide4.xml"/><Relationship Id="rId19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ueller, Axel (Nokia - FR/Paris-Saclay)" userId="6b065ed8-40bf-4bd7-b1e4-242bb2fb76f9" providerId="ADAL" clId="{287FCAFC-779D-436D-8B07-843EF5B7490D}"/>
    <pc:docChg chg="custSel modSld">
      <pc:chgData name="Mueller, Axel (Nokia - FR/Paris-Saclay)" userId="6b065ed8-40bf-4bd7-b1e4-242bb2fb76f9" providerId="ADAL" clId="{287FCAFC-779D-436D-8B07-843EF5B7490D}" dt="2021-04-20T13:04:29.499" v="44" actId="20577"/>
      <pc:docMkLst>
        <pc:docMk/>
      </pc:docMkLst>
      <pc:sldChg chg="modSp mod">
        <pc:chgData name="Mueller, Axel (Nokia - FR/Paris-Saclay)" userId="6b065ed8-40bf-4bd7-b1e4-242bb2fb76f9" providerId="ADAL" clId="{287FCAFC-779D-436D-8B07-843EF5B7490D}" dt="2021-04-20T13:04:29.499" v="44" actId="20577"/>
        <pc:sldMkLst>
          <pc:docMk/>
          <pc:sldMk cId="414533486" sldId="442"/>
        </pc:sldMkLst>
        <pc:spChg chg="mod">
          <ac:chgData name="Mueller, Axel (Nokia - FR/Paris-Saclay)" userId="6b065ed8-40bf-4bd7-b1e4-242bb2fb76f9" providerId="ADAL" clId="{287FCAFC-779D-436D-8B07-843EF5B7490D}" dt="2021-04-20T13:04:29.499" v="44" actId="20577"/>
          <ac:spMkLst>
            <pc:docMk/>
            <pc:sldMk cId="414533486" sldId="442"/>
            <ac:spMk id="3" creationId="{E0D5C83E-AC75-456B-AE25-F0A31D4C863F}"/>
          </ac:spMkLst>
        </pc:spChg>
      </pc:sldChg>
      <pc:sldChg chg="modSp mod">
        <pc:chgData name="Mueller, Axel (Nokia - FR/Paris-Saclay)" userId="6b065ed8-40bf-4bd7-b1e4-242bb2fb76f9" providerId="ADAL" clId="{287FCAFC-779D-436D-8B07-843EF5B7490D}" dt="2021-04-20T13:02:40.899" v="13" actId="6549"/>
        <pc:sldMkLst>
          <pc:docMk/>
          <pc:sldMk cId="4227736627" sldId="450"/>
        </pc:sldMkLst>
        <pc:spChg chg="mod">
          <ac:chgData name="Mueller, Axel (Nokia - FR/Paris-Saclay)" userId="6b065ed8-40bf-4bd7-b1e4-242bb2fb76f9" providerId="ADAL" clId="{287FCAFC-779D-436D-8B07-843EF5B7490D}" dt="2021-04-20T13:02:40.899" v="13" actId="6549"/>
          <ac:spMkLst>
            <pc:docMk/>
            <pc:sldMk cId="4227736627" sldId="450"/>
            <ac:spMk id="3" creationId="{E0D5C83E-AC75-456B-AE25-F0A31D4C863F}"/>
          </ac:spMkLst>
        </pc:spChg>
      </pc:sldChg>
      <pc:sldChg chg="modSp mod">
        <pc:chgData name="Mueller, Axel (Nokia - FR/Paris-Saclay)" userId="6b065ed8-40bf-4bd7-b1e4-242bb2fb76f9" providerId="ADAL" clId="{287FCAFC-779D-436D-8B07-843EF5B7490D}" dt="2021-04-20T13:03:22.405" v="30" actId="6549"/>
        <pc:sldMkLst>
          <pc:docMk/>
          <pc:sldMk cId="1649581766" sldId="451"/>
        </pc:sldMkLst>
        <pc:spChg chg="mod">
          <ac:chgData name="Mueller, Axel (Nokia - FR/Paris-Saclay)" userId="6b065ed8-40bf-4bd7-b1e4-242bb2fb76f9" providerId="ADAL" clId="{287FCAFC-779D-436D-8B07-843EF5B7490D}" dt="2021-04-20T13:03:22.405" v="30" actId="6549"/>
          <ac:spMkLst>
            <pc:docMk/>
            <pc:sldMk cId="1649581766" sldId="451"/>
            <ac:spMk id="3" creationId="{E0D5C83E-AC75-456B-AE25-F0A31D4C863F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EA0CB0-14AD-4ECF-830A-69FCEFE0EA34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0F3830-A412-4AA2-83CD-EC03323953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46373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0F3830-A412-4AA2-83CD-EC033239538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22707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0F3830-A412-4AA2-83CD-EC033239538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96179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8BF88-121E-4EA2-9B07-38FC07869C79}" type="datetime1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38F23-A105-4BA3-9C09-B5F7973376AC}" type="datetime1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3D4B2-6D3F-45AC-A402-656467359E65}" type="datetime1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9CD67F-A92B-4D73-9193-F4B6999E5EF1}" type="datetime1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9AFC4-7B41-4793-8230-C90E2FCD8E1C}" type="datetime1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4A384-328A-4757-AABB-333F66EE8AE8}" type="datetime1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D13A7-5E5E-44D9-894B-F27069EEC128}" type="datetime1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501AC-BA80-43C9-BB85-E3648C819FED}" type="datetime1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D51B5-1AD5-4F92-B862-5C1B1B20C4A0}" type="datetime1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1FE22-268D-406B-AE57-6E94AC02E9BE}" type="datetime1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EE7DE-FE63-4522-B7D4-30BBF168EB46}" type="datetime1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AFE20C-5F87-428B-918B-D83E1E7D179C}" type="datetime1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276872"/>
            <a:ext cx="7772400" cy="1470025"/>
          </a:xfrm>
        </p:spPr>
        <p:txBody>
          <a:bodyPr>
            <a:normAutofit/>
          </a:bodyPr>
          <a:lstStyle/>
          <a:p>
            <a:r>
              <a:rPr lang="en-US" altLang="zh-CN" sz="4000" dirty="0"/>
              <a:t>WF on Rel-16 NR IAB demodulation requirements</a:t>
            </a:r>
            <a:endParaRPr lang="zh-CN" altLang="en-US" sz="4000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98906" y="253097"/>
            <a:ext cx="574222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3GPP TSG-RAN WG4 Meeting #98-bis-e	</a:t>
            </a:r>
          </a:p>
          <a:p>
            <a:r>
              <a:rPr lang="en-GB" altLang="zh-CN" sz="2000" dirty="0"/>
              <a:t>Electronic Meeting, 12th – 20th April, 2021</a:t>
            </a:r>
            <a:endParaRPr lang="en-US" altLang="zh-CN" sz="2000" dirty="0"/>
          </a:p>
          <a:p>
            <a:r>
              <a:rPr lang="en-US" altLang="ja-JP" sz="2000" dirty="0"/>
              <a:t>Agenda: </a:t>
            </a:r>
            <a:r>
              <a:rPr lang="en-GB" altLang="ja-JP" sz="2000" dirty="0"/>
              <a:t>5.3.5</a:t>
            </a:r>
            <a:endParaRPr lang="en-US" altLang="ja-JP" sz="2000" dirty="0"/>
          </a:p>
        </p:txBody>
      </p:sp>
      <p:sp>
        <p:nvSpPr>
          <p:cNvPr id="5" name="正方形/長方形 4"/>
          <p:cNvSpPr/>
          <p:nvPr/>
        </p:nvSpPr>
        <p:spPr>
          <a:xfrm>
            <a:off x="6041132" y="332656"/>
            <a:ext cx="270733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zh-CN" sz="2000" dirty="0"/>
              <a:t>R4-2106172</a:t>
            </a:r>
            <a:endParaRPr lang="en-US" altLang="zh-CN" sz="2000" dirty="0">
              <a:solidFill>
                <a:srgbClr val="FF0000"/>
              </a:solidFill>
            </a:endParaRPr>
          </a:p>
          <a:p>
            <a:pPr algn="r"/>
            <a:r>
              <a:rPr lang="en-US" altLang="zh-CN" sz="2000" dirty="0"/>
              <a:t>Document for: Approval </a:t>
            </a:r>
          </a:p>
        </p:txBody>
      </p:sp>
      <p:sp>
        <p:nvSpPr>
          <p:cNvPr id="7" name="副标题 2"/>
          <p:cNvSpPr txBox="1">
            <a:spLocks/>
          </p:cNvSpPr>
          <p:nvPr/>
        </p:nvSpPr>
        <p:spPr>
          <a:xfrm>
            <a:off x="1371600" y="4797152"/>
            <a:ext cx="6400800" cy="49283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>
                <a:solidFill>
                  <a:schemeClr val="tx1"/>
                </a:solidFill>
              </a:rPr>
              <a:t>Nokia, Nokia Shanghai Bell,…</a:t>
            </a: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16776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A34322-6EF0-4FE2-8B21-EE08F812C8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IAB-MT - PDCCH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D5C83E-AC75-456B-AE25-F0A31D4C86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Simulation alignment</a:t>
            </a:r>
          </a:p>
          <a:p>
            <a:pPr lvl="1"/>
            <a:r>
              <a:rPr lang="en-GB" dirty="0"/>
              <a:t>Option 1: Discuss if reported PDCCH results can be agreed to be consistent.</a:t>
            </a:r>
          </a:p>
          <a:p>
            <a:pPr lvl="1"/>
            <a:r>
              <a:rPr lang="en-GB" dirty="0"/>
              <a:t>Option 2: Other options not precluded.</a:t>
            </a:r>
          </a:p>
          <a:p>
            <a:pPr lvl="1"/>
            <a:endParaRPr lang="en-GB" dirty="0"/>
          </a:p>
          <a:p>
            <a:pPr lvl="1"/>
            <a:r>
              <a:rPr lang="en-GB" dirty="0"/>
              <a:t>Proposed WF: Come back in next meeting.</a:t>
            </a:r>
          </a:p>
          <a:p>
            <a:pPr lvl="1"/>
            <a:endParaRPr lang="en-GB" dirty="0">
              <a:highlight>
                <a:srgbClr val="00FF00"/>
              </a:highlight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7657A8-941B-4EC2-A136-5B431C9FB5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65775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A34322-6EF0-4FE2-8B21-EE08F812C8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IAB-MT - CSI reporting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D5C83E-AC75-456B-AE25-F0A31D4C86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GB" dirty="0"/>
              <a:t>PMI inclusion</a:t>
            </a:r>
          </a:p>
          <a:p>
            <a:pPr lvl="1"/>
            <a:r>
              <a:rPr lang="en-GB" dirty="0"/>
              <a:t>Include PMI requirements, and a declaration of PMI support.</a:t>
            </a:r>
          </a:p>
          <a:p>
            <a:endParaRPr lang="en-GB" dirty="0"/>
          </a:p>
          <a:p>
            <a:r>
              <a:rPr lang="en-GB" dirty="0"/>
              <a:t>PMI CSI-RS Resource type and report config</a:t>
            </a:r>
          </a:p>
          <a:p>
            <a:pPr lvl="1"/>
            <a:r>
              <a:rPr lang="en-GB" dirty="0"/>
              <a:t>“Adopt PMI reporting requirements as they exist in 38.101-4”, means to take the same gamma values from 38.101-4. </a:t>
            </a:r>
          </a:p>
          <a:p>
            <a:pPr lvl="1"/>
            <a:r>
              <a:rPr lang="en-GB" dirty="0"/>
              <a:t>Test parameters should be still updated to be compliant with the BS testing approach. Periodic CSI-RS resource and reporting type is preferred.</a:t>
            </a:r>
          </a:p>
          <a:p>
            <a:pPr lvl="2"/>
            <a:r>
              <a:rPr lang="en-GB" dirty="0"/>
              <a:t>FFS</a:t>
            </a:r>
          </a:p>
          <a:p>
            <a:pPr lvl="3"/>
            <a:r>
              <a:rPr lang="en-GB" altLang="zh-CN" dirty="0"/>
              <a:t>Option 2a: Change report configuration and CSI-RS resource type from aperiodic to periodic</a:t>
            </a:r>
          </a:p>
          <a:p>
            <a:pPr lvl="3"/>
            <a:r>
              <a:rPr lang="en-GB" altLang="zh-CN" dirty="0"/>
              <a:t>Option 2b: Limit requirements to only include periodic NZP CSI-RS and reporting.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7657A8-941B-4EC2-A136-5B431C9FB5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77366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A34322-6EF0-4FE2-8B21-EE08F812C8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IAB-MT - CSI reporting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D5C83E-AC75-456B-AE25-F0A31D4C86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en-GB" dirty="0"/>
              <a:t>RI inclusion</a:t>
            </a:r>
          </a:p>
          <a:p>
            <a:pPr lvl="1"/>
            <a:r>
              <a:rPr lang="en-GB" dirty="0"/>
              <a:t>Include RI requirements, and a declaration of RI support.</a:t>
            </a:r>
          </a:p>
          <a:p>
            <a:endParaRPr lang="en-GB" dirty="0"/>
          </a:p>
          <a:p>
            <a:r>
              <a:rPr lang="en-GB" dirty="0"/>
              <a:t>RI CSI-RS Resource type and report </a:t>
            </a:r>
            <a:r>
              <a:rPr lang="en-GB" dirty="0" err="1"/>
              <a:t>config</a:t>
            </a:r>
            <a:endParaRPr lang="en-GB" dirty="0"/>
          </a:p>
          <a:p>
            <a:pPr lvl="1"/>
            <a:r>
              <a:rPr lang="en-GB" altLang="zh-CN" dirty="0"/>
              <a:t>“Adopt RI reporting requirements as they exist in 38.101-4”, means to take the same gamma values from 38.101-4. </a:t>
            </a:r>
          </a:p>
          <a:p>
            <a:pPr lvl="1"/>
            <a:r>
              <a:rPr lang="en-GB" altLang="zh-CN" dirty="0"/>
              <a:t>Test parameters should be still updated to be compliant with the BS testing approach. Periodic CSI-RS resource and reporting type is preferred.</a:t>
            </a:r>
            <a:endParaRPr lang="en-GB" dirty="0"/>
          </a:p>
          <a:p>
            <a:pPr lvl="2"/>
            <a:r>
              <a:rPr lang="en-GB" altLang="zh-CN" dirty="0"/>
              <a:t>FFS</a:t>
            </a:r>
          </a:p>
          <a:p>
            <a:pPr lvl="3"/>
            <a:r>
              <a:rPr lang="en-GB" altLang="zh-CN" dirty="0"/>
              <a:t>Option 2a: Change report configuration and CSI-RS resource type from aperiodic to periodic</a:t>
            </a:r>
          </a:p>
          <a:p>
            <a:pPr lvl="3"/>
            <a:r>
              <a:rPr lang="en-GB" altLang="zh-CN" dirty="0"/>
              <a:t>Option 2b: Limit requirements to only include periodic NZP CSI-RS and reporting.</a:t>
            </a:r>
          </a:p>
          <a:p>
            <a:endParaRPr lang="en-GB" dirty="0"/>
          </a:p>
          <a:p>
            <a:r>
              <a:rPr lang="en-GB" dirty="0"/>
              <a:t>CSI configurations</a:t>
            </a:r>
          </a:p>
          <a:p>
            <a:pPr lvl="1"/>
            <a:r>
              <a:rPr lang="en-GB" dirty="0"/>
              <a:t>Define CSI-RS configurations for IAB-MT CSI reporting tests. Follow configurations from UE testing.</a:t>
            </a:r>
          </a:p>
          <a:p>
            <a:endParaRPr lang="en-GB" dirty="0"/>
          </a:p>
          <a:p>
            <a:r>
              <a:rPr lang="en-GB" dirty="0"/>
              <a:t>PDCCH configuration</a:t>
            </a:r>
          </a:p>
          <a:p>
            <a:pPr lvl="1"/>
            <a:r>
              <a:rPr lang="en-GB" dirty="0"/>
              <a:t>Not define PDCCH configuration for CSI reporting tests.</a:t>
            </a:r>
          </a:p>
          <a:p>
            <a:endParaRPr lang="en-GB" dirty="0"/>
          </a:p>
          <a:p>
            <a:r>
              <a:rPr lang="en-GB" dirty="0"/>
              <a:t>Reporting channel</a:t>
            </a:r>
          </a:p>
          <a:p>
            <a:pPr lvl="1"/>
            <a:r>
              <a:rPr lang="en-GB" dirty="0"/>
              <a:t>Do not define the physical channel for the CSI report and leave it up to the implementation.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7657A8-941B-4EC2-A136-5B431C9FB5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95817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CAB648-AB1F-4E99-B695-1A55C56A83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7F451D-6304-4E16-931C-A3C4BE5D82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dirty="0"/>
              <a:t>The following WFs were approved previously</a:t>
            </a:r>
          </a:p>
          <a:p>
            <a:pPr lvl="1"/>
            <a:r>
              <a:rPr lang="en-GB" dirty="0"/>
              <a:t>R4-2012644, WF on Rel-16 NR IAB demodulation requirements, </a:t>
            </a:r>
            <a:r>
              <a:rPr lang="en-GB" altLang="zh-CN" dirty="0"/>
              <a:t>RAN4#96-e.</a:t>
            </a:r>
          </a:p>
          <a:p>
            <a:pPr lvl="1"/>
            <a:r>
              <a:rPr lang="en-US" altLang="zh-CN" dirty="0"/>
              <a:t>R4-2017673</a:t>
            </a:r>
            <a:r>
              <a:rPr lang="en-GB" altLang="zh-CN" dirty="0"/>
              <a:t>, </a:t>
            </a:r>
            <a:r>
              <a:rPr lang="en-US" altLang="zh-CN" dirty="0"/>
              <a:t>WF on Rel-16 NR IAB demodulation requirements, </a:t>
            </a:r>
            <a:r>
              <a:rPr lang="en-GB" altLang="zh-CN" dirty="0"/>
              <a:t>RAN4#97-e.</a:t>
            </a:r>
          </a:p>
          <a:p>
            <a:pPr lvl="1"/>
            <a:r>
              <a:rPr lang="en-US" altLang="zh-CN" dirty="0"/>
              <a:t>R4-2103994</a:t>
            </a:r>
            <a:r>
              <a:rPr lang="en-GB" altLang="zh-CN" dirty="0"/>
              <a:t>, </a:t>
            </a:r>
            <a:r>
              <a:rPr lang="en-US" altLang="zh-CN" dirty="0"/>
              <a:t>WF on Rel-16 NR IAB demodulation requirements, </a:t>
            </a:r>
            <a:r>
              <a:rPr lang="en-GB" altLang="zh-CN" dirty="0"/>
              <a:t>RAN4#98-e.</a:t>
            </a:r>
            <a:endParaRPr lang="en-GB" dirty="0"/>
          </a:p>
          <a:p>
            <a:pPr lvl="1"/>
            <a:endParaRPr lang="en-GB" dirty="0"/>
          </a:p>
          <a:p>
            <a:r>
              <a:rPr lang="en-GB" altLang="zh-CN" dirty="0"/>
              <a:t>Corresponding Email summary in RAN4#98-bis-e</a:t>
            </a:r>
          </a:p>
          <a:p>
            <a:pPr lvl="1"/>
            <a:r>
              <a:rPr lang="en-GB" altLang="zh-CN" dirty="0"/>
              <a:t>R4-2106141, Email discussion summary for [98-bis-e][319] </a:t>
            </a:r>
            <a:r>
              <a:rPr lang="en-GB" altLang="zh-CN" dirty="0" err="1"/>
              <a:t>NR_IAB_Demod</a:t>
            </a:r>
            <a:r>
              <a:rPr lang="en-GB" altLang="zh-CN" dirty="0"/>
              <a:t>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AF015AD-2157-4607-8473-D8B55C2B39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51925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A34322-6EF0-4FE2-8B21-EE08F812C8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IAB-DU - PUSCH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D5C83E-AC75-456B-AE25-F0A31D4C86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MCS/SCS applicability rule clarification</a:t>
            </a:r>
          </a:p>
          <a:p>
            <a:pPr lvl="1"/>
            <a:r>
              <a:rPr lang="en-GB" dirty="0"/>
              <a:t>Clarify PUSCH MCS/SCS applicability rule: </a:t>
            </a:r>
            <a:br>
              <a:rPr lang="en-GB" dirty="0"/>
            </a:br>
            <a:r>
              <a:rPr lang="en-GB" dirty="0"/>
              <a:t>If IAB-DU supports more than 1 SCS then highest modulation order is tested only with lowest supported SCS and other modulation orders only with highest supported SCS. Otherwise all modulation orders are tested on supported SCS.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7657A8-941B-4EC2-A136-5B431C9FB5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82134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A34322-6EF0-4FE2-8B21-EE08F812C8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IAB-DU - PUCCH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D5C83E-AC75-456B-AE25-F0A31D4C86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dirty="0"/>
              <a:t>Multi-slot inclusion</a:t>
            </a:r>
          </a:p>
          <a:p>
            <a:pPr lvl="1"/>
            <a:r>
              <a:rPr lang="en-GB" dirty="0"/>
              <a:t>Include multi-slot PUCCH cases and keep existing BS demodulation-based test applicability rule (“multi-slot PUCCH requirement tests shall apply only if </a:t>
            </a:r>
            <a:r>
              <a:rPr lang="en-GB"/>
              <a:t>the IAB-DU </a:t>
            </a:r>
            <a:r>
              <a:rPr lang="en-GB" dirty="0"/>
              <a:t>supports it”).</a:t>
            </a:r>
          </a:p>
          <a:p>
            <a:endParaRPr lang="en-GB" dirty="0"/>
          </a:p>
          <a:p>
            <a:r>
              <a:rPr lang="en-GB" dirty="0"/>
              <a:t>Applicability rule on number of test cases and formats</a:t>
            </a:r>
          </a:p>
          <a:p>
            <a:pPr lvl="1"/>
            <a:r>
              <a:rPr lang="en-GB" dirty="0"/>
              <a:t>For each supported PUCCH format, only choose one SCS to be tested if multiple SCSs supported.</a:t>
            </a:r>
          </a:p>
          <a:p>
            <a:pPr lvl="1"/>
            <a:r>
              <a:rPr lang="en-GB" dirty="0"/>
              <a:t>Keep all (Rel-15) PUCCH formats’ requirements in the specification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7657A8-941B-4EC2-A136-5B431C9FB5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334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A34322-6EF0-4FE2-8B21-EE08F812C8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IAB-DU - PRACH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D5C83E-AC75-456B-AE25-F0A31D4C86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GB" dirty="0"/>
              <a:t>Formats to be included in IAB-DU specification</a:t>
            </a:r>
          </a:p>
          <a:p>
            <a:pPr lvl="1"/>
            <a:r>
              <a:rPr lang="en-GB" dirty="0"/>
              <a:t>Include all PRACH formats.</a:t>
            </a:r>
            <a:br>
              <a:rPr lang="en-GB" dirty="0"/>
            </a:br>
            <a:r>
              <a:rPr lang="en-GB" dirty="0"/>
              <a:t>Copy all requirements for all PRACH formats (excluding high speed configurations</a:t>
            </a:r>
          </a:p>
          <a:p>
            <a:endParaRPr lang="en-GB" dirty="0"/>
          </a:p>
          <a:p>
            <a:r>
              <a:rPr lang="en-GB" dirty="0"/>
              <a:t>Test applicability</a:t>
            </a:r>
          </a:p>
          <a:p>
            <a:pPr lvl="1"/>
            <a:r>
              <a:rPr lang="en-GB" dirty="0"/>
              <a:t>All existing requirements and applicability rules for PRACH should be re-used for IAB-DU and corresponding declaration on supporting of this feature should be defined. The following new one applicability rule should be added: </a:t>
            </a:r>
            <a:br>
              <a:rPr lang="en-GB" dirty="0"/>
            </a:br>
            <a:r>
              <a:rPr lang="en-GB" dirty="0"/>
              <a:t>“For IAB-DU declares to support more than one PRACH formats, limit the number of tests to any two cases chosen by the manufacturer. If IAB-DU declares to support more than one PRACH formats where formats for both long and short PRACH sequences are presented, require choosing formats with different sequences.</a:t>
            </a:r>
          </a:p>
          <a:p>
            <a:pPr lvl="1"/>
            <a:r>
              <a:rPr lang="en-GB" dirty="0"/>
              <a:t>Note: This approach only applicable for IAB-DU PRACH test cases introduced in Rel-16, and this approach should not be considered as a generic approach</a:t>
            </a:r>
          </a:p>
          <a:p>
            <a:pPr lvl="1"/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7657A8-941B-4EC2-A136-5B431C9FB5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68031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A34322-6EF0-4FE2-8B21-EE08F812C8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IAB-MT - General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D5C83E-AC75-456B-AE25-F0A31D4C86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199"/>
            <a:ext cx="8229600" cy="5121275"/>
          </a:xfrm>
        </p:spPr>
        <p:txBody>
          <a:bodyPr>
            <a:normAutofit fontScale="85000" lnSpcReduction="20000"/>
          </a:bodyPr>
          <a:lstStyle/>
          <a:p>
            <a:r>
              <a:rPr lang="en-GB" dirty="0"/>
              <a:t>Reference signals in test parameters and reference channels</a:t>
            </a:r>
          </a:p>
          <a:p>
            <a:pPr lvl="1" hangingPunct="0"/>
            <a:r>
              <a:rPr lang="en-GB" dirty="0"/>
              <a:t>Do not define SSB, TRS, CSI-RS configurations as a part of demodulation performance test parameters or FRC. CSI reporting is exempt from the CSI-RS configuration omission.</a:t>
            </a:r>
          </a:p>
          <a:p>
            <a:pPr lvl="1" hangingPunct="0"/>
            <a:r>
              <a:rPr lang="en-GB" dirty="0"/>
              <a:t>Add the following notes to the FRCs:</a:t>
            </a:r>
          </a:p>
          <a:p>
            <a:pPr lvl="2" hangingPunct="0"/>
            <a:r>
              <a:rPr lang="en-GB" dirty="0"/>
              <a:t>Note 1: PDSCH/PDCCH is transmitted only in D slots that do not contain CSI-RS, SSB and TRS. </a:t>
            </a:r>
          </a:p>
          <a:p>
            <a:pPr lvl="1" hangingPunct="0"/>
            <a:r>
              <a:rPr lang="en-GB" dirty="0"/>
              <a:t>Remove SSB, TRS, CSI-RS configurations rows from demodulation performance test parameters and the following note in test parameter table(s):</a:t>
            </a:r>
          </a:p>
          <a:p>
            <a:pPr lvl="2" hangingPunct="0"/>
            <a:r>
              <a:rPr lang="en-GB" dirty="0"/>
              <a:t>Note X: SSB, TRS, CSI-RS, and/or other unspecified test parameters with respect to TS 38.101-4 are left up to test implementation, if transmitted or </a:t>
            </a:r>
            <a:r>
              <a:rPr lang="en-GB" altLang="zh-CN" dirty="0"/>
              <a:t>needed</a:t>
            </a:r>
            <a:r>
              <a:rPr lang="en-GB" dirty="0"/>
              <a:t>. </a:t>
            </a:r>
            <a:endParaRPr lang="en-GB" sz="3100" dirty="0"/>
          </a:p>
          <a:p>
            <a:pPr lvl="3" hangingPunct="0"/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7657A8-941B-4EC2-A136-5B431C9FB5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256412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A34322-6EF0-4FE2-8B21-EE08F812C8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IAB-MT - General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D5C83E-AC75-456B-AE25-F0A31D4C86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dirty="0"/>
              <a:t>Down scoping and changing of propagation conditions</a:t>
            </a:r>
          </a:p>
          <a:p>
            <a:pPr lvl="1"/>
            <a:r>
              <a:rPr lang="en-GB" dirty="0"/>
              <a:t>Replace propagation conditions (FR1: TDLC300-100 -&gt; TDLA30-10; FR2: TDLA30-300 -&gt; TDLA30-75) and provide simulation results for alignment.</a:t>
            </a:r>
          </a:p>
          <a:p>
            <a:pPr lvl="1"/>
            <a:r>
              <a:rPr lang="en-GB" dirty="0"/>
              <a:t>If less than 3 companies provide results within a span of 2.5 dB the results are considered to be misaligned.</a:t>
            </a:r>
            <a:br>
              <a:rPr lang="en-GB" dirty="0"/>
            </a:br>
            <a:r>
              <a:rPr lang="en-GB" dirty="0"/>
              <a:t>FFS: Consequences of misalignment are: </a:t>
            </a:r>
          </a:p>
          <a:p>
            <a:pPr lvl="2"/>
            <a:r>
              <a:rPr lang="en-GB" dirty="0"/>
              <a:t>Option 6a): Requirements remain in square brackets.</a:t>
            </a:r>
          </a:p>
          <a:p>
            <a:pPr lvl="2"/>
            <a:r>
              <a:rPr lang="en-GB" dirty="0"/>
              <a:t>Option 6b): Add extra margin.</a:t>
            </a:r>
          </a:p>
          <a:p>
            <a:pPr lvl="2"/>
            <a:r>
              <a:rPr lang="en-GB" dirty="0"/>
              <a:t>Option 6c): Copy-paste requirements from UE specification (including the channel model of the UE specification).</a:t>
            </a:r>
          </a:p>
          <a:p>
            <a:pPr lvl="2"/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7657A8-941B-4EC2-A136-5B431C9FB5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81082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A34322-6EF0-4FE2-8B21-EE08F812C8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IAB-MT - General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D5C83E-AC75-456B-AE25-F0A31D4C86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GB" dirty="0"/>
              <a:t>OCNS model for unused REs </a:t>
            </a:r>
          </a:p>
          <a:p>
            <a:pPr lvl="1"/>
            <a:r>
              <a:rPr lang="en-GB" dirty="0"/>
              <a:t>FRC</a:t>
            </a:r>
          </a:p>
          <a:p>
            <a:pPr lvl="2"/>
            <a:r>
              <a:rPr lang="en-GB" dirty="0"/>
              <a:t>Define single slot PDSCH FRC so that symbols containing PDSCH contain only PDSCH and DM-RS and with all REs allocated.</a:t>
            </a:r>
          </a:p>
          <a:p>
            <a:pPr lvl="1"/>
            <a:r>
              <a:rPr lang="en-GB" dirty="0"/>
              <a:t>PDSCH</a:t>
            </a:r>
          </a:p>
          <a:p>
            <a:pPr lvl="2"/>
            <a:r>
              <a:rPr lang="en-GB" dirty="0"/>
              <a:t>No need for OCNS for PDSCH.</a:t>
            </a:r>
          </a:p>
          <a:p>
            <a:pPr lvl="1"/>
            <a:r>
              <a:rPr lang="en-GB" dirty="0"/>
              <a:t>PDCCH</a:t>
            </a:r>
          </a:p>
          <a:p>
            <a:pPr lvl="2"/>
            <a:r>
              <a:rPr lang="en-GB" dirty="0"/>
              <a:t>Do not specify OCNS/OCNG for PDCCH.</a:t>
            </a:r>
          </a:p>
          <a:p>
            <a:endParaRPr lang="en-GB" dirty="0"/>
          </a:p>
          <a:p>
            <a:r>
              <a:rPr lang="en-GB" dirty="0"/>
              <a:t>Test tolerances</a:t>
            </a:r>
          </a:p>
          <a:p>
            <a:pPr lvl="1"/>
            <a:r>
              <a:rPr lang="en-GB" dirty="0"/>
              <a:t>Option 1: TT=0.3dB for static channel, TT=0.6dB for fading channel for both conducted and radiated testing.</a:t>
            </a:r>
          </a:p>
          <a:p>
            <a:pPr lvl="1"/>
            <a:r>
              <a:rPr lang="en-GB" dirty="0"/>
              <a:t>Option 2: Reuse UE TT values from TS 38.521-4.</a:t>
            </a:r>
          </a:p>
          <a:p>
            <a:pPr lvl="1"/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7657A8-941B-4EC2-A136-5B431C9FB5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101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A34322-6EF0-4FE2-8B21-EE08F812C8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IAB-MT - PDSCH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D5C83E-AC75-456B-AE25-F0A31D4C86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PRB bundling size</a:t>
            </a:r>
          </a:p>
          <a:p>
            <a:pPr lvl="1"/>
            <a:r>
              <a:rPr lang="en-GB" dirty="0"/>
              <a:t>Keep prior agreements that only keep requirements with PRB bundling size 2. For rank 3 case, change PRB bundling size from wideband to 2 and re-simulate that case.</a:t>
            </a:r>
          </a:p>
          <a:p>
            <a:endParaRPr lang="en-GB" dirty="0"/>
          </a:p>
          <a:p>
            <a:r>
              <a:rPr lang="en-GB" dirty="0"/>
              <a:t>PDCCH resources</a:t>
            </a:r>
          </a:p>
          <a:p>
            <a:pPr lvl="1"/>
            <a:r>
              <a:rPr lang="en-GB" dirty="0"/>
              <a:t>Do not to define PDCCH configuration in PDSCH test parameters.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7657A8-941B-4EC2-A136-5B431C9FB5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17357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haredContentType xmlns="Microsoft.SharePoint.Taxonomy.ContentTypeSync" SourceId="34c87397-5fc1-491e-85e7-d6110dbe9cbd" ContentTypeId="0x0101" PreviousValue="false"/>
</file>

<file path=customXml/item2.xml><?xml version="1.0" encoding="utf-8"?>
<?mso-contentType ?>
<spe:Receivers xmlns:spe="http://schemas.microsoft.com/sharepoint/events"/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5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71879893FE30B4793122FCA8F4D6B50" ma:contentTypeVersion="13" ma:contentTypeDescription="Create a new document." ma:contentTypeScope="" ma:versionID="7885393964e1b9b893c9ec92d5e32bb5">
  <xsd:schema xmlns:xsd="http://www.w3.org/2001/XMLSchema" xmlns:xs="http://www.w3.org/2001/XMLSchema" xmlns:p="http://schemas.microsoft.com/office/2006/metadata/properties" xmlns:ns3="71c5aaf6-e6ce-465b-b873-5148d2a4c105" xmlns:ns4="000459d3-9bdf-4161-9c93-492473c3995e" xmlns:ns5="5d90a6a8-9e9e-4ef5-9829-7373fb615be0" targetNamespace="http://schemas.microsoft.com/office/2006/metadata/properties" ma:root="true" ma:fieldsID="36de3d1e9c0c1f02a1322ba69b75a93f" ns3:_="" ns4:_="" ns5:_="">
    <xsd:import namespace="71c5aaf6-e6ce-465b-b873-5148d2a4c105"/>
    <xsd:import namespace="000459d3-9bdf-4161-9c93-492473c3995e"/>
    <xsd:import namespace="5d90a6a8-9e9e-4ef5-9829-7373fb615be0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Location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00459d3-9bdf-4161-9c93-492473c3995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MediaServiceAutoTags" ma:internalName="MediaServiceAutoTags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GenerationTime" ma:index="2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d90a6a8-9e9e-4ef5-9829-7373fb615be0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34F718B-26AC-42F8-BDE7-2C733DA6858A}">
  <ds:schemaRefs>
    <ds:schemaRef ds:uri="Microsoft.SharePoint.Taxonomy.ContentTypeSync"/>
  </ds:schemaRefs>
</ds:datastoreItem>
</file>

<file path=customXml/itemProps2.xml><?xml version="1.0" encoding="utf-8"?>
<ds:datastoreItem xmlns:ds="http://schemas.openxmlformats.org/officeDocument/2006/customXml" ds:itemID="{0DA5F6A8-6904-4B7F-A421-2E18D0E85949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FA5E6F13-496E-4284-8C07-0286487C8F08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B09FE0A6-A20A-477E-92FA-14D143281CE5}">
  <ds:schemaRefs>
    <ds:schemaRef ds:uri="http://schemas.microsoft.com/office/infopath/2007/PartnerControls"/>
    <ds:schemaRef ds:uri="http://www.w3.org/XML/1998/namespace"/>
    <ds:schemaRef ds:uri="http://purl.org/dc/elements/1.1/"/>
    <ds:schemaRef ds:uri="http://schemas.microsoft.com/office/2006/metadata/properties"/>
    <ds:schemaRef ds:uri="71c5aaf6-e6ce-465b-b873-5148d2a4c105"/>
    <ds:schemaRef ds:uri="http://purl.org/dc/dcmitype/"/>
    <ds:schemaRef ds:uri="000459d3-9bdf-4161-9c93-492473c3995e"/>
    <ds:schemaRef ds:uri="http://schemas.microsoft.com/office/2006/documentManagement/types"/>
    <ds:schemaRef ds:uri="http://schemas.openxmlformats.org/package/2006/metadata/core-properties"/>
    <ds:schemaRef ds:uri="5d90a6a8-9e9e-4ef5-9829-7373fb615be0"/>
    <ds:schemaRef ds:uri="http://purl.org/dc/terms/"/>
  </ds:schemaRefs>
</ds:datastoreItem>
</file>

<file path=customXml/itemProps5.xml><?xml version="1.0" encoding="utf-8"?>
<ds:datastoreItem xmlns:ds="http://schemas.openxmlformats.org/officeDocument/2006/customXml" ds:itemID="{FDD512FE-C155-4E0D-AE02-E978DB4902A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000459d3-9bdf-4161-9c93-492473c3995e"/>
    <ds:schemaRef ds:uri="5d90a6a8-9e9e-4ef5-9829-7373fb615be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7642</TotalTime>
  <Words>1028</Words>
  <Application>Microsoft Office PowerPoint</Application>
  <PresentationFormat>On-screen Show (4:3)</PresentationFormat>
  <Paragraphs>113</Paragraphs>
  <Slides>12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Arial</vt:lpstr>
      <vt:lpstr>Calibri</vt:lpstr>
      <vt:lpstr>Office 主题</vt:lpstr>
      <vt:lpstr>WF on Rel-16 NR IAB demodulation requirements</vt:lpstr>
      <vt:lpstr>Background</vt:lpstr>
      <vt:lpstr>IAB-DU - PUSCH</vt:lpstr>
      <vt:lpstr>IAB-DU - PUCCH</vt:lpstr>
      <vt:lpstr>IAB-DU - PRACH</vt:lpstr>
      <vt:lpstr>IAB-MT - General</vt:lpstr>
      <vt:lpstr>IAB-MT - General</vt:lpstr>
      <vt:lpstr>IAB-MT - General</vt:lpstr>
      <vt:lpstr>IAB-MT - PDSCH</vt:lpstr>
      <vt:lpstr>IAB-MT - PDCCH</vt:lpstr>
      <vt:lpstr>IAB-MT - CSI reporting</vt:lpstr>
      <vt:lpstr>IAB-MT - CSI reporting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On switching period between two FR1 uplink carriers</dc:title>
  <dc:creator>Yang Shan</dc:creator>
  <cp:lastModifiedBy>Moderator</cp:lastModifiedBy>
  <cp:revision>471</cp:revision>
  <dcterms:created xsi:type="dcterms:W3CDTF">2019-09-05T02:26:38Z</dcterms:created>
  <dcterms:modified xsi:type="dcterms:W3CDTF">2021-04-20T13:04:32Z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(3)c3loN63Ucuvawenle21ysfLr/enafyfHI3raarWR7E+pHvOTjhL7loE7bURw8guTn+9xdM7r
UEK2YmmH7UmRcBokvqZVfjDuuVqqEaz+DsjyvRlF8rQGtiC6p1FqYZ4CLPeK9eoW+HOOD/8t
1+HLsus60158nHiacHx7rRHWURT3kujaeLD0K4K0C3NHFNyfqQDojmqEmmIQFJYi5pbw96rU
0jCYSKMtXa4jnYi9HX</vt:lpwstr>
  </property>
  <property fmtid="{D5CDD505-2E9C-101B-9397-08002B2CF9AE}" pid="3" name="_2015_ms_pID_7253431">
    <vt:lpwstr>zDmanmlaLeKhZMmGym/PN3lPDc9oBISjgh3QW+1Keias9jT9cn9mDf
V/liszC3aC6tBMYOC21DhQxq0jROZ5Tvym+LoqwQdWipfhcQkr7bcBmS0jq7ogpQn3gI7LxJ
C9FNeAbeUIKkLwcFrna4cmecyKoOVeFw/vwbUK6tRKxVeYrdzQ7C+LqIkIXJgr2/RtdwQHjs
3k/GRO7nEJVzNCioOIixm85I6uWEYT1NWL+k</vt:lpwstr>
  </property>
  <property fmtid="{D5CDD505-2E9C-101B-9397-08002B2CF9AE}" pid="4" name="ContentTypeId">
    <vt:lpwstr>0x010100971879893FE30B4793122FCA8F4D6B50</vt:lpwstr>
  </property>
  <property fmtid="{D5CDD505-2E9C-101B-9397-08002B2CF9AE}" pid="5" name="NSCPROP_SA">
    <vt:lpwstr>C:\Users\ADMINI~1\AppData\Local\Temp\BNZ.5fad3b3e3056b3d\R4-2017492 WF on Rel-16 NR IAB demodulation requirements V3.pptx</vt:lpwstr>
  </property>
  <property fmtid="{D5CDD505-2E9C-101B-9397-08002B2CF9AE}" pid="6" name="_2015_ms_pID_7253432">
    <vt:lpwstr>oQ==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1617967587</vt:lpwstr>
  </property>
</Properties>
</file>