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70" r:id="rId4"/>
    <p:sldId id="273" r:id="rId5"/>
    <p:sldId id="272" r:id="rId6"/>
    <p:sldId id="274" r:id="rId7"/>
    <p:sldId id="271" r:id="rId8"/>
    <p:sldId id="275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84" r:id="rId17"/>
    <p:sldId id="285" r:id="rId18"/>
    <p:sldId id="266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97864" y="2512541"/>
            <a:ext cx="10320528" cy="997422"/>
          </a:xfrm>
        </p:spPr>
        <p:txBody>
          <a:bodyPr>
            <a:noAutofit/>
          </a:bodyPr>
          <a:lstStyle/>
          <a:p>
            <a:r>
              <a:rPr lang="en-US" sz="5400" dirty="0"/>
              <a:t>WF on Simultaneous Rx/</a:t>
            </a:r>
            <a:r>
              <a:rPr lang="en-US" sz="5400" dirty="0" err="1"/>
              <a:t>Tx</a:t>
            </a:r>
            <a:endParaRPr lang="en-US" sz="5400" dirty="0"/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r>
              <a:rPr lang="en-US" dirty="0"/>
              <a:t>Huawei, HiSilicon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425569" y="151162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b="1" dirty="0"/>
              <a:t>R4-2105377</a:t>
            </a:r>
            <a:endParaRPr lang="en-US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98439" y="-28284"/>
            <a:ext cx="54456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 WG4 #</a:t>
            </a:r>
            <a:r>
              <a:rPr lang="en-US" b="1" dirty="0" smtClean="0"/>
              <a:t>98-</a:t>
            </a:r>
            <a:r>
              <a:rPr lang="en-US" altLang="zh-CN" b="1" dirty="0" smtClean="0"/>
              <a:t>bis</a:t>
            </a:r>
            <a:r>
              <a:rPr lang="en-US" b="1" dirty="0" smtClean="0"/>
              <a:t>-e</a:t>
            </a:r>
            <a:endParaRPr lang="en-US" b="1" dirty="0"/>
          </a:p>
          <a:p>
            <a:r>
              <a:rPr lang="en-GB" b="1" dirty="0"/>
              <a:t>Electronic Meeting, Apr. 12-Apr. 20, 2021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1-2-3: Simultaneous Rx/</a:t>
            </a:r>
            <a:r>
              <a:rPr lang="en-US" sz="2400" b="1" dirty="0" err="1"/>
              <a:t>Tx</a:t>
            </a:r>
            <a:r>
              <a:rPr lang="en-US" sz="2400" b="1" dirty="0"/>
              <a:t> capability according to duplex mode and frequency range</a:t>
            </a:r>
          </a:p>
          <a:p>
            <a:r>
              <a:rPr lang="en-US" sz="2400" dirty="0"/>
              <a:t>Issue 1-2-3a: Mandatory simultaneous Rx/</a:t>
            </a:r>
            <a:r>
              <a:rPr lang="en-US" sz="2400" dirty="0" err="1"/>
              <a:t>Tx</a:t>
            </a:r>
            <a:r>
              <a:rPr lang="en-US" sz="2400" dirty="0"/>
              <a:t> capability should be supported for all of the FR1+FR1 FDD-TDD CA band combination</a:t>
            </a:r>
          </a:p>
          <a:p>
            <a:r>
              <a:rPr lang="en-US" altLang="zh-CN" sz="2400" b="1" dirty="0" smtClean="0"/>
              <a:t>Options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Study case by case. Can be considered together with MSD rule.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2:Mandatory support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sz="2400" b="1" dirty="0" smtClean="0"/>
          </a:p>
          <a:p>
            <a:r>
              <a:rPr lang="en-US" sz="2400" b="1" dirty="0" smtClean="0"/>
              <a:t>WF</a:t>
            </a:r>
            <a:endParaRPr lang="en-US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To be further discussed.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453033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1-2-3b: Simultaneous Rx/</a:t>
            </a:r>
            <a:r>
              <a:rPr lang="en-US" sz="2400" b="1" dirty="0" err="1"/>
              <a:t>Tx</a:t>
            </a:r>
            <a:r>
              <a:rPr lang="en-US" sz="2400" b="1" dirty="0"/>
              <a:t> capability should be discussed case by case for the FR1+FR1 TDD-TDD CA band </a:t>
            </a:r>
            <a:r>
              <a:rPr lang="en-US" sz="2400" b="1" dirty="0" smtClean="0"/>
              <a:t>combination</a:t>
            </a:r>
          </a:p>
          <a:p>
            <a:r>
              <a:rPr lang="en-US" altLang="zh-CN" sz="2400" b="1" dirty="0" smtClean="0"/>
              <a:t>Agreement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It is agreed that simultaneous Rx/</a:t>
            </a:r>
            <a:r>
              <a:rPr lang="en-US" dirty="0" err="1"/>
              <a:t>Tx</a:t>
            </a:r>
            <a:r>
              <a:rPr lang="en-US" dirty="0"/>
              <a:t> capability should be discussed case by case for the FR1+FR1 TDD-TDD CA band combination.</a:t>
            </a:r>
            <a:endParaRPr lang="en-US" sz="2400" b="1" dirty="0" smtClean="0"/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31351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1-2-3c: Mandatory simultaneous Rx/</a:t>
            </a:r>
            <a:r>
              <a:rPr lang="en-US" sz="2400" b="1" dirty="0" err="1"/>
              <a:t>Tx</a:t>
            </a:r>
            <a:r>
              <a:rPr lang="en-US" sz="2400" b="1" dirty="0"/>
              <a:t> capability should be supported for all of the FR1+FR2 TDD-TDD CA band </a:t>
            </a:r>
            <a:r>
              <a:rPr lang="en-US" sz="2400" b="1" dirty="0" smtClean="0"/>
              <a:t>combination</a:t>
            </a:r>
          </a:p>
          <a:p>
            <a:r>
              <a:rPr lang="en-US" altLang="zh-CN" sz="2400" b="1" dirty="0"/>
              <a:t>Options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Yes. Mandatory simultaneous Rx/</a:t>
            </a:r>
            <a:r>
              <a:rPr lang="en-US" dirty="0" err="1"/>
              <a:t>Tx</a:t>
            </a:r>
            <a:r>
              <a:rPr lang="en-US" dirty="0"/>
              <a:t> capability should be supported for all of the FR1+FR2 TDD-TDD CA band combination.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 More analysis is needed.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b="1" dirty="0"/>
          </a:p>
          <a:p>
            <a:r>
              <a:rPr lang="en-US" sz="2400" b="1" dirty="0"/>
              <a:t>WF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strike="sngStrike" dirty="0">
                <a:solidFill>
                  <a:srgbClr val="FF0000"/>
                </a:solidFill>
              </a:rPr>
              <a:t>[Option 1] </a:t>
            </a:r>
            <a:r>
              <a:rPr lang="en-US" dirty="0">
                <a:solidFill>
                  <a:srgbClr val="FF0000"/>
                </a:solidFill>
              </a:rPr>
              <a:t>To be further discussed.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23848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1-2-3d: FFS on simultaneous Rx/</a:t>
            </a:r>
            <a:r>
              <a:rPr lang="en-US" sz="2400" b="1" dirty="0" err="1"/>
              <a:t>Tx</a:t>
            </a:r>
            <a:r>
              <a:rPr lang="en-US" sz="2400" b="1" dirty="0"/>
              <a:t> capability for FR2+FR2 TDD-TDD CA band </a:t>
            </a:r>
            <a:r>
              <a:rPr lang="en-US" sz="2400" b="1" dirty="0" smtClean="0"/>
              <a:t>combination</a:t>
            </a:r>
          </a:p>
          <a:p>
            <a:r>
              <a:rPr lang="en-US" altLang="zh-CN" sz="2400" b="1" dirty="0" smtClean="0"/>
              <a:t>Options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Study case by case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 Not a valid scenario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b="1" dirty="0"/>
          </a:p>
          <a:p>
            <a:r>
              <a:rPr lang="en-US" sz="2400" b="1" dirty="0"/>
              <a:t>WF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To be further discussed.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881571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1-2-3e: For SUL band combination, if SUL band is from FDD band, mandatory simultaneous Rx/</a:t>
            </a:r>
            <a:r>
              <a:rPr lang="en-US" sz="2400" b="1" dirty="0" err="1"/>
              <a:t>Tx</a:t>
            </a:r>
            <a:r>
              <a:rPr lang="en-US" sz="2400" b="1" dirty="0"/>
              <a:t> capability should be supported.  If SUL band is from TDD band, simultaneous Rx/</a:t>
            </a:r>
            <a:r>
              <a:rPr lang="en-US" sz="2400" b="1" dirty="0" err="1"/>
              <a:t>Tx</a:t>
            </a:r>
            <a:r>
              <a:rPr lang="en-US" sz="2400" b="1" dirty="0"/>
              <a:t> capability should be discussed case by case</a:t>
            </a:r>
            <a:r>
              <a:rPr lang="en-US" sz="2400" b="1" dirty="0" smtClean="0"/>
              <a:t>.</a:t>
            </a:r>
          </a:p>
          <a:p>
            <a:r>
              <a:rPr lang="en-US" altLang="zh-CN" sz="2400" b="1" dirty="0" smtClean="0"/>
              <a:t>Options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Study case by case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 Mandatory support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b="1" dirty="0"/>
          </a:p>
          <a:p>
            <a:r>
              <a:rPr lang="en-US" sz="2400" b="1" dirty="0"/>
              <a:t>WF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To be further discussed.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357553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1-3-1: Specify the text for the general criteria in the specification so that the combinations that satisfy the general criteria will be mandatory simultaneous </a:t>
            </a:r>
            <a:r>
              <a:rPr lang="en-US" sz="2400" b="1" dirty="0" err="1"/>
              <a:t>RxTx</a:t>
            </a:r>
            <a:r>
              <a:rPr lang="en-US" sz="2400" b="1" dirty="0"/>
              <a:t> </a:t>
            </a:r>
            <a:r>
              <a:rPr lang="en-US" sz="2400" b="1" dirty="0" smtClean="0"/>
              <a:t>support</a:t>
            </a:r>
          </a:p>
          <a:p>
            <a:r>
              <a:rPr lang="en-US" altLang="zh-CN" sz="2400" b="1" dirty="0" smtClean="0"/>
              <a:t>Options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Documented in TR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 Documented in TS if needed.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b="1" dirty="0"/>
          </a:p>
          <a:p>
            <a:r>
              <a:rPr lang="en-US" sz="2400" b="1" dirty="0"/>
              <a:t>WF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The general criteria can be documented in </a:t>
            </a:r>
            <a:r>
              <a:rPr lang="en-US" dirty="0" err="1" smtClean="0">
                <a:solidFill>
                  <a:srgbClr val="FF0000"/>
                </a:solidFill>
              </a:rPr>
              <a:t>TR</a:t>
            </a:r>
            <a:r>
              <a:rPr lang="en-US" strike="sngStrike" dirty="0" err="1" smtClean="0"/>
              <a:t>somewhere</a:t>
            </a:r>
            <a:r>
              <a:rPr lang="en-US" dirty="0" smtClean="0"/>
              <a:t>. </a:t>
            </a:r>
            <a:r>
              <a:rPr lang="en-US" dirty="0" smtClean="0">
                <a:solidFill>
                  <a:srgbClr val="FF0000"/>
                </a:solidFill>
              </a:rPr>
              <a:t>Whether it can be captured in TS is FFS.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strike="sngStrike" dirty="0" smtClean="0"/>
              <a:t>Further discussion based the two options.</a:t>
            </a:r>
            <a:endParaRPr lang="en-US" strike="sngStrike" dirty="0"/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545700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1-4-1: From which release the capability indicated for a band combination introduced in </a:t>
            </a:r>
            <a:r>
              <a:rPr lang="en-US" sz="2400" b="1" dirty="0" smtClean="0"/>
              <a:t>Rel-17</a:t>
            </a:r>
          </a:p>
          <a:p>
            <a:r>
              <a:rPr lang="en-US" altLang="zh-CN" sz="2400" b="1" dirty="0" smtClean="0"/>
              <a:t>Options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Rel-17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 Follow the normal release independent manner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b="1" dirty="0"/>
          </a:p>
          <a:p>
            <a:r>
              <a:rPr lang="en-US" sz="2400" b="1" dirty="0"/>
              <a:t>WF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To be further discussed.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688835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1-4-2: Specify/change the simultaneous </a:t>
            </a:r>
            <a:r>
              <a:rPr lang="en-US" sz="2400" b="1" dirty="0" err="1"/>
              <a:t>TxRx</a:t>
            </a:r>
            <a:r>
              <a:rPr lang="en-US" sz="2400" b="1" dirty="0"/>
              <a:t> capability only in the Rel-17 spec in this WI and keep Rel-15/Rel-16 simultaneous capability unchanged to avoid NBC issue</a:t>
            </a:r>
            <a:r>
              <a:rPr lang="en-US" sz="2400" b="1" dirty="0" smtClean="0"/>
              <a:t>.</a:t>
            </a:r>
          </a:p>
          <a:p>
            <a:r>
              <a:rPr lang="en-US" altLang="zh-CN" sz="2400" b="1" dirty="0" smtClean="0"/>
              <a:t>Options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Spec impact for Rel-17 only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 Could allow changes for Rel-15/Rel-16 specs.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b="1" dirty="0"/>
          </a:p>
          <a:p>
            <a:r>
              <a:rPr lang="en-US" sz="2400" b="1" dirty="0"/>
              <a:t>WF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To be further discussed.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680033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/>
        </p:nvSpPr>
        <p:spPr>
          <a:xfrm>
            <a:off x="113581" y="67572"/>
            <a:ext cx="10962736" cy="649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latin typeface="Calibri" panose="020F0502020204030204" pitchFamily="34" charset="0"/>
                <a:cs typeface="Calibri" panose="020F0502020204030204" pitchFamily="34" charset="0"/>
              </a:rPr>
              <a:t>Reference</a:t>
            </a:r>
            <a:endParaRPr lang="zh-CN" altLang="en-US" sz="36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733" y="822206"/>
            <a:ext cx="116542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[1] </a:t>
            </a:r>
            <a:r>
              <a:rPr lang="en-GB" dirty="0" smtClean="0"/>
              <a:t>R4-2105194, Email </a:t>
            </a:r>
            <a:r>
              <a:rPr lang="en-GB" dirty="0"/>
              <a:t>discussion summary for [98-bis-e][121] </a:t>
            </a:r>
            <a:r>
              <a:rPr lang="en-GB" dirty="0" err="1" smtClean="0"/>
              <a:t>Simultaneous_RxTx</a:t>
            </a:r>
            <a:endParaRPr lang="en-US" dirty="0"/>
          </a:p>
          <a:p>
            <a:pPr>
              <a:spcAft>
                <a:spcPts val="600"/>
              </a:spcAft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259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237849"/>
          </a:xfrm>
        </p:spPr>
        <p:txBody>
          <a:bodyPr>
            <a:normAutofit/>
          </a:bodyPr>
          <a:lstStyle/>
          <a:p>
            <a:r>
              <a:rPr lang="en-US" dirty="0" smtClean="0"/>
              <a:t>The following issues related to principles for simultaneous Rx/</a:t>
            </a:r>
            <a:r>
              <a:rPr lang="en-US" dirty="0" err="1" smtClean="0"/>
              <a:t>Tx</a:t>
            </a:r>
            <a:r>
              <a:rPr lang="en-US" dirty="0" smtClean="0"/>
              <a:t> capability have been discussed in RAN4#98</a:t>
            </a:r>
            <a:r>
              <a:rPr lang="en-US" altLang="zh-CN" dirty="0" smtClean="0"/>
              <a:t>-bis-</a:t>
            </a:r>
            <a:r>
              <a:rPr lang="en-US" dirty="0" smtClean="0"/>
              <a:t>e meeting</a:t>
            </a:r>
            <a:endParaRPr lang="en-US" dirty="0"/>
          </a:p>
          <a:p>
            <a:pPr lvl="1" hangingPunct="0">
              <a:buFont typeface="Calibri" panose="020F0502020204030204" pitchFamily="34" charset="0"/>
              <a:buChar char="-"/>
            </a:pPr>
            <a:r>
              <a:rPr lang="en-US" dirty="0"/>
              <a:t>Topic #1: Principles for simultaneous Rx/</a:t>
            </a:r>
            <a:r>
              <a:rPr lang="en-US" dirty="0" err="1"/>
              <a:t>Tx</a:t>
            </a:r>
            <a:r>
              <a:rPr lang="en-US" dirty="0"/>
              <a:t> capability</a:t>
            </a:r>
          </a:p>
          <a:p>
            <a:pPr lvl="2" hangingPunct="0"/>
            <a:r>
              <a:rPr lang="en-US" dirty="0"/>
              <a:t>Issue 1-1: Applicability of simultaneous Rx/</a:t>
            </a:r>
            <a:r>
              <a:rPr lang="en-US" dirty="0" err="1"/>
              <a:t>Tx</a:t>
            </a:r>
            <a:r>
              <a:rPr lang="en-US" dirty="0"/>
              <a:t> capability for similar band combination</a:t>
            </a:r>
          </a:p>
          <a:p>
            <a:pPr lvl="2" hangingPunct="0"/>
            <a:r>
              <a:rPr lang="en-US" dirty="0"/>
              <a:t>Issue 1-2: Rules to decide simultaneous Rx/</a:t>
            </a:r>
            <a:r>
              <a:rPr lang="en-US" dirty="0" err="1"/>
              <a:t>Tx</a:t>
            </a:r>
            <a:r>
              <a:rPr lang="en-US" dirty="0"/>
              <a:t> capability for a band combination </a:t>
            </a:r>
          </a:p>
          <a:p>
            <a:pPr lvl="2" hangingPunct="0"/>
            <a:r>
              <a:rPr lang="en-US" dirty="0"/>
              <a:t>Issue 1-3: Specification impact </a:t>
            </a:r>
          </a:p>
          <a:p>
            <a:pPr lvl="2" hangingPunct="0"/>
            <a:r>
              <a:rPr lang="en-US" dirty="0"/>
              <a:t>Issue 1-4: Release independent </a:t>
            </a:r>
          </a:p>
        </p:txBody>
      </p:sp>
    </p:spTree>
    <p:extLst>
      <p:ext uri="{BB962C8B-B14F-4D97-AF65-F5344CB8AC3E}">
        <p14:creationId xmlns:p14="http://schemas.microsoft.com/office/powerpoint/2010/main" val="22026982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1-1-1: Whether same simultaneous Rx/</a:t>
            </a:r>
            <a:r>
              <a:rPr lang="en-US" sz="2400" b="1" dirty="0" err="1"/>
              <a:t>Tx</a:t>
            </a:r>
            <a:r>
              <a:rPr lang="en-US" sz="2400" b="1" dirty="0"/>
              <a:t> capability </a:t>
            </a:r>
            <a:r>
              <a:rPr lang="en-US" sz="2400" b="1" dirty="0" smtClean="0"/>
              <a:t>for </a:t>
            </a:r>
            <a:r>
              <a:rPr lang="en-US" sz="2400" b="1" dirty="0"/>
              <a:t>LTE CA band combination can be applied for the corresponding inter-band NR CA band combination</a:t>
            </a:r>
          </a:p>
          <a:p>
            <a:r>
              <a:rPr lang="en-US" altLang="zh-CN" sz="2400" b="1" dirty="0" smtClean="0"/>
              <a:t>Agreement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GB" dirty="0" smtClean="0"/>
              <a:t>Yes. </a:t>
            </a:r>
            <a:r>
              <a:rPr lang="en-US" dirty="0"/>
              <a:t>Simultaneous Rx/</a:t>
            </a:r>
            <a:r>
              <a:rPr lang="en-US" dirty="0" err="1"/>
              <a:t>Tx</a:t>
            </a:r>
            <a:r>
              <a:rPr lang="en-US" dirty="0"/>
              <a:t> capability for </a:t>
            </a:r>
            <a:r>
              <a:rPr lang="en-US" dirty="0" smtClean="0"/>
              <a:t>LTE </a:t>
            </a:r>
            <a:r>
              <a:rPr lang="en-US" dirty="0"/>
              <a:t>CA band combination can be applied for the corresponding inter-band NR CA band combination. 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5781170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</a:t>
            </a:r>
            <a:r>
              <a:rPr lang="en-US" sz="2400" b="1" dirty="0" smtClean="0"/>
              <a:t>1-1-1a: </a:t>
            </a:r>
            <a:r>
              <a:rPr lang="en-US" sz="2400" b="1" dirty="0"/>
              <a:t>Whether same simultaneous Rx/</a:t>
            </a:r>
            <a:r>
              <a:rPr lang="en-US" sz="2400" b="1" dirty="0" err="1"/>
              <a:t>Tx</a:t>
            </a:r>
            <a:r>
              <a:rPr lang="en-US" sz="2400" b="1" dirty="0"/>
              <a:t> capability for NR </a:t>
            </a:r>
            <a:r>
              <a:rPr lang="en-US" sz="2400" b="1" dirty="0" smtClean="0">
                <a:solidFill>
                  <a:srgbClr val="FF0000"/>
                </a:solidFill>
              </a:rPr>
              <a:t>CA</a:t>
            </a:r>
            <a:r>
              <a:rPr lang="en-US" sz="2400" b="1" dirty="0" smtClean="0"/>
              <a:t> band </a:t>
            </a:r>
            <a:r>
              <a:rPr lang="en-US" sz="2400" b="1" dirty="0"/>
              <a:t>combination can be applied for the corresponding inter-band NR </a:t>
            </a:r>
            <a:r>
              <a:rPr lang="en-US" sz="2400" b="1" dirty="0" smtClean="0">
                <a:solidFill>
                  <a:srgbClr val="FF0000"/>
                </a:solidFill>
              </a:rPr>
              <a:t>DC</a:t>
            </a:r>
            <a:r>
              <a:rPr lang="en-US" sz="2400" b="1" dirty="0" smtClean="0"/>
              <a:t> </a:t>
            </a:r>
            <a:r>
              <a:rPr lang="en-US" sz="2400" b="1" dirty="0"/>
              <a:t>band combination</a:t>
            </a:r>
          </a:p>
          <a:p>
            <a:r>
              <a:rPr lang="en-US" altLang="zh-CN" sz="2400" b="1" dirty="0"/>
              <a:t>Options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Yes, same simultaneous Rx/</a:t>
            </a:r>
            <a:r>
              <a:rPr lang="en-US" dirty="0" err="1"/>
              <a:t>Tx</a:t>
            </a:r>
            <a:r>
              <a:rPr lang="en-US" dirty="0"/>
              <a:t> capability for inter-band NR </a:t>
            </a:r>
            <a:r>
              <a:rPr lang="en-US" strike="sngStrike" dirty="0" smtClean="0"/>
              <a:t>DC</a:t>
            </a:r>
            <a:r>
              <a:rPr lang="en-US" dirty="0" smtClean="0">
                <a:solidFill>
                  <a:srgbClr val="FF0000"/>
                </a:solidFill>
              </a:rPr>
              <a:t>CA</a:t>
            </a:r>
            <a:r>
              <a:rPr lang="en-US" dirty="0" smtClean="0"/>
              <a:t> </a:t>
            </a:r>
            <a:r>
              <a:rPr lang="en-US" dirty="0"/>
              <a:t>band combination can be applied for the corresponding inter-band </a:t>
            </a:r>
            <a:r>
              <a:rPr lang="en-US" strike="sngStrike" dirty="0"/>
              <a:t>EN</a:t>
            </a:r>
            <a:r>
              <a:rPr lang="en-US" dirty="0">
                <a:solidFill>
                  <a:srgbClr val="FF0000"/>
                </a:solidFill>
              </a:rPr>
              <a:t>DC </a:t>
            </a:r>
            <a:r>
              <a:rPr lang="en-US" dirty="0"/>
              <a:t>band combination.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 whether the NR-DC configuration is synchronous or not can have an impact on the capability as that for CA</a:t>
            </a:r>
          </a:p>
          <a:p>
            <a:pPr lvl="1"/>
            <a:endParaRPr lang="en-US" dirty="0"/>
          </a:p>
          <a:p>
            <a:r>
              <a:rPr lang="en-US" sz="2400" b="1" dirty="0"/>
              <a:t>WF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 smtClean="0"/>
              <a:t>To be further discussed.</a:t>
            </a:r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08288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1-1-2: Whether same simultaneous Rx/</a:t>
            </a:r>
            <a:r>
              <a:rPr lang="en-US" sz="2400" b="1" dirty="0" err="1"/>
              <a:t>Tx</a:t>
            </a:r>
            <a:r>
              <a:rPr lang="en-US" sz="2400" b="1" dirty="0"/>
              <a:t> capability for inter-band NR </a:t>
            </a:r>
            <a:r>
              <a:rPr lang="en-US" sz="2400" b="1" strike="sngStrike" dirty="0"/>
              <a:t>CA</a:t>
            </a:r>
            <a:r>
              <a:rPr lang="en-US" sz="2400" b="1" dirty="0"/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ENDC</a:t>
            </a:r>
            <a:r>
              <a:rPr lang="en-US" sz="2400" b="1" dirty="0" smtClean="0"/>
              <a:t> band </a:t>
            </a:r>
            <a:r>
              <a:rPr lang="en-US" sz="2400" b="1" dirty="0"/>
              <a:t>combination can be applied for the corresponding inter-band </a:t>
            </a:r>
            <a:r>
              <a:rPr lang="en-US" sz="2400" b="1" strike="sngStrike" dirty="0"/>
              <a:t>ENDC</a:t>
            </a:r>
            <a:r>
              <a:rPr lang="en-US" sz="2400" b="1" dirty="0"/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CA</a:t>
            </a:r>
            <a:r>
              <a:rPr lang="en-US" sz="2400" b="1" dirty="0" smtClean="0"/>
              <a:t> band combination</a:t>
            </a:r>
          </a:p>
          <a:p>
            <a:r>
              <a:rPr lang="en-US" altLang="zh-CN" sz="2400" b="1" dirty="0" smtClean="0"/>
              <a:t>Options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Yes, same simultaneous Rx/</a:t>
            </a:r>
            <a:r>
              <a:rPr lang="en-US" dirty="0" err="1"/>
              <a:t>Tx</a:t>
            </a:r>
            <a:r>
              <a:rPr lang="en-US" dirty="0"/>
              <a:t> capability for inter-band NR </a:t>
            </a:r>
            <a:r>
              <a:rPr lang="en-US" strike="sngStrike" dirty="0" smtClean="0"/>
              <a:t>CA </a:t>
            </a:r>
            <a:r>
              <a:rPr lang="en-US" dirty="0" smtClean="0">
                <a:solidFill>
                  <a:srgbClr val="FF0000"/>
                </a:solidFill>
              </a:rPr>
              <a:t>ENDC</a:t>
            </a:r>
            <a:r>
              <a:rPr lang="en-US" dirty="0" smtClean="0"/>
              <a:t> </a:t>
            </a:r>
            <a:r>
              <a:rPr lang="en-US" dirty="0"/>
              <a:t>band combination can be applied for the corresponding inter-band </a:t>
            </a:r>
            <a:r>
              <a:rPr lang="en-US" strike="sngStrike" dirty="0"/>
              <a:t>ENDC</a:t>
            </a:r>
            <a:r>
              <a:rPr lang="en-US" dirty="0"/>
              <a:t> </a:t>
            </a:r>
            <a:r>
              <a:rPr lang="en-US" dirty="0" smtClean="0">
                <a:solidFill>
                  <a:srgbClr val="FF0000"/>
                </a:solidFill>
              </a:rPr>
              <a:t>CA</a:t>
            </a:r>
            <a:r>
              <a:rPr lang="en-US" dirty="0" smtClean="0"/>
              <a:t> band </a:t>
            </a:r>
            <a:r>
              <a:rPr lang="en-US" dirty="0"/>
              <a:t>combination.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 whether the NR-DC configuration is synchronous or not can have an impact on the capability as that for CA</a:t>
            </a:r>
          </a:p>
          <a:p>
            <a:endParaRPr lang="en-US" dirty="0"/>
          </a:p>
          <a:p>
            <a:r>
              <a:rPr lang="en-US" sz="2400" b="1" dirty="0"/>
              <a:t>WF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strike="sngStrike" dirty="0" smtClean="0">
                <a:solidFill>
                  <a:srgbClr val="FF0000"/>
                </a:solidFill>
              </a:rPr>
              <a:t>[Option 1</a:t>
            </a:r>
            <a:r>
              <a:rPr lang="en-US" strike="sngStrike" dirty="0" smtClean="0">
                <a:solidFill>
                  <a:srgbClr val="FF0000"/>
                </a:solidFill>
              </a:rPr>
              <a:t>]</a:t>
            </a:r>
            <a:r>
              <a:rPr lang="en-US" dirty="0">
                <a:solidFill>
                  <a:srgbClr val="FF0000"/>
                </a:solidFill>
              </a:rPr>
              <a:t> To be further discussed.</a:t>
            </a:r>
          </a:p>
          <a:p>
            <a:pPr marL="457200" lvl="1" indent="0">
              <a:buNone/>
            </a:pPr>
            <a:endParaRPr lang="en-US" strike="sngStrike" dirty="0">
              <a:solidFill>
                <a:srgbClr val="FF0000"/>
              </a:solidFill>
            </a:endParaRPr>
          </a:p>
          <a:p>
            <a:endParaRPr lang="en-US" dirty="0" smtClean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21004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1-2-1a: The capability shall be mandatory if low-band (below 1GHz) is aggregated with high (i.e. 2.69GHz and above) and mid-band (1GHz to 2.69GHz) TDD </a:t>
            </a:r>
            <a:r>
              <a:rPr lang="en-US" sz="2400" b="1" dirty="0" smtClean="0"/>
              <a:t>cells</a:t>
            </a:r>
          </a:p>
          <a:p>
            <a:r>
              <a:rPr lang="en-US" altLang="zh-CN" sz="2400" b="1" dirty="0"/>
              <a:t>Options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Yes. The capability shall be mandatory if low-band (below 1GHz) is aggregated with high (i.e. 2.69GHz and above) and mid-band (1GHz to 2.69GHz) TDD cells.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 The frequency separation can be considered together with MSD rule</a:t>
            </a:r>
          </a:p>
          <a:p>
            <a:endParaRPr lang="en-US" dirty="0"/>
          </a:p>
          <a:p>
            <a:r>
              <a:rPr lang="en-US" sz="2400" b="1" dirty="0"/>
              <a:t>WF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strike="sngStrike" dirty="0">
                <a:solidFill>
                  <a:srgbClr val="FF0000"/>
                </a:solidFill>
              </a:rPr>
              <a:t>[Option 1] </a:t>
            </a:r>
            <a:r>
              <a:rPr lang="en-US" dirty="0">
                <a:solidFill>
                  <a:srgbClr val="FF0000"/>
                </a:solidFill>
              </a:rPr>
              <a:t>To be further discussed.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084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1-2-1b: The capability shall be mandatory if mid-band (1GHz to 2.69GHz) FDD is aggregated with frequency above 3.3GHz high band TDD </a:t>
            </a:r>
            <a:r>
              <a:rPr lang="en-US" sz="2400" b="1" dirty="0" smtClean="0"/>
              <a:t>cells</a:t>
            </a:r>
          </a:p>
          <a:p>
            <a:r>
              <a:rPr lang="en-US" altLang="zh-CN" sz="2400" b="1" dirty="0" smtClean="0"/>
              <a:t>Options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study case by case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 Yes. Simultaneous capability shall be mandatory for the band combination in mid-band (1GHz to 2.69GHz) aggregated with frequency above 3.3GHz high band TDD cells.    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3: Yes. On top of mandatory capability, for the band combination has MSD issue, specify the corresponding MSD requirements. 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sz="2400" b="1" dirty="0" smtClean="0"/>
          </a:p>
          <a:p>
            <a:r>
              <a:rPr lang="en-US" sz="2400" b="1" dirty="0" smtClean="0"/>
              <a:t>WF</a:t>
            </a:r>
            <a:endParaRPr lang="en-US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To be further discussed.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11456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1-2-1c: The capability shall be mandatory if FR1 FDD band is aggregated with FR2 TDD </a:t>
            </a:r>
            <a:r>
              <a:rPr lang="en-US" sz="2400" b="1" dirty="0" smtClean="0"/>
              <a:t>bands</a:t>
            </a:r>
          </a:p>
          <a:p>
            <a:r>
              <a:rPr lang="en-US" altLang="zh-CN" sz="2400" b="1" dirty="0" smtClean="0"/>
              <a:t>Options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The capability shall be mandatory if FR1 FDD band is aggregated with FR2 TDD bands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 More analysis is needed as FR1 is extended to 7GHz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sz="2400" b="1" dirty="0" smtClean="0"/>
          </a:p>
          <a:p>
            <a:r>
              <a:rPr lang="en-US" sz="2400" b="1" dirty="0" smtClean="0"/>
              <a:t>WF</a:t>
            </a:r>
            <a:endParaRPr lang="en-US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strike="sngStrike" dirty="0">
                <a:solidFill>
                  <a:srgbClr val="FF0000"/>
                </a:solidFill>
              </a:rPr>
              <a:t>[Option 1] </a:t>
            </a:r>
            <a:r>
              <a:rPr lang="en-US" dirty="0">
                <a:solidFill>
                  <a:srgbClr val="FF0000"/>
                </a:solidFill>
              </a:rPr>
              <a:t>To be further discussed.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9641899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362" y="274510"/>
            <a:ext cx="10515600" cy="30214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939114"/>
            <a:ext cx="10515600" cy="5644376"/>
          </a:xfrm>
        </p:spPr>
        <p:txBody>
          <a:bodyPr>
            <a:normAutofit/>
          </a:bodyPr>
          <a:lstStyle/>
          <a:p>
            <a:r>
              <a:rPr lang="en-US" sz="2400" b="1" dirty="0"/>
              <a:t>Issue </a:t>
            </a:r>
            <a:r>
              <a:rPr lang="en-US" sz="2400" b="1" dirty="0" smtClean="0"/>
              <a:t>1-2-2: </a:t>
            </a:r>
            <a:r>
              <a:rPr lang="en-US" sz="2400" b="1" dirty="0"/>
              <a:t>Whether MSD value/threshold or harmonic / IMD order can also be considered as criteria to decide simultaneous Rx/</a:t>
            </a:r>
            <a:r>
              <a:rPr lang="en-US" sz="2400" b="1" dirty="0" err="1"/>
              <a:t>Tx</a:t>
            </a:r>
            <a:r>
              <a:rPr lang="en-US" sz="2400" b="1" dirty="0"/>
              <a:t> </a:t>
            </a:r>
            <a:r>
              <a:rPr lang="en-US" sz="2400" b="1" dirty="0" smtClean="0"/>
              <a:t>capability</a:t>
            </a:r>
          </a:p>
          <a:p>
            <a:r>
              <a:rPr lang="en-US" altLang="zh-CN" sz="2400" b="1" dirty="0" smtClean="0"/>
              <a:t>Options</a:t>
            </a:r>
            <a:endParaRPr lang="en-US" altLang="zh-CN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1: MSD degradation can be considered as a rule to decide whether simultaneous Rx/</a:t>
            </a:r>
            <a:r>
              <a:rPr lang="en-US" dirty="0" err="1"/>
              <a:t>Tx</a:t>
            </a:r>
            <a:r>
              <a:rPr lang="en-US" dirty="0"/>
              <a:t> capability can be supported.</a:t>
            </a:r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Option 2: MSD can be considered together with frequency separation. For some mandatory support band combinations, MSD may need to be defined. </a:t>
            </a:r>
            <a:endParaRPr lang="en-US" dirty="0" smtClean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altLang="zh-CN" dirty="0" smtClean="0">
                <a:solidFill>
                  <a:srgbClr val="FF0000"/>
                </a:solidFill>
              </a:rPr>
              <a:t>Other options are not precluded</a:t>
            </a:r>
            <a:endParaRPr lang="en-US" dirty="0">
              <a:solidFill>
                <a:srgbClr val="FF0000"/>
              </a:solidFill>
            </a:endParaRPr>
          </a:p>
          <a:p>
            <a:pPr lvl="1">
              <a:buFont typeface="Calibri" panose="020F0502020204030204" pitchFamily="34" charset="0"/>
              <a:buChar char="-"/>
            </a:pPr>
            <a:endParaRPr lang="en-US" sz="2400" b="1" dirty="0" smtClean="0"/>
          </a:p>
          <a:p>
            <a:r>
              <a:rPr lang="en-US" sz="2400" b="1" dirty="0" smtClean="0"/>
              <a:t>WF</a:t>
            </a:r>
            <a:endParaRPr lang="en-US" sz="2400" b="1" dirty="0"/>
          </a:p>
          <a:p>
            <a:pPr lvl="1">
              <a:buFont typeface="Calibri" panose="020F0502020204030204" pitchFamily="34" charset="0"/>
              <a:buChar char="-"/>
            </a:pPr>
            <a:r>
              <a:rPr lang="en-US" dirty="0"/>
              <a:t>To be further discussed.</a:t>
            </a:r>
          </a:p>
          <a:p>
            <a:pPr lvl="1">
              <a:buFont typeface="Calibri" panose="020F0502020204030204" pitchFamily="34" charset="0"/>
              <a:buChar char="-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55668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7380</TotalTime>
  <Words>1074</Words>
  <Application>Microsoft Office PowerPoint</Application>
  <PresentationFormat>Widescreen</PresentationFormat>
  <Paragraphs>136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3" baseType="lpstr">
      <vt:lpstr>宋体</vt:lpstr>
      <vt:lpstr>Arial</vt:lpstr>
      <vt:lpstr>Calibri</vt:lpstr>
      <vt:lpstr>Calibri Light</vt:lpstr>
      <vt:lpstr>Office 主题</vt:lpstr>
      <vt:lpstr>WF on Simultaneous Rx/Tx</vt:lpstr>
      <vt:lpstr>Background</vt:lpstr>
      <vt:lpstr>WF</vt:lpstr>
      <vt:lpstr>WF</vt:lpstr>
      <vt:lpstr>WF</vt:lpstr>
      <vt:lpstr>WF</vt:lpstr>
      <vt:lpstr>WF</vt:lpstr>
      <vt:lpstr>WF</vt:lpstr>
      <vt:lpstr>WF</vt:lpstr>
      <vt:lpstr>WF</vt:lpstr>
      <vt:lpstr>WF</vt:lpstr>
      <vt:lpstr>WF</vt:lpstr>
      <vt:lpstr>WF</vt:lpstr>
      <vt:lpstr>WF</vt:lpstr>
      <vt:lpstr>WF</vt:lpstr>
      <vt:lpstr>WF</vt:lpstr>
      <vt:lpstr>WF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Huawei</cp:lastModifiedBy>
  <cp:revision>216</cp:revision>
  <dcterms:created xsi:type="dcterms:W3CDTF">2019-10-15T22:26:30Z</dcterms:created>
  <dcterms:modified xsi:type="dcterms:W3CDTF">2021-04-19T19:32:22Z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(3)qE4SmO+1qNok0W7OTbOP6Wwuj1hYEIJzzsWELSdM+keCM/V9qumGxeOJI6nOJhRXCbvEaoMa
WtuxspG9A2VVSiow0PGfofW5XMkyVbVkW4ggh0oZkMEHDlHEtC3rPJd8bHjVuE/EC4sqMJc6
F5CyGwjYoZ06r8Vuo3qKoYacCfiBdWgFTpPiMkXAsrJxa+VxovrOFX1V9UtAwRyEVpp/F8B8
fqom/DVQV+AYDKosAe</vt:lpwstr>
  </property>
  <property fmtid="{D5CDD505-2E9C-101B-9397-08002B2CF9AE}" pid="3" name="_2015_ms_pID_7253431">
    <vt:lpwstr>Uf/UPnUwchbMEh0DMxIHY67PUTk2QzgWJMZNFCplGcFdz7k2ZvuFX5
GvWIvWrqd+0h8YlGLKpljECnEmt7FbeyEOIBN0Qh6TscXCLe84UXeHYLVsIDtBj+1lFKxILC
G2NPMcRmlOPOTUs88PT2qawfsBAG5ANGZC2cyeBYvB9QAEX3Jnqq/gGlMbtvrUropX35WArM
c0uWGaI93E+B+pgk0WqmcFItoy/c5TkOjLtl</vt:lpwstr>
  </property>
  <property fmtid="{D5CDD505-2E9C-101B-9397-08002B2CF9AE}" pid="4" name="_2015_ms_pID_7253432">
    <vt:lpwstr>9NgE+5aLlkingj2lAZgkD2w=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1577106026</vt:lpwstr>
  </property>
</Properties>
</file>