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56" r:id="rId2"/>
    <p:sldId id="293" r:id="rId3"/>
    <p:sldId id="318" r:id="rId4"/>
    <p:sldId id="311" r:id="rId5"/>
    <p:sldId id="300" r:id="rId6"/>
    <p:sldId id="308" r:id="rId7"/>
    <p:sldId id="319" r:id="rId8"/>
    <p:sldId id="322" r:id="rId9"/>
    <p:sldId id="320" r:id="rId10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215B5A6E-FC0D-4AA0-83EF-A42E39561172}">
          <p14:sldIdLst>
            <p14:sldId id="256"/>
            <p14:sldId id="293"/>
            <p14:sldId id="318"/>
          </p14:sldIdLst>
        </p14:section>
        <p14:section name="Type II requirements" id="{9741519E-F6E5-4C96-8235-EDCCD7C0E1DD}">
          <p14:sldIdLst>
            <p14:sldId id="311"/>
            <p14:sldId id="300"/>
            <p14:sldId id="308"/>
            <p14:sldId id="319"/>
            <p14:sldId id="322"/>
            <p14:sldId id="320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Fabian Huss" initials="FH" lastIdx="1" clrIdx="0">
    <p:extLst>
      <p:ext uri="{19B8F6BF-5375-455C-9EA6-DF929625EA0E}">
        <p15:presenceInfo xmlns:p15="http://schemas.microsoft.com/office/powerpoint/2012/main" userId="Fabian Huss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7668" autoAdjust="0"/>
    <p:restoredTop sz="82742" autoAdjust="0"/>
  </p:normalViewPr>
  <p:slideViewPr>
    <p:cSldViewPr>
      <p:cViewPr varScale="1">
        <p:scale>
          <a:sx n="114" d="100"/>
          <a:sy n="114" d="100"/>
        </p:scale>
        <p:origin x="1980" y="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182961E-85B7-4CA5-B036-C72F184F1952}" type="datetimeFigureOut">
              <a:rPr kumimoji="1" lang="ja-JP" altLang="en-US" smtClean="0"/>
              <a:t>2020/11/12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29701A4-192C-4257-8815-E3F0C8F3C8D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367501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2020/11/12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2020/11/12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2020/11/12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2020/11/12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2020/11/12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2020/11/12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2020/11/12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2020/11/12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2020/11/12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2020/11/12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2020/11/12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t>2020/11/12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altLang="ja-JP" sz="4000" dirty="0"/>
              <a:t>Way forward on PMI reporting requirements for Tx ports larger than 8 and up to 32</a:t>
            </a:r>
            <a:endParaRPr kumimoji="1" lang="ja-JP" altLang="en-US" sz="4000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4077072"/>
            <a:ext cx="6400800" cy="1561728"/>
          </a:xfrm>
        </p:spPr>
        <p:txBody>
          <a:bodyPr/>
          <a:lstStyle/>
          <a:p>
            <a:r>
              <a:rPr lang="en-US" altLang="ja-JP" dirty="0">
                <a:solidFill>
                  <a:schemeClr val="tx1"/>
                </a:solidFill>
              </a:rPr>
              <a:t>Ericsson, Samsung</a:t>
            </a:r>
          </a:p>
        </p:txBody>
      </p:sp>
      <p:sp>
        <p:nvSpPr>
          <p:cNvPr id="4" name="テキスト ボックス 3"/>
          <p:cNvSpPr txBox="1"/>
          <p:nvPr/>
        </p:nvSpPr>
        <p:spPr>
          <a:xfrm>
            <a:off x="107504" y="188639"/>
            <a:ext cx="453098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/>
              <a:t>3GPP TSG-RAN4 Meeting #97e 	</a:t>
            </a:r>
          </a:p>
          <a:p>
            <a:r>
              <a:rPr lang="en-US" b="1" dirty="0"/>
              <a:t>Electronic Meeting Nov 2</a:t>
            </a:r>
            <a:r>
              <a:rPr lang="en-US" b="1" baseline="30000" dirty="0"/>
              <a:t>nd</a:t>
            </a:r>
            <a:r>
              <a:rPr lang="en-US" b="1" dirty="0"/>
              <a:t> –  Nov 13</a:t>
            </a:r>
            <a:r>
              <a:rPr lang="en-US" b="1" baseline="30000" dirty="0"/>
              <a:t>th</a:t>
            </a:r>
            <a:r>
              <a:rPr lang="en-US" b="1" dirty="0"/>
              <a:t>, 2020</a:t>
            </a:r>
          </a:p>
          <a:p>
            <a:r>
              <a:rPr lang="en-US" b="1" dirty="0"/>
              <a:t>Agenda item: 7.16.1.2</a:t>
            </a:r>
          </a:p>
        </p:txBody>
      </p:sp>
      <p:sp>
        <p:nvSpPr>
          <p:cNvPr id="5" name="正方形/長方形 4"/>
          <p:cNvSpPr/>
          <p:nvPr/>
        </p:nvSpPr>
        <p:spPr>
          <a:xfrm>
            <a:off x="5868144" y="188639"/>
            <a:ext cx="306737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ja-JP" b="1" dirty="0"/>
              <a:t>R4-2017681</a:t>
            </a:r>
          </a:p>
          <a:p>
            <a:pPr algn="r"/>
            <a:r>
              <a:rPr lang="en-US" altLang="ja-JP" b="1" dirty="0"/>
              <a:t>Document for:</a:t>
            </a:r>
            <a:r>
              <a:rPr lang="en-US" altLang="ja-JP" dirty="0"/>
              <a:t>	Approval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8854102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7F88AD-D1E2-44FD-978F-A7DB9C475A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v-SE" dirty="0"/>
              <a:t>Timeline of previous agreements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EB4261A-F6F2-4424-8536-456E25167C4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47500" lnSpcReduction="20000"/>
          </a:bodyPr>
          <a:lstStyle/>
          <a:p>
            <a:r>
              <a:rPr lang="sv-SE" dirty="0"/>
              <a:t>#92</a:t>
            </a:r>
          </a:p>
          <a:p>
            <a:pPr lvl="1"/>
            <a:r>
              <a:rPr lang="sv-SE" dirty="0"/>
              <a:t> WF: R4-1910017</a:t>
            </a:r>
          </a:p>
          <a:p>
            <a:r>
              <a:rPr lang="sv-SE" dirty="0"/>
              <a:t>#92bis </a:t>
            </a:r>
          </a:p>
          <a:p>
            <a:pPr lvl="1"/>
            <a:r>
              <a:rPr lang="sv-SE" dirty="0"/>
              <a:t>WF: </a:t>
            </a:r>
            <a:r>
              <a:rPr lang="en-US" altLang="ja-JP" dirty="0"/>
              <a:t>R4-1912834</a:t>
            </a:r>
          </a:p>
          <a:p>
            <a:pPr lvl="1"/>
            <a:r>
              <a:rPr lang="en-US" dirty="0"/>
              <a:t>simulation assumptions:</a:t>
            </a:r>
            <a:r>
              <a:rPr lang="sv-SE" dirty="0"/>
              <a:t> R4-1912811</a:t>
            </a:r>
          </a:p>
          <a:p>
            <a:r>
              <a:rPr lang="sv-SE" dirty="0"/>
              <a:t>#93</a:t>
            </a:r>
          </a:p>
          <a:p>
            <a:pPr lvl="1"/>
            <a:r>
              <a:rPr lang="sv-SE" dirty="0"/>
              <a:t>WF: R4-1915858</a:t>
            </a:r>
          </a:p>
          <a:p>
            <a:pPr lvl="1"/>
            <a:r>
              <a:rPr lang="sv-SE" dirty="0"/>
              <a:t>Simulation assumptions: R4-1915859</a:t>
            </a:r>
          </a:p>
          <a:p>
            <a:r>
              <a:rPr lang="sv-SE" dirty="0"/>
              <a:t>#94e</a:t>
            </a:r>
          </a:p>
          <a:p>
            <a:pPr lvl="1"/>
            <a:r>
              <a:rPr lang="en-US" dirty="0"/>
              <a:t>WF: R4-2002393</a:t>
            </a:r>
          </a:p>
          <a:p>
            <a:pPr lvl="1"/>
            <a:r>
              <a:rPr lang="en-US" dirty="0"/>
              <a:t>Simulation assumptions: R4-2002394</a:t>
            </a:r>
          </a:p>
          <a:p>
            <a:r>
              <a:rPr lang="en-US" dirty="0"/>
              <a:t>#94e-Bis</a:t>
            </a:r>
          </a:p>
          <a:p>
            <a:pPr lvl="1"/>
            <a:r>
              <a:rPr lang="en-US" dirty="0"/>
              <a:t>WF: R4-2005549</a:t>
            </a:r>
          </a:p>
          <a:p>
            <a:pPr lvl="1"/>
            <a:r>
              <a:rPr lang="en-US" dirty="0"/>
              <a:t>Simulation assumptions: R4-2005550</a:t>
            </a:r>
          </a:p>
          <a:p>
            <a:r>
              <a:rPr lang="en-US" dirty="0"/>
              <a:t>#95e</a:t>
            </a:r>
          </a:p>
          <a:p>
            <a:pPr lvl="1"/>
            <a:r>
              <a:rPr lang="en-US" dirty="0"/>
              <a:t>WF: R4-2008846</a:t>
            </a:r>
          </a:p>
          <a:p>
            <a:pPr lvl="1"/>
            <a:r>
              <a:rPr lang="en-US" dirty="0"/>
              <a:t>Simulation assumptions: R4-2008847</a:t>
            </a:r>
          </a:p>
          <a:p>
            <a:r>
              <a:rPr lang="en-US" dirty="0"/>
              <a:t>#96e</a:t>
            </a:r>
          </a:p>
          <a:p>
            <a:pPr lvl="1"/>
            <a:r>
              <a:rPr lang="en-US" dirty="0"/>
              <a:t>WF: R4-2012762</a:t>
            </a:r>
          </a:p>
          <a:p>
            <a:pPr lvl="1"/>
            <a:r>
              <a:rPr lang="en-US" dirty="0"/>
              <a:t>Simulation assumptions: R4-2012765</a:t>
            </a:r>
          </a:p>
        </p:txBody>
      </p:sp>
    </p:spTree>
    <p:extLst>
      <p:ext uri="{BB962C8B-B14F-4D97-AF65-F5344CB8AC3E}">
        <p14:creationId xmlns:p14="http://schemas.microsoft.com/office/powerpoint/2010/main" val="376900867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7F88AD-D1E2-44FD-978F-A7DB9C475A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v-SE" dirty="0"/>
              <a:t>Simulation assumptions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EB4261A-F6F2-4424-8536-456E25167C4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sv-SE" dirty="0"/>
              <a:t>Detailed simulation assumptions:</a:t>
            </a:r>
          </a:p>
          <a:p>
            <a:pPr lvl="1"/>
            <a:r>
              <a:rPr lang="sv-SE" dirty="0"/>
              <a:t>R4-2017563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770242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6E5A3F-97A3-45B0-B458-2AEB9CB86F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Type II test setup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E3E20BE-06E8-43B1-8D81-3EF5E191A93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pPr hangingPunct="0"/>
            <a:r>
              <a:rPr lang="en-GB" dirty="0"/>
              <a:t>Introduce Rel-15 Type II codebook requirements with SU-MIMO set-up under the condition that with proper test parameters, test metric/ test requirements and test procedure to ensure enough performance difference over than Type I i.e. UE which employ Type I reporting will fail in the test case</a:t>
            </a:r>
            <a:r>
              <a:rPr lang="en-GB" strike="sngStrike" dirty="0"/>
              <a:t> </a:t>
            </a:r>
            <a:endParaRPr lang="sv-SE" dirty="0"/>
          </a:p>
          <a:p>
            <a:pPr lvl="0"/>
            <a:r>
              <a:rPr lang="en-US" dirty="0"/>
              <a:t> Test metric: </a:t>
            </a:r>
          </a:p>
          <a:p>
            <a:pPr lvl="1"/>
            <a:r>
              <a:rPr lang="en-US" dirty="0"/>
              <a:t>Following PMI (Type II)/Random PMI (Type I codebook) (gamma values)  based on the assumption </a:t>
            </a:r>
            <a:r>
              <a:rPr lang="en-US" altLang="zh-CN" dirty="0"/>
              <a:t>that there are </a:t>
            </a:r>
            <a:r>
              <a:rPr lang="en-GB" altLang="zh-CN" dirty="0"/>
              <a:t>ensure enough performance difference over than Type I i.e. UE which employ Type I reporting will fail in the test case</a:t>
            </a:r>
            <a:r>
              <a:rPr lang="en-GB" altLang="zh-CN" strike="sngStrike" dirty="0"/>
              <a:t> </a:t>
            </a:r>
          </a:p>
          <a:p>
            <a:pPr lvl="2"/>
            <a:r>
              <a:rPr lang="en-US" altLang="zh-CN" dirty="0"/>
              <a:t>This test metric applied to UE which support Type II codebook feedback irrespective whether supporting Type I codebook feedback or not </a:t>
            </a:r>
          </a:p>
          <a:p>
            <a:pPr lvl="1"/>
            <a:r>
              <a:rPr lang="en-US" altLang="zh-CN" dirty="0"/>
              <a:t>FFS: Whether to check UE reported codebook not only within Type I codebook set</a:t>
            </a:r>
            <a:endParaRPr lang="en-US" dirty="0"/>
          </a:p>
          <a:p>
            <a:pPr lvl="0"/>
            <a:r>
              <a:rPr lang="en-GB" dirty="0"/>
              <a:t>Further study and define proper performance requirements if needed under MU-MIMO scenario in Rel-17 performance enhancement WI.</a:t>
            </a:r>
            <a:endParaRPr lang="sv-SE" dirty="0"/>
          </a:p>
          <a:p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166746365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635919-F419-4832-AB0F-A7FD6F7E77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sv-SE" dirty="0"/>
              <a:t>Parameters for SU-MIMO Type II page 1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5C7312E-0BE5-43CD-A26F-CF0586620D2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sv-SE" dirty="0"/>
              <a:t>Codebook construction</a:t>
            </a:r>
          </a:p>
          <a:p>
            <a:pPr lvl="1"/>
            <a:r>
              <a:rPr lang="sv-SE" dirty="0"/>
              <a:t>16Tx ports (N1,N2) = (4,2), (O1, O2) = (4,4)</a:t>
            </a:r>
            <a:r>
              <a:rPr lang="sv-SE" dirty="0">
                <a:highlight>
                  <a:srgbClr val="FFFF00"/>
                </a:highlight>
              </a:rPr>
              <a:t> </a:t>
            </a:r>
          </a:p>
          <a:p>
            <a:r>
              <a:rPr lang="sv-SE" dirty="0"/>
              <a:t>L (numberOfBeams)</a:t>
            </a:r>
          </a:p>
          <a:p>
            <a:pPr lvl="1"/>
            <a:r>
              <a:rPr lang="sv-SE" dirty="0"/>
              <a:t>2</a:t>
            </a:r>
          </a:p>
          <a:p>
            <a:r>
              <a:rPr lang="sv-SE" dirty="0"/>
              <a:t>N</a:t>
            </a:r>
            <a:r>
              <a:rPr lang="sv-SE" baseline="-25000" dirty="0"/>
              <a:t>psk </a:t>
            </a:r>
            <a:r>
              <a:rPr lang="sv-SE" dirty="0"/>
              <a:t>(phaseAlphabetSize)</a:t>
            </a:r>
            <a:endParaRPr lang="sv-SE" baseline="-25000" dirty="0"/>
          </a:p>
          <a:p>
            <a:pPr lvl="1"/>
            <a:r>
              <a:rPr lang="sv-SE" dirty="0"/>
              <a:t>8</a:t>
            </a:r>
          </a:p>
          <a:p>
            <a:r>
              <a:rPr lang="sv-SE" dirty="0"/>
              <a:t>SubbandAmplitude</a:t>
            </a:r>
          </a:p>
          <a:p>
            <a:pPr lvl="1"/>
            <a:r>
              <a:rPr lang="sv-SE" dirty="0"/>
              <a:t>True</a:t>
            </a:r>
          </a:p>
          <a:p>
            <a:r>
              <a:rPr lang="sv-SE" dirty="0"/>
              <a:t>PMI-FormatIndicator</a:t>
            </a:r>
          </a:p>
          <a:p>
            <a:pPr lvl="1"/>
            <a:r>
              <a:rPr lang="sv-SE" dirty="0"/>
              <a:t>Subband</a:t>
            </a:r>
          </a:p>
          <a:p>
            <a:pPr lvl="0"/>
            <a:r>
              <a:rPr lang="en-GB" dirty="0"/>
              <a:t>Propagation condition</a:t>
            </a:r>
            <a:endParaRPr lang="sv-SE" dirty="0"/>
          </a:p>
          <a:p>
            <a:pPr lvl="1"/>
            <a:r>
              <a:rPr lang="en-GB" dirty="0"/>
              <a:t>TDLA30-5</a:t>
            </a:r>
            <a:endParaRPr lang="sv-SE" dirty="0"/>
          </a:p>
          <a:p>
            <a:pPr lvl="0"/>
            <a:r>
              <a:rPr lang="en-GB" dirty="0"/>
              <a:t>MIMO correlation</a:t>
            </a:r>
            <a:endParaRPr lang="sv-SE" dirty="0"/>
          </a:p>
          <a:p>
            <a:pPr lvl="1"/>
            <a:r>
              <a:rPr lang="en-GB" dirty="0"/>
              <a:t>XP Medium as Baseline</a:t>
            </a:r>
          </a:p>
          <a:p>
            <a:pPr lvl="1"/>
            <a:r>
              <a:rPr lang="en-US" dirty="0"/>
              <a:t>XP (custom) Low only can be considered if XP medium not workable</a:t>
            </a:r>
            <a:endParaRPr lang="sv-SE" dirty="0"/>
          </a:p>
          <a:p>
            <a:endParaRPr lang="sv-SE" dirty="0">
              <a:highlight>
                <a:srgbClr val="FFFF00"/>
              </a:highlight>
            </a:endParaRPr>
          </a:p>
          <a:p>
            <a:pPr marL="457200" lvl="1" indent="0">
              <a:buNone/>
            </a:pPr>
            <a:endParaRPr lang="sv-SE" dirty="0">
              <a:highlight>
                <a:srgbClr val="FFFF00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92962572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635919-F419-4832-AB0F-A7FD6F7E77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sv-SE" dirty="0"/>
              <a:t>Parameters for SU-MIMO Type II page 2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5C7312E-0BE5-43CD-A26F-CF0586620D2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en-GB" sz="2400" dirty="0"/>
              <a:t>MCS and rank</a:t>
            </a:r>
          </a:p>
          <a:p>
            <a:pPr lvl="1"/>
            <a:r>
              <a:rPr lang="en-GB" sz="2000" dirty="0"/>
              <a:t>MCS 20, rank 2</a:t>
            </a:r>
            <a:endParaRPr lang="sv-SE" sz="2000" dirty="0"/>
          </a:p>
          <a:p>
            <a:pPr lvl="0"/>
            <a:r>
              <a:rPr lang="en-GB" sz="2400" dirty="0"/>
              <a:t>Beam steering model</a:t>
            </a:r>
            <a:endParaRPr lang="sv-SE" sz="2400" dirty="0"/>
          </a:p>
          <a:p>
            <a:pPr lvl="1"/>
            <a:r>
              <a:rPr lang="en-US" sz="2000" dirty="0"/>
              <a:t>For Rel-15 Type II codebook test:</a:t>
            </a:r>
          </a:p>
          <a:p>
            <a:pPr lvl="2"/>
            <a:r>
              <a:rPr lang="en-US" sz="1800" dirty="0"/>
              <a:t>Configure only two beams in beam steering model for Rel-15 Type II codebook test. </a:t>
            </a:r>
          </a:p>
          <a:p>
            <a:pPr lvl="1"/>
            <a:r>
              <a:rPr lang="en-US" sz="2000" dirty="0"/>
              <a:t>specifying beam steering model into specification:</a:t>
            </a:r>
          </a:p>
          <a:p>
            <a:pPr lvl="2"/>
            <a:r>
              <a:rPr lang="en-US" sz="1800" dirty="0"/>
              <a:t>Reuse the agreement from Rel-16 </a:t>
            </a:r>
            <a:r>
              <a:rPr lang="en-US" sz="1800" dirty="0" err="1"/>
              <a:t>eMIMO</a:t>
            </a:r>
            <a:r>
              <a:rPr lang="en-US" sz="1800" dirty="0"/>
              <a:t> </a:t>
            </a:r>
            <a:r>
              <a:rPr lang="en-US" sz="1800" dirty="0" err="1"/>
              <a:t>demod</a:t>
            </a:r>
            <a:r>
              <a:rPr lang="en-US" sz="1800" dirty="0"/>
              <a:t>.</a:t>
            </a:r>
          </a:p>
          <a:p>
            <a:r>
              <a:rPr lang="en-GB" altLang="zh-CN" sz="2400" dirty="0" err="1"/>
              <a:t>Subband</a:t>
            </a:r>
            <a:r>
              <a:rPr lang="en-GB" altLang="zh-CN" sz="2400" dirty="0"/>
              <a:t> size</a:t>
            </a:r>
            <a:endParaRPr lang="zh-CN" altLang="zh-CN" sz="2100" dirty="0"/>
          </a:p>
          <a:p>
            <a:pPr lvl="1"/>
            <a:r>
              <a:rPr lang="en-GB" altLang="zh-CN" sz="2100" dirty="0"/>
              <a:t>8 for FDD and 16 for TDD</a:t>
            </a:r>
            <a:endParaRPr lang="zh-CN" altLang="zh-CN" sz="2100" dirty="0"/>
          </a:p>
          <a:p>
            <a:endParaRPr lang="sv-SE" dirty="0">
              <a:highlight>
                <a:srgbClr val="FFFF00"/>
              </a:highlight>
            </a:endParaRPr>
          </a:p>
          <a:p>
            <a:endParaRPr lang="sv-SE" dirty="0">
              <a:highlight>
                <a:srgbClr val="FFFF00"/>
              </a:highlight>
            </a:endParaRPr>
          </a:p>
          <a:p>
            <a:pPr marL="457200" lvl="1" indent="0">
              <a:buNone/>
            </a:pPr>
            <a:endParaRPr lang="sv-SE" dirty="0">
              <a:highlight>
                <a:srgbClr val="FFFF00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354876402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635919-F419-4832-AB0F-A7FD6F7E77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sv-SE" dirty="0"/>
              <a:t>Parameters for SU-MIMO Type II page 3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5C7312E-0BE5-43CD-A26F-CF0586620D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97152"/>
          </a:xfrm>
        </p:spPr>
        <p:txBody>
          <a:bodyPr>
            <a:normAutofit/>
          </a:bodyPr>
          <a:lstStyle/>
          <a:p>
            <a:r>
              <a:rPr lang="en-US" altLang="zh-CN" dirty="0"/>
              <a:t>Test point </a:t>
            </a:r>
          </a:p>
          <a:p>
            <a:pPr lvl="1"/>
            <a:r>
              <a:rPr lang="en-US" altLang="zh-CN" sz="2200" dirty="0">
                <a:solidFill>
                  <a:prstClr val="black"/>
                </a:solidFill>
              </a:rPr>
              <a:t>Option 1: 70%</a:t>
            </a:r>
          </a:p>
          <a:p>
            <a:pPr lvl="1"/>
            <a:r>
              <a:rPr lang="en-US" altLang="zh-CN" sz="2200" dirty="0">
                <a:solidFill>
                  <a:prstClr val="black"/>
                </a:solidFill>
              </a:rPr>
              <a:t>Option 2: 90% (baseline)</a:t>
            </a:r>
          </a:p>
          <a:p>
            <a:pPr lvl="1"/>
            <a:r>
              <a:rPr lang="en-US" altLang="zh-CN" sz="2200" dirty="0">
                <a:solidFill>
                  <a:prstClr val="black"/>
                </a:solidFill>
              </a:rPr>
              <a:t>Option 3: 95% </a:t>
            </a:r>
          </a:p>
          <a:p>
            <a:pPr lvl="1"/>
            <a:r>
              <a:rPr lang="en-US" altLang="zh-CN" sz="2200" dirty="0">
                <a:solidFill>
                  <a:prstClr val="black"/>
                </a:solidFill>
              </a:rPr>
              <a:t>Other options not excluded</a:t>
            </a:r>
          </a:p>
        </p:txBody>
      </p:sp>
    </p:spTree>
    <p:extLst>
      <p:ext uri="{BB962C8B-B14F-4D97-AF65-F5344CB8AC3E}">
        <p14:creationId xmlns:p14="http://schemas.microsoft.com/office/powerpoint/2010/main" val="122484268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Simulation Assumption alignment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Beam-Steering Approach</a:t>
            </a:r>
          </a:p>
          <a:p>
            <a:pPr lvl="1"/>
            <a:r>
              <a:rPr lang="en-US" altLang="zh-CN" dirty="0">
                <a:solidFill>
                  <a:prstClr val="black"/>
                </a:solidFill>
              </a:rPr>
              <a:t>Enable two independent beam directions applying the beam for comparison both Type II and Type I cookbook simulation</a:t>
            </a:r>
          </a:p>
          <a:p>
            <a:endParaRPr lang="en-US" altLang="zh-CN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3843753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C9C9E6-DC1A-487E-AEB7-8144138FC8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For information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61005EB-40DA-49E6-9A36-ADCF5F8D026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v-SE" dirty="0"/>
              <a:t>(Custom) Low correlation:</a:t>
            </a:r>
          </a:p>
        </p:txBody>
      </p:sp>
      <p:graphicFrame>
        <p:nvGraphicFramePr>
          <p:cNvPr id="7" name="Table 7">
            <a:extLst>
              <a:ext uri="{FF2B5EF4-FFF2-40B4-BE49-F238E27FC236}">
                <a16:creationId xmlns:a16="http://schemas.microsoft.com/office/drawing/2014/main" id="{5DECDA48-00E7-495F-B38B-9B7242D1763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21335412"/>
              </p:ext>
            </p:extLst>
          </p:nvPr>
        </p:nvGraphicFramePr>
        <p:xfrm>
          <a:off x="1524000" y="3068960"/>
          <a:ext cx="6096000" cy="121217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19200">
                  <a:extLst>
                    <a:ext uri="{9D8B030D-6E8A-4147-A177-3AD203B41FA5}">
                      <a16:colId xmlns:a16="http://schemas.microsoft.com/office/drawing/2014/main" val="4164615881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1472734237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556994783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312146895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3550432908"/>
                    </a:ext>
                  </a:extLst>
                </a:gridCol>
              </a:tblGrid>
              <a:tr h="572091"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200" b="1" dirty="0">
                          <a:effectLst/>
                          <a:latin typeface="+mn-lt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Correlation Model</a:t>
                      </a:r>
                      <a:endParaRPr lang="sv-SE" sz="1200" dirty="0">
                        <a:effectLst/>
                        <a:latin typeface="+mn-lt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200" i="1" dirty="0">
                          <a:effectLst/>
                          <a:latin typeface="+mn-lt"/>
                          <a:ea typeface="SimSun" panose="02010600030101010101" pitchFamily="2" charset="-122"/>
                          <a:cs typeface="Arial" panose="020B0604020202020204" pitchFamily="34" charset="0"/>
                          <a:sym typeface="Symbol" panose="05050102010706020507" pitchFamily="18" charset="2"/>
                        </a:rPr>
                        <a:t></a:t>
                      </a:r>
                      <a:r>
                        <a:rPr lang="en-GB" sz="1200" baseline="-25000" dirty="0">
                          <a:effectLst/>
                          <a:latin typeface="+mn-lt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endParaRPr lang="sv-SE" sz="1200" dirty="0">
                        <a:effectLst/>
                        <a:latin typeface="+mn-lt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200" i="1" dirty="0">
                          <a:effectLst/>
                          <a:latin typeface="+mn-lt"/>
                          <a:ea typeface="SimSun" panose="02010600030101010101" pitchFamily="2" charset="-122"/>
                          <a:cs typeface="Arial" panose="020B0604020202020204" pitchFamily="34" charset="0"/>
                          <a:sym typeface="Symbol" panose="05050102010706020507" pitchFamily="18" charset="2"/>
                        </a:rPr>
                        <a:t></a:t>
                      </a:r>
                      <a:r>
                        <a:rPr lang="en-GB" sz="1200" baseline="-25000" dirty="0">
                          <a:effectLst/>
                          <a:latin typeface="+mn-lt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  <a:endParaRPr lang="sv-SE" sz="1200" dirty="0">
                        <a:effectLst/>
                        <a:latin typeface="+mn-lt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200" i="1" dirty="0">
                          <a:effectLst/>
                          <a:latin typeface="+mn-lt"/>
                          <a:ea typeface="SimSun" panose="02010600030101010101" pitchFamily="2" charset="-122"/>
                          <a:cs typeface="Arial" panose="020B0604020202020204" pitchFamily="34" charset="0"/>
                          <a:sym typeface="Symbol" panose="05050102010706020507" pitchFamily="18" charset="2"/>
                        </a:rPr>
                        <a:t></a:t>
                      </a:r>
                      <a:endParaRPr lang="sv-SE" sz="1200" dirty="0">
                        <a:effectLst/>
                        <a:latin typeface="+mn-lt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l-GR" sz="1200" dirty="0">
                          <a:latin typeface="+mn-lt"/>
                        </a:rPr>
                        <a:t>γ</a:t>
                      </a:r>
                      <a:endParaRPr lang="sv-SE" sz="12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84419586"/>
                  </a:ext>
                </a:extLst>
              </a:tr>
              <a:tr h="580037">
                <a:tc>
                  <a:txBody>
                    <a:bodyPr/>
                    <a:lstStyle/>
                    <a:p>
                      <a:r>
                        <a:rPr lang="sv-SE" dirty="0"/>
                        <a:t>Custom correlation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dirty="0"/>
                        <a:t>0.05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dirty="0"/>
                        <a:t>0.05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dirty="0"/>
                        <a:t>0.05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dirty="0"/>
                        <a:t>0.95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1118135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2310495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17218</TotalTime>
  <Words>482</Words>
  <Application>Microsoft Office PowerPoint</Application>
  <PresentationFormat>On-screen Show (4:3)</PresentationFormat>
  <Paragraphs>86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2" baseType="lpstr">
      <vt:lpstr>Arial</vt:lpstr>
      <vt:lpstr>Calibri</vt:lpstr>
      <vt:lpstr>Office テーマ</vt:lpstr>
      <vt:lpstr>Way forward on PMI reporting requirements for Tx ports larger than 8 and up to 32</vt:lpstr>
      <vt:lpstr>Timeline of previous agreements</vt:lpstr>
      <vt:lpstr>Simulation assumptions</vt:lpstr>
      <vt:lpstr>Type II test setup</vt:lpstr>
      <vt:lpstr>Parameters for SU-MIMO Type II page 1</vt:lpstr>
      <vt:lpstr>Parameters for SU-MIMO Type II page 2</vt:lpstr>
      <vt:lpstr>Parameters for SU-MIMO Type II page 3</vt:lpstr>
      <vt:lpstr>Simulation Assumption alignment</vt:lpstr>
      <vt:lpstr>For information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NR spectra related work</dc:title>
  <dc:creator>vgheorgh@qti.qualcomm.com</dc:creator>
  <cp:keywords>CTPClassification=CTP_PUBLIC:VisualMarkings=, CTPClassification=CTP_NT</cp:keywords>
  <cp:lastModifiedBy>Fabian Huss</cp:lastModifiedBy>
  <cp:revision>788</cp:revision>
  <dcterms:created xsi:type="dcterms:W3CDTF">2017-01-18T16:32:26Z</dcterms:created>
  <dcterms:modified xsi:type="dcterms:W3CDTF">2020-11-12T17:25:35Z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TitusGUID">
    <vt:lpwstr>fad8ecf9-f734-4506-9405-4d120382aea4</vt:lpwstr>
  </property>
  <property fmtid="{D5CDD505-2E9C-101B-9397-08002B2CF9AE}" pid="4" name="CTP_TimeStamp">
    <vt:lpwstr>2019-05-15 02:47:55Z</vt:lpwstr>
  </property>
  <property fmtid="{D5CDD505-2E9C-101B-9397-08002B2CF9AE}" pid="5" name="CTP_BU">
    <vt:lpwstr>NA</vt:lpwstr>
  </property>
  <property fmtid="{D5CDD505-2E9C-101B-9397-08002B2CF9AE}" pid="6" name="CTP_IDSID">
    <vt:lpwstr>NA</vt:lpwstr>
  </property>
  <property fmtid="{D5CDD505-2E9C-101B-9397-08002B2CF9AE}" pid="7" name="CTP_WWID">
    <vt:lpwstr>NA</vt:lpwstr>
  </property>
  <property fmtid="{D5CDD505-2E9C-101B-9397-08002B2CF9AE}" pid="8" name="CTPClassification">
    <vt:lpwstr>CTP_NT</vt:lpwstr>
  </property>
  <property fmtid="{D5CDD505-2E9C-101B-9397-08002B2CF9AE}" pid="9" name="_2015_ms_pID_725343">
    <vt:lpwstr>(2)xdRTfd3FNNcEU3hMwk5ZubyBDXm6Od2WYjNvGiGT5qRkDohD8YLAs+oBq/I296OjUhqzct+b
l+0WmGxpAdBlFCJz0lwBlqRZ8u38UwTsty5oTd/Qr4VtQ3UJAWJlWxLBzg+lu8ZdrPjR4u7t
I6tpKvfw+114wxx9BWpgNTiLNfJm0Hv9h/LukstOAe7sM3V0XNCgdLotjBUJa48ra89+5YyV
21mRPn0mFLsG3baTmI</vt:lpwstr>
  </property>
  <property fmtid="{D5CDD505-2E9C-101B-9397-08002B2CF9AE}" pid="10" name="_2015_ms_pID_7253431">
    <vt:lpwstr>FBV3IaMv43kvuB336s6mU5AMPbbsZVks63kwome17lE8AY3vDJVoC2
MLOIhOkxtCf8sRXQGFkrY9EEg4pwW6tzIDcAqGFAFg5g1ncOkNlkM/OMfLy8rv0EL2sqXiLA
eiy6dteJPrmvX2mykCQa1V7MfZAqkXaakqyfItg63XpF7nRkOTvqWENtVQATAeCZhsCv+wsQ
Wn3p4HxjYd+aev+P</vt:lpwstr>
  </property>
  <property fmtid="{D5CDD505-2E9C-101B-9397-08002B2CF9AE}" pid="11" name="NSCPROP_SA">
    <vt:lpwstr>D:\work\3GPP\RAN4#92b\Inbox\drafts\NR UE demod\draft R4-1912710 - Way forward on PMI reporting requirements for Tx ports larger than 8 and up to 32.pptx</vt:lpwstr>
  </property>
</Properties>
</file>