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6" r:id="rId4"/>
    <p:sldId id="284" r:id="rId5"/>
    <p:sldId id="28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9" d="100"/>
          <a:sy n="89" d="100"/>
        </p:scale>
        <p:origin x="66"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11/11/2020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976322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11/11/2020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253776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11/11/2020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043082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11/11/2020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753965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5A5E10F2-2FEA-4448-BBA9-09DE30F77860}" type="datetimeFigureOut">
              <a:rPr lang="en-US" smtClean="0"/>
              <a:t>11/11/2020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487660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日期版面配置區 4"/>
          <p:cNvSpPr>
            <a:spLocks noGrp="1"/>
          </p:cNvSpPr>
          <p:nvPr>
            <p:ph type="dt" sz="half" idx="10"/>
          </p:nvPr>
        </p:nvSpPr>
        <p:spPr/>
        <p:txBody>
          <a:bodyPr/>
          <a:lstStyle/>
          <a:p>
            <a:fld id="{5A5E10F2-2FEA-4448-BBA9-09DE30F77860}" type="datetimeFigureOut">
              <a:rPr lang="en-US" smtClean="0"/>
              <a:t>11/11/2020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4599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7" name="日期版面配置區 6"/>
          <p:cNvSpPr>
            <a:spLocks noGrp="1"/>
          </p:cNvSpPr>
          <p:nvPr>
            <p:ph type="dt" sz="half" idx="10"/>
          </p:nvPr>
        </p:nvSpPr>
        <p:spPr/>
        <p:txBody>
          <a:bodyPr/>
          <a:lstStyle/>
          <a:p>
            <a:fld id="{5A5E10F2-2FEA-4448-BBA9-09DE30F77860}" type="datetimeFigureOut">
              <a:rPr lang="en-US" smtClean="0"/>
              <a:t>11/11/2020</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144607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日期版面配置區 2"/>
          <p:cNvSpPr>
            <a:spLocks noGrp="1"/>
          </p:cNvSpPr>
          <p:nvPr>
            <p:ph type="dt" sz="half" idx="10"/>
          </p:nvPr>
        </p:nvSpPr>
        <p:spPr/>
        <p:txBody>
          <a:bodyPr/>
          <a:lstStyle/>
          <a:p>
            <a:fld id="{5A5E10F2-2FEA-4448-BBA9-09DE30F77860}" type="datetimeFigureOut">
              <a:rPr lang="en-US" smtClean="0"/>
              <a:t>11/11/2020</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12384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A5E10F2-2FEA-4448-BBA9-09DE30F77860}" type="datetimeFigureOut">
              <a:rPr lang="en-US" smtClean="0"/>
              <a:t>11/11/2020</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34098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11/11/2020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85478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11/11/2020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5010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E10F2-2FEA-4448-BBA9-09DE30F77860}" type="datetimeFigureOut">
              <a:rPr lang="en-US" smtClean="0"/>
              <a:t>11/11/2020</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66FD8-1118-4409-A990-4A1FE2A345C9}" type="slidenum">
              <a:rPr lang="en-US" smtClean="0"/>
              <a:t>‹#›</a:t>
            </a:fld>
            <a:endParaRPr lang="en-US"/>
          </a:p>
        </p:txBody>
      </p:sp>
    </p:spTree>
    <p:extLst>
      <p:ext uri="{BB962C8B-B14F-4D97-AF65-F5344CB8AC3E}">
        <p14:creationId xmlns:p14="http://schemas.microsoft.com/office/powerpoint/2010/main" val="144640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599883"/>
            <a:ext cx="9144000" cy="2387600"/>
          </a:xfrm>
        </p:spPr>
        <p:txBody>
          <a:bodyPr>
            <a:normAutofit/>
          </a:bodyPr>
          <a:lstStyle/>
          <a:p>
            <a:r>
              <a:rPr lang="en-US" dirty="0"/>
              <a:t> WF on EN-DC large BW Cross Band Noise</a:t>
            </a:r>
          </a:p>
        </p:txBody>
      </p:sp>
      <p:sp>
        <p:nvSpPr>
          <p:cNvPr id="3" name="副標題 2"/>
          <p:cNvSpPr>
            <a:spLocks noGrp="1"/>
          </p:cNvSpPr>
          <p:nvPr>
            <p:ph type="subTitle" idx="1"/>
          </p:nvPr>
        </p:nvSpPr>
        <p:spPr>
          <a:xfrm>
            <a:off x="1290320" y="4221798"/>
            <a:ext cx="9144000" cy="848042"/>
          </a:xfrm>
        </p:spPr>
        <p:txBody>
          <a:bodyPr/>
          <a:lstStyle/>
          <a:p>
            <a:r>
              <a:rPr lang="en-US" dirty="0"/>
              <a:t>Qualcomm, Skyworks, Huawei, [ZTE], […]</a:t>
            </a:r>
          </a:p>
        </p:txBody>
      </p:sp>
      <p:sp>
        <p:nvSpPr>
          <p:cNvPr id="5" name="矩形 4"/>
          <p:cNvSpPr/>
          <p:nvPr/>
        </p:nvSpPr>
        <p:spPr>
          <a:xfrm>
            <a:off x="0" y="168256"/>
            <a:ext cx="12065619" cy="830997"/>
          </a:xfrm>
          <a:prstGeom prst="rect">
            <a:avLst/>
          </a:prstGeom>
        </p:spPr>
        <p:txBody>
          <a:bodyPr wrap="square">
            <a:spAutoFit/>
          </a:bodyPr>
          <a:lstStyle/>
          <a:p>
            <a:pPr hangingPunct="0">
              <a:spcAft>
                <a:spcPts val="0"/>
              </a:spcAft>
            </a:pPr>
            <a:r>
              <a:rPr lang="en-GB" sz="2400" b="1" dirty="0">
                <a:effectLst/>
                <a:latin typeface="Arial" panose="020B0604020202020204" pitchFamily="34" charset="0"/>
                <a:ea typeface="Arial" panose="020B0604020202020204" pitchFamily="34" charset="0"/>
                <a:cs typeface="Times New Roman" panose="02020603050405020304" pitchFamily="18" charset="0"/>
              </a:rPr>
              <a:t>­­­</a:t>
            </a:r>
            <a:r>
              <a:rPr lang="en-US" sz="2400" b="1" dirty="0">
                <a:latin typeface="Arial" panose="020B0604020202020204" pitchFamily="34" charset="0"/>
                <a:ea typeface="Arial" panose="020B0604020202020204" pitchFamily="34" charset="0"/>
                <a:cs typeface="Times New Roman" panose="02020603050405020304" pitchFamily="18" charset="0"/>
              </a:rPr>
              <a:t>3GPP TSG-RAN WG4 Meeting # 97-e</a:t>
            </a:r>
            <a:r>
              <a:rPr lang="en-GB" sz="2400" b="1" dirty="0">
                <a:effectLst/>
                <a:latin typeface="Arial" panose="020B0604020202020204" pitchFamily="34" charset="0"/>
                <a:ea typeface="SimSun" panose="02010600030101010101" pitchFamily="2" charset="-122"/>
                <a:cs typeface="Times New Roman" panose="02020603050405020304" pitchFamily="18" charset="0"/>
              </a:rPr>
              <a:t>	          			    		</a:t>
            </a:r>
            <a:r>
              <a:rPr lang="en-GB" sz="2400" b="1">
                <a:effectLst/>
                <a:latin typeface="Arial" panose="020B0604020202020204" pitchFamily="34" charset="0"/>
                <a:ea typeface="SimSun" panose="02010600030101010101" pitchFamily="2" charset="-122"/>
                <a:cs typeface="Times New Roman" panose="02020603050405020304" pitchFamily="18" charset="0"/>
              </a:rPr>
              <a:t> </a:t>
            </a:r>
            <a:r>
              <a:rPr lang="en-GB" sz="2400" b="1">
                <a:latin typeface="Arial" panose="020B0604020202020204" pitchFamily="34" charset="0"/>
                <a:ea typeface="SimSun" panose="02010600030101010101" pitchFamily="2" charset="-122"/>
                <a:cs typeface="Times New Roman" panose="02020603050405020304" pitchFamily="18" charset="0"/>
              </a:rPr>
              <a:t>R4-2016839 </a:t>
            </a:r>
            <a:endParaRPr lang="en-GB" sz="2400" b="1" dirty="0">
              <a:latin typeface="Arial" panose="020B0604020202020204" pitchFamily="34" charset="0"/>
              <a:ea typeface="SimSun" panose="02010600030101010101" pitchFamily="2" charset="-122"/>
              <a:cs typeface="Times New Roman" panose="02020603050405020304" pitchFamily="18" charset="0"/>
            </a:endParaRPr>
          </a:p>
          <a:p>
            <a:pPr hangingPunct="0">
              <a:spcAft>
                <a:spcPts val="0"/>
              </a:spcAft>
            </a:pPr>
            <a:r>
              <a:rPr lang="en-US" sz="2400" b="1" dirty="0">
                <a:latin typeface="Arial" panose="020B0604020202020204" pitchFamily="34" charset="0"/>
                <a:ea typeface="Times New Roman" panose="02020603050405020304" pitchFamily="18" charset="0"/>
                <a:cs typeface="Times New Roman" panose="02020603050405020304" pitchFamily="18" charset="0"/>
              </a:rPr>
              <a:t>Electronic Meeting, 2</a:t>
            </a:r>
            <a:r>
              <a:rPr lang="en-US" sz="2400" b="1" baseline="30000" dirty="0">
                <a:latin typeface="Arial" panose="020B0604020202020204" pitchFamily="34" charset="0"/>
                <a:ea typeface="Times New Roman" panose="02020603050405020304" pitchFamily="18" charset="0"/>
                <a:cs typeface="Times New Roman" panose="02020603050405020304" pitchFamily="18" charset="0"/>
              </a:rPr>
              <a:t>nd</a:t>
            </a:r>
            <a:r>
              <a:rPr lang="en-US" sz="2400" b="1" dirty="0">
                <a:latin typeface="Arial" panose="020B0604020202020204" pitchFamily="34" charset="0"/>
                <a:ea typeface="Times New Roman" panose="02020603050405020304" pitchFamily="18" charset="0"/>
                <a:cs typeface="Times New Roman" panose="02020603050405020304" pitchFamily="18" charset="0"/>
              </a:rPr>
              <a:t> – 13</a:t>
            </a:r>
            <a:r>
              <a:rPr lang="en-US" sz="2400" b="1" baseline="30000" dirty="0">
                <a:latin typeface="Arial" panose="020B0604020202020204" pitchFamily="34" charset="0"/>
                <a:ea typeface="Times New Roman" panose="02020603050405020304" pitchFamily="18" charset="0"/>
                <a:cs typeface="Times New Roman" panose="02020603050405020304" pitchFamily="18" charset="0"/>
              </a:rPr>
              <a:t>th</a:t>
            </a:r>
            <a:r>
              <a:rPr lang="en-US" sz="2400" b="1" dirty="0">
                <a:latin typeface="Arial" panose="020B0604020202020204" pitchFamily="34" charset="0"/>
                <a:ea typeface="Times New Roman" panose="02020603050405020304" pitchFamily="18" charset="0"/>
                <a:cs typeface="Times New Roman" panose="02020603050405020304" pitchFamily="18" charset="0"/>
              </a:rPr>
              <a:t> Nov., 2020</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34286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46772" y="14076"/>
            <a:ext cx="10515600" cy="767306"/>
          </a:xfrm>
        </p:spPr>
        <p:txBody>
          <a:bodyPr/>
          <a:lstStyle/>
          <a:p>
            <a:r>
              <a:rPr lang="en-GB" dirty="0"/>
              <a:t>2 options were proposed this meeting</a:t>
            </a:r>
            <a:endParaRPr lang="en-US"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130157" y="3136606"/>
            <a:ext cx="11934024" cy="3413050"/>
          </a:xfrm>
        </p:spPr>
        <p:txBody>
          <a:bodyPr>
            <a:normAutofit fontScale="62500" lnSpcReduction="20000"/>
          </a:bodyPr>
          <a:lstStyle/>
          <a:p>
            <a:pPr lvl="0"/>
            <a:r>
              <a:rPr lang="en-GB" dirty="0"/>
              <a:t>Option 1a) (left): Specify RB position for valid MSD for all supported BWs</a:t>
            </a:r>
          </a:p>
          <a:p>
            <a:pPr lvl="1"/>
            <a:r>
              <a:rPr lang="en-GB" dirty="0"/>
              <a:t>Supported by [1], [3], [4].</a:t>
            </a:r>
          </a:p>
          <a:p>
            <a:pPr lvl="1"/>
            <a:r>
              <a:rPr lang="en-GB" dirty="0"/>
              <a:t>Similar approach to LTE, NR single carrier 1UL/2DL NCCA.</a:t>
            </a:r>
          </a:p>
          <a:p>
            <a:pPr lvl="0"/>
            <a:r>
              <a:rPr lang="en-GB" dirty="0"/>
              <a:t>Option 1b) (Appendix): Specify MSD for large BW regardless of RB position</a:t>
            </a:r>
          </a:p>
          <a:p>
            <a:pPr lvl="1"/>
            <a:r>
              <a:rPr lang="en-GB" dirty="0"/>
              <a:t>Proposal from last meeting [5].</a:t>
            </a:r>
          </a:p>
          <a:p>
            <a:r>
              <a:rPr lang="en-GB" dirty="0"/>
              <a:t>Problem with Option 1a), 1b) is that it conflicts with </a:t>
            </a:r>
            <a:r>
              <a:rPr lang="en-GB" dirty="0">
                <a:highlight>
                  <a:srgbClr val="FFFF00"/>
                </a:highlight>
              </a:rPr>
              <a:t>Note 3 in the UL configuration table which already limits the UL BW, so no counter IMD type MSD will be observed</a:t>
            </a:r>
            <a:r>
              <a:rPr lang="en-GB" dirty="0"/>
              <a:t>, unless the note is clarified that it will not apply for the specified BWs indicated.</a:t>
            </a:r>
          </a:p>
          <a:p>
            <a:pPr lvl="0"/>
            <a:r>
              <a:rPr lang="en-GB" dirty="0"/>
              <a:t>Option 2 (right): Specify MSD as a function of BW</a:t>
            </a:r>
          </a:p>
          <a:p>
            <a:pPr lvl="1"/>
            <a:r>
              <a:rPr lang="en-GB" dirty="0"/>
              <a:t>Proposal is on principle the same as option 1b), but identifies the MSD issue due to counter IMD specifically.</a:t>
            </a:r>
          </a:p>
          <a:p>
            <a:pPr lvl="1"/>
            <a:r>
              <a:rPr lang="en-GB" dirty="0"/>
              <a:t>May need to introduce MSD in another sub-clause similar to IMD.</a:t>
            </a:r>
          </a:p>
          <a:p>
            <a:pPr lvl="1"/>
            <a:r>
              <a:rPr lang="en-GB" dirty="0"/>
              <a:t>Supported by [2], [MediaTek].</a:t>
            </a:r>
          </a:p>
          <a:p>
            <a:pPr lvl="1"/>
            <a:r>
              <a:rPr lang="en-GB" dirty="0"/>
              <a:t>CIM3 is actually the IM3 of TX with actual CIM3 and can be labelled as CIM3*.</a:t>
            </a:r>
          </a:p>
          <a:p>
            <a:pPr lvl="1"/>
            <a:r>
              <a:rPr lang="en-GB" dirty="0"/>
              <a:t>Consider adding additional column for RB position for no MSD </a:t>
            </a:r>
          </a:p>
        </p:txBody>
      </p:sp>
      <p:pic>
        <p:nvPicPr>
          <p:cNvPr id="8" name="图片 1">
            <a:extLst>
              <a:ext uri="{FF2B5EF4-FFF2-40B4-BE49-F238E27FC236}">
                <a16:creationId xmlns:a16="http://schemas.microsoft.com/office/drawing/2014/main" id="{7984F958-7F59-4D49-9EE1-C8A0A0F7A743}"/>
              </a:ext>
            </a:extLst>
          </p:cNvPr>
          <p:cNvPicPr/>
          <p:nvPr/>
        </p:nvPicPr>
        <p:blipFill>
          <a:blip r:embed="rId2" cstate="print"/>
          <a:stretch>
            <a:fillRect/>
          </a:stretch>
        </p:blipFill>
        <p:spPr>
          <a:xfrm>
            <a:off x="380977" y="781382"/>
            <a:ext cx="5752465" cy="1637665"/>
          </a:xfrm>
          <a:prstGeom prst="rect">
            <a:avLst/>
          </a:prstGeom>
          <a:effectLst>
            <a:outerShdw blurRad="63500" sx="102000" sy="102000" algn="ctr" rotWithShape="0">
              <a:prstClr val="black">
                <a:alpha val="40000"/>
              </a:prstClr>
            </a:outerShdw>
          </a:effectLst>
        </p:spPr>
      </p:pic>
      <p:pic>
        <p:nvPicPr>
          <p:cNvPr id="9" name="图片 5">
            <a:extLst>
              <a:ext uri="{FF2B5EF4-FFF2-40B4-BE49-F238E27FC236}">
                <a16:creationId xmlns:a16="http://schemas.microsoft.com/office/drawing/2014/main" id="{09CBC5F3-A431-4E39-AC27-AC9A1113B236}"/>
              </a:ext>
            </a:extLst>
          </p:cNvPr>
          <p:cNvPicPr/>
          <p:nvPr/>
        </p:nvPicPr>
        <p:blipFill>
          <a:blip r:embed="rId3" cstate="print"/>
          <a:stretch>
            <a:fillRect/>
          </a:stretch>
        </p:blipFill>
        <p:spPr>
          <a:xfrm>
            <a:off x="6476977" y="781382"/>
            <a:ext cx="5090795" cy="1670685"/>
          </a:xfrm>
          <a:prstGeom prst="rect">
            <a:avLst/>
          </a:prstGeom>
          <a:effectLst>
            <a:outerShdw blurRad="63500" sx="102000" sy="102000" algn="ctr" rotWithShape="0">
              <a:prstClr val="black">
                <a:alpha val="40000"/>
              </a:prstClr>
            </a:outerShdw>
          </a:effectLst>
        </p:spPr>
      </p:pic>
      <p:sp>
        <p:nvSpPr>
          <p:cNvPr id="4" name="Rectangle 3">
            <a:extLst>
              <a:ext uri="{FF2B5EF4-FFF2-40B4-BE49-F238E27FC236}">
                <a16:creationId xmlns:a16="http://schemas.microsoft.com/office/drawing/2014/main" id="{B3B397A4-185E-4729-BF26-C27EB3A6F0CD}"/>
              </a:ext>
            </a:extLst>
          </p:cNvPr>
          <p:cNvSpPr/>
          <p:nvPr/>
        </p:nvSpPr>
        <p:spPr>
          <a:xfrm>
            <a:off x="380977" y="2523911"/>
            <a:ext cx="6096000" cy="507831"/>
          </a:xfrm>
          <a:prstGeom prst="rect">
            <a:avLst/>
          </a:prstGeom>
        </p:spPr>
        <p:txBody>
          <a:bodyPr>
            <a:spAutoFit/>
          </a:bodyPr>
          <a:lstStyle/>
          <a:p>
            <a:pPr marL="540385" lvl="0" indent="-540385" hangingPunct="0"/>
            <a:r>
              <a:rPr lang="en-GB" sz="9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NOTE 3:	When the maximum UL RB allocation “L</a:t>
            </a:r>
            <a:r>
              <a:rPr lang="en-GB" sz="900" baseline="-250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CRB</a:t>
            </a:r>
            <a:r>
              <a:rPr lang="en-GB" sz="9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 value is less than the maximum transmission bandwidth configuration “N</a:t>
            </a:r>
            <a:r>
              <a:rPr lang="en-GB" sz="900" baseline="-250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RB</a:t>
            </a:r>
            <a:r>
              <a:rPr lang="en-GB" sz="9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 defined in Table 5.3.2-1 in 38.101-1 [2] for the specified UL band SCS, the UL band should be configured using the lowest CBW that is compatible with the maximum specified L</a:t>
            </a:r>
            <a:r>
              <a:rPr lang="en-GB" sz="900" baseline="-250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CRB</a:t>
            </a:r>
            <a:r>
              <a:rPr lang="en-GB" sz="900" dirty="0">
                <a:solidFill>
                  <a:prstClr val="black"/>
                </a:solidFill>
                <a:latin typeface="Arial" panose="020B0604020202020204" pitchFamily="34" charset="0"/>
                <a:ea typeface="Yu Mincho" panose="02020400000000000000" pitchFamily="18" charset="-128"/>
                <a:cs typeface="Times New Roman" panose="02020603050405020304" pitchFamily="18" charset="0"/>
              </a:rPr>
              <a:t> value.</a:t>
            </a:r>
            <a:endParaRPr lang="en-US" sz="900" dirty="0">
              <a:solidFill>
                <a:prstClr val="black"/>
              </a:solidFill>
              <a:latin typeface="Arial" panose="020B0604020202020204" pitchFamily="34" charset="0"/>
              <a:ea typeface="Yu Mincho"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2753415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20325" y="124540"/>
            <a:ext cx="10515600" cy="767306"/>
          </a:xfrm>
        </p:spPr>
        <p:txBody>
          <a:bodyPr/>
          <a:lstStyle/>
          <a:p>
            <a:r>
              <a:rPr lang="en-GB" dirty="0"/>
              <a:t>WF</a:t>
            </a:r>
            <a:endParaRPr lang="en-US" dirty="0">
              <a:solidFill>
                <a:srgbClr val="FF0000"/>
              </a:solidFill>
            </a:endParaRP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225911" y="1907458"/>
            <a:ext cx="12103741" cy="3772579"/>
          </a:xfrm>
        </p:spPr>
        <p:txBody>
          <a:bodyPr>
            <a:normAutofit lnSpcReduction="10000"/>
          </a:bodyPr>
          <a:lstStyle/>
          <a:p>
            <a:pPr lvl="0"/>
            <a:r>
              <a:rPr lang="en-GB" dirty="0">
                <a:highlight>
                  <a:srgbClr val="00FF00"/>
                </a:highlight>
              </a:rPr>
              <a:t>Existing MSD values and UL configuration are agreeable [5]</a:t>
            </a:r>
          </a:p>
          <a:p>
            <a:pPr lvl="0"/>
            <a:r>
              <a:rPr lang="en-GB" dirty="0">
                <a:highlight>
                  <a:srgbClr val="00FF00"/>
                </a:highlight>
              </a:rPr>
              <a:t>UL RB position or start value of RB allocation for no added MSD is also agreeable</a:t>
            </a:r>
          </a:p>
          <a:p>
            <a:pPr lvl="1"/>
            <a:r>
              <a:rPr lang="en-GB" dirty="0"/>
              <a:t>RB position is assumed to be relative to a start value of 0.</a:t>
            </a:r>
          </a:p>
          <a:p>
            <a:pPr lvl="0"/>
            <a:endParaRPr lang="en-GB" dirty="0"/>
          </a:p>
          <a:p>
            <a:pPr lvl="0"/>
            <a:r>
              <a:rPr lang="en-GB" dirty="0"/>
              <a:t>Choices:</a:t>
            </a:r>
          </a:p>
          <a:p>
            <a:pPr lvl="1"/>
            <a:r>
              <a:rPr lang="en-GB" dirty="0"/>
              <a:t>Tentatively Choose option 2 to introduce MSD due to counter IMD due to large BW</a:t>
            </a:r>
          </a:p>
          <a:p>
            <a:pPr lvl="2"/>
            <a:r>
              <a:rPr lang="en-GB" dirty="0"/>
              <a:t>Proponent of option 2 to bring CR next meeting</a:t>
            </a:r>
          </a:p>
          <a:p>
            <a:pPr lvl="1"/>
            <a:r>
              <a:rPr lang="en-GB" dirty="0"/>
              <a:t>Choose no action where UL BW is limited</a:t>
            </a:r>
          </a:p>
          <a:p>
            <a:pPr lvl="1"/>
            <a:r>
              <a:rPr lang="en-GB" dirty="0"/>
              <a:t>Other options not precluded </a:t>
            </a:r>
          </a:p>
        </p:txBody>
      </p:sp>
    </p:spTree>
    <p:extLst>
      <p:ext uri="{BB962C8B-B14F-4D97-AF65-F5344CB8AC3E}">
        <p14:creationId xmlns:p14="http://schemas.microsoft.com/office/powerpoint/2010/main" val="3985974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81584" y="123125"/>
            <a:ext cx="10515600" cy="777875"/>
          </a:xfrm>
        </p:spPr>
        <p:txBody>
          <a:bodyPr/>
          <a:lstStyle/>
          <a:p>
            <a:r>
              <a:rPr lang="en-US" dirty="0"/>
              <a:t>References</a:t>
            </a:r>
          </a:p>
        </p:txBody>
      </p:sp>
      <p:sp>
        <p:nvSpPr>
          <p:cNvPr id="7" name="內容版面配置區 2">
            <a:extLst>
              <a:ext uri="{FF2B5EF4-FFF2-40B4-BE49-F238E27FC236}">
                <a16:creationId xmlns:a16="http://schemas.microsoft.com/office/drawing/2014/main" id="{26BCF1CE-644F-4476-831A-759958C73059}"/>
              </a:ext>
            </a:extLst>
          </p:cNvPr>
          <p:cNvSpPr>
            <a:spLocks noGrp="1"/>
          </p:cNvSpPr>
          <p:nvPr>
            <p:ph idx="1"/>
          </p:nvPr>
        </p:nvSpPr>
        <p:spPr>
          <a:xfrm>
            <a:off x="128016" y="987553"/>
            <a:ext cx="11969496" cy="5358384"/>
          </a:xfrm>
        </p:spPr>
        <p:txBody>
          <a:bodyPr>
            <a:normAutofit/>
          </a:bodyPr>
          <a:lstStyle/>
          <a:p>
            <a:pPr marL="514350" indent="-514350">
              <a:buFont typeface="+mj-lt"/>
              <a:buAutoNum type="arabicPeriod"/>
            </a:pPr>
            <a:r>
              <a:rPr lang="en-US" dirty="0"/>
              <a:t>R4-2014170, “</a:t>
            </a:r>
            <a:r>
              <a:rPr lang="en-GB" dirty="0"/>
              <a:t>Handling new channel bandwidths for ENDC and NRCA band combinations with MSD</a:t>
            </a:r>
            <a:r>
              <a:rPr lang="en-US" dirty="0"/>
              <a:t>”, Qualcomm Inc., </a:t>
            </a:r>
            <a:r>
              <a:rPr lang="de-DE" dirty="0"/>
              <a:t>3GPP TSG-RAN WG4 #97-e </a:t>
            </a:r>
          </a:p>
          <a:p>
            <a:pPr marL="514350" indent="-514350">
              <a:buFont typeface="+mj-lt"/>
              <a:buAutoNum type="arabicPeriod"/>
            </a:pPr>
            <a:r>
              <a:rPr lang="en-GB" dirty="0"/>
              <a:t>R4-2015552, “</a:t>
            </a:r>
            <a:r>
              <a:rPr lang="en-US" dirty="0"/>
              <a:t>Consideration on Cross band isolation impact with larger BW</a:t>
            </a:r>
            <a:r>
              <a:rPr lang="en-GB" dirty="0"/>
              <a:t>”, Huawei, </a:t>
            </a:r>
            <a:r>
              <a:rPr lang="en-US" dirty="0"/>
              <a:t>3GPP TSG-RAN WG4 Meeting # 97-e</a:t>
            </a:r>
            <a:endParaRPr lang="en-GB" dirty="0"/>
          </a:p>
          <a:p>
            <a:pPr marL="514350" indent="-514350">
              <a:buFont typeface="+mj-lt"/>
              <a:buAutoNum type="arabicPeriod"/>
            </a:pPr>
            <a:r>
              <a:rPr lang="en-GB" dirty="0"/>
              <a:t>R4-2015795, “</a:t>
            </a:r>
            <a:r>
              <a:rPr lang="en-US" dirty="0"/>
              <a:t>Discussion on handling the cross-band isolation requirement for larger channel BW in Rel.16</a:t>
            </a:r>
            <a:r>
              <a:rPr lang="en-GB" dirty="0"/>
              <a:t>”, CHTTL, </a:t>
            </a:r>
            <a:r>
              <a:rPr lang="de-DE" dirty="0"/>
              <a:t>3GPP TSG-RAN WG4 #97-e</a:t>
            </a:r>
          </a:p>
          <a:p>
            <a:pPr marL="514350" indent="-514350">
              <a:buFont typeface="+mj-lt"/>
              <a:buAutoNum type="arabicPeriod"/>
            </a:pPr>
            <a:r>
              <a:rPr lang="en-GB" dirty="0"/>
              <a:t>R4-2015042, “</a:t>
            </a:r>
            <a:r>
              <a:rPr lang="en-US" dirty="0"/>
              <a:t>Discussion on the MSD of the new channel BW for EN-DC and NR CA band combinations</a:t>
            </a:r>
            <a:r>
              <a:rPr lang="en-GB" dirty="0"/>
              <a:t>”, ZTE, </a:t>
            </a:r>
            <a:r>
              <a:rPr lang="de-DE" dirty="0"/>
              <a:t>3GPP TSG-RAN WG4 #97-e</a:t>
            </a:r>
            <a:endParaRPr lang="en-GB" u="heavy" dirty="0"/>
          </a:p>
          <a:p>
            <a:pPr marL="514350" indent="-514350">
              <a:buFont typeface="+mj-lt"/>
              <a:buAutoNum type="arabicPeriod"/>
            </a:pPr>
            <a:r>
              <a:rPr lang="en-GB" dirty="0"/>
              <a:t>R4-2011777, “</a:t>
            </a:r>
            <a:r>
              <a:rPr lang="en-US" dirty="0"/>
              <a:t>WF on handling new channel BW’s for EN-DC and NR CA band combinations with MSD</a:t>
            </a:r>
            <a:r>
              <a:rPr lang="en-GB" dirty="0"/>
              <a:t>”, </a:t>
            </a:r>
            <a:r>
              <a:rPr lang="en-US" dirty="0"/>
              <a:t>Qualcomm, MediaTek, CHTTL, [ZTE], </a:t>
            </a:r>
            <a:r>
              <a:rPr lang="de-DE" dirty="0"/>
              <a:t>3GPP TSG-RAN WG4 #97-e</a:t>
            </a:r>
          </a:p>
          <a:p>
            <a:pPr marL="0" indent="0">
              <a:buNone/>
            </a:pPr>
            <a:endParaRPr lang="en-GB" dirty="0">
              <a:solidFill>
                <a:prstClr val="black"/>
              </a:solidFill>
            </a:endParaRPr>
          </a:p>
        </p:txBody>
      </p:sp>
    </p:spTree>
    <p:extLst>
      <p:ext uri="{BB962C8B-B14F-4D97-AF65-F5344CB8AC3E}">
        <p14:creationId xmlns:p14="http://schemas.microsoft.com/office/powerpoint/2010/main" val="4070047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E78F4-DA46-4CDE-99A5-0AD8858417D7}"/>
              </a:ext>
            </a:extLst>
          </p:cNvPr>
          <p:cNvSpPr>
            <a:spLocks noGrp="1"/>
          </p:cNvSpPr>
          <p:nvPr>
            <p:ph type="title"/>
          </p:nvPr>
        </p:nvSpPr>
        <p:spPr/>
        <p:txBody>
          <a:bodyPr/>
          <a:lstStyle/>
          <a:p>
            <a:r>
              <a:rPr lang="en-US" dirty="0"/>
              <a:t>Appendix</a:t>
            </a:r>
          </a:p>
        </p:txBody>
      </p:sp>
      <p:sp>
        <p:nvSpPr>
          <p:cNvPr id="3" name="Content Placeholder 2">
            <a:extLst>
              <a:ext uri="{FF2B5EF4-FFF2-40B4-BE49-F238E27FC236}">
                <a16:creationId xmlns:a16="http://schemas.microsoft.com/office/drawing/2014/main" id="{8A5D6697-CFCD-4A81-91BA-15306AAEFA06}"/>
              </a:ext>
            </a:extLst>
          </p:cNvPr>
          <p:cNvSpPr>
            <a:spLocks noGrp="1"/>
          </p:cNvSpPr>
          <p:nvPr>
            <p:ph idx="1"/>
          </p:nvPr>
        </p:nvSpPr>
        <p:spPr>
          <a:xfrm>
            <a:off x="739877" y="5806034"/>
            <a:ext cx="10515600" cy="471949"/>
          </a:xfrm>
        </p:spPr>
        <p:txBody>
          <a:bodyPr>
            <a:normAutofit lnSpcReduction="10000"/>
          </a:bodyPr>
          <a:lstStyle/>
          <a:p>
            <a:r>
              <a:rPr lang="en-US" dirty="0"/>
              <a:t>Proposal from last meeting 96-e</a:t>
            </a:r>
          </a:p>
        </p:txBody>
      </p:sp>
      <p:graphicFrame>
        <p:nvGraphicFramePr>
          <p:cNvPr id="4" name="Table 3">
            <a:extLst>
              <a:ext uri="{FF2B5EF4-FFF2-40B4-BE49-F238E27FC236}">
                <a16:creationId xmlns:a16="http://schemas.microsoft.com/office/drawing/2014/main" id="{128DA528-6C70-4DC1-A71E-D520644CDE92}"/>
              </a:ext>
            </a:extLst>
          </p:cNvPr>
          <p:cNvGraphicFramePr>
            <a:graphicFrameLocks noGrp="1"/>
          </p:cNvGraphicFramePr>
          <p:nvPr>
            <p:extLst>
              <p:ext uri="{D42A27DB-BD31-4B8C-83A1-F6EECF244321}">
                <p14:modId xmlns:p14="http://schemas.microsoft.com/office/powerpoint/2010/main" val="1827430369"/>
              </p:ext>
            </p:extLst>
          </p:nvPr>
        </p:nvGraphicFramePr>
        <p:xfrm>
          <a:off x="739877" y="3756410"/>
          <a:ext cx="7325885" cy="1706880"/>
        </p:xfrm>
        <a:graphic>
          <a:graphicData uri="http://schemas.openxmlformats.org/drawingml/2006/table">
            <a:tbl>
              <a:tblPr firstRow="1" firstCol="1" bandRow="1"/>
              <a:tblGrid>
                <a:gridCol w="541875">
                  <a:extLst>
                    <a:ext uri="{9D8B030D-6E8A-4147-A177-3AD203B41FA5}">
                      <a16:colId xmlns:a16="http://schemas.microsoft.com/office/drawing/2014/main" val="592898373"/>
                    </a:ext>
                  </a:extLst>
                </a:gridCol>
                <a:gridCol w="563826">
                  <a:extLst>
                    <a:ext uri="{9D8B030D-6E8A-4147-A177-3AD203B41FA5}">
                      <a16:colId xmlns:a16="http://schemas.microsoft.com/office/drawing/2014/main" val="3143028813"/>
                    </a:ext>
                  </a:extLst>
                </a:gridCol>
                <a:gridCol w="468496">
                  <a:extLst>
                    <a:ext uri="{9D8B030D-6E8A-4147-A177-3AD203B41FA5}">
                      <a16:colId xmlns:a16="http://schemas.microsoft.com/office/drawing/2014/main" val="3449607246"/>
                    </a:ext>
                  </a:extLst>
                </a:gridCol>
                <a:gridCol w="513026">
                  <a:extLst>
                    <a:ext uri="{9D8B030D-6E8A-4147-A177-3AD203B41FA5}">
                      <a16:colId xmlns:a16="http://schemas.microsoft.com/office/drawing/2014/main" val="3388294888"/>
                    </a:ext>
                  </a:extLst>
                </a:gridCol>
                <a:gridCol w="513026">
                  <a:extLst>
                    <a:ext uri="{9D8B030D-6E8A-4147-A177-3AD203B41FA5}">
                      <a16:colId xmlns:a16="http://schemas.microsoft.com/office/drawing/2014/main" val="1758574493"/>
                    </a:ext>
                  </a:extLst>
                </a:gridCol>
                <a:gridCol w="513026">
                  <a:extLst>
                    <a:ext uri="{9D8B030D-6E8A-4147-A177-3AD203B41FA5}">
                      <a16:colId xmlns:a16="http://schemas.microsoft.com/office/drawing/2014/main" val="202931631"/>
                    </a:ext>
                  </a:extLst>
                </a:gridCol>
                <a:gridCol w="513026">
                  <a:extLst>
                    <a:ext uri="{9D8B030D-6E8A-4147-A177-3AD203B41FA5}">
                      <a16:colId xmlns:a16="http://schemas.microsoft.com/office/drawing/2014/main" val="3920608465"/>
                    </a:ext>
                  </a:extLst>
                </a:gridCol>
                <a:gridCol w="513026">
                  <a:extLst>
                    <a:ext uri="{9D8B030D-6E8A-4147-A177-3AD203B41FA5}">
                      <a16:colId xmlns:a16="http://schemas.microsoft.com/office/drawing/2014/main" val="1828584772"/>
                    </a:ext>
                  </a:extLst>
                </a:gridCol>
                <a:gridCol w="513026">
                  <a:extLst>
                    <a:ext uri="{9D8B030D-6E8A-4147-A177-3AD203B41FA5}">
                      <a16:colId xmlns:a16="http://schemas.microsoft.com/office/drawing/2014/main" val="948793722"/>
                    </a:ext>
                  </a:extLst>
                </a:gridCol>
                <a:gridCol w="513026">
                  <a:extLst>
                    <a:ext uri="{9D8B030D-6E8A-4147-A177-3AD203B41FA5}">
                      <a16:colId xmlns:a16="http://schemas.microsoft.com/office/drawing/2014/main" val="3847494774"/>
                    </a:ext>
                  </a:extLst>
                </a:gridCol>
                <a:gridCol w="505499">
                  <a:extLst>
                    <a:ext uri="{9D8B030D-6E8A-4147-A177-3AD203B41FA5}">
                      <a16:colId xmlns:a16="http://schemas.microsoft.com/office/drawing/2014/main" val="3807986580"/>
                    </a:ext>
                  </a:extLst>
                </a:gridCol>
                <a:gridCol w="505499">
                  <a:extLst>
                    <a:ext uri="{9D8B030D-6E8A-4147-A177-3AD203B41FA5}">
                      <a16:colId xmlns:a16="http://schemas.microsoft.com/office/drawing/2014/main" val="3921533096"/>
                    </a:ext>
                  </a:extLst>
                </a:gridCol>
                <a:gridCol w="505499">
                  <a:extLst>
                    <a:ext uri="{9D8B030D-6E8A-4147-A177-3AD203B41FA5}">
                      <a16:colId xmlns:a16="http://schemas.microsoft.com/office/drawing/2014/main" val="3657861403"/>
                    </a:ext>
                  </a:extLst>
                </a:gridCol>
                <a:gridCol w="550029">
                  <a:extLst>
                    <a:ext uri="{9D8B030D-6E8A-4147-A177-3AD203B41FA5}">
                      <a16:colId xmlns:a16="http://schemas.microsoft.com/office/drawing/2014/main" val="1094669627"/>
                    </a:ext>
                  </a:extLst>
                </a:gridCol>
                <a:gridCol w="93980">
                  <a:extLst>
                    <a:ext uri="{9D8B030D-6E8A-4147-A177-3AD203B41FA5}">
                      <a16:colId xmlns:a16="http://schemas.microsoft.com/office/drawing/2014/main" val="605066289"/>
                    </a:ext>
                  </a:extLst>
                </a:gridCol>
              </a:tblGrid>
              <a:tr h="0">
                <a:tc gridSpan="14">
                  <a:txBody>
                    <a:bodyPr/>
                    <a:lstStyle/>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E-UTRA or NR Band / Channel bandwidth of the affected DL band / MSD</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50531149"/>
                  </a:ext>
                </a:extLst>
              </a:tr>
              <a:tr h="0">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UL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40 MHz</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60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80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90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100 MHz</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20072968"/>
                  </a:ext>
                </a:extLst>
              </a:tr>
              <a:tr h="0">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n1</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55390808"/>
                  </a:ext>
                </a:extLst>
              </a:tr>
              <a:tr h="0">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n1</a:t>
                      </a:r>
                      <a:r>
                        <a:rPr lang="en-GB" sz="900" u="sng" baseline="3000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3,5</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[4.1]</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[3.9]</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[3.8]</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55741610"/>
                  </a:ext>
                </a:extLst>
              </a:tr>
              <a:tr h="0">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n1</a:t>
                      </a:r>
                      <a:r>
                        <a:rPr lang="en-GB" sz="900" u="sng" baseline="3000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3,6</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[16.9]</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[]16.0</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[14.3]</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[13.2]</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724038"/>
                  </a:ext>
                </a:extLst>
              </a:tr>
              <a:tr h="0">
                <a:tc gridSpan="15">
                  <a:txBody>
                    <a:bodyPr/>
                    <a:lstStyle/>
                    <a:p>
                      <a:pPr marL="540385" marR="0" indent="-540385" eaLnBrk="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3:	These requirements apply when the uplink is active in Band n1, n84 and the separation between the lower edge of the uplink channel in Band n1, n84 and the upper edge of the downlink channel in Band 3 is &lt; 60 </a:t>
                      </a: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MHz.</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For each channel bandwidth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(≤20MHz)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in Band 3, the requirement applies regardless of channel bandwidth in Band n1, n84.</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eaLnBrk="0">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5:	Applicable only for n1 UL BW = 25, 30, 40MHz.</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eaLnBrk="0">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6:	Applicable only for n1 UL BW = 50MHz.</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58533023"/>
                  </a:ext>
                </a:extLst>
              </a:tr>
            </a:tbl>
          </a:graphicData>
        </a:graphic>
      </p:graphicFrame>
      <p:graphicFrame>
        <p:nvGraphicFramePr>
          <p:cNvPr id="5" name="Table 4">
            <a:extLst>
              <a:ext uri="{FF2B5EF4-FFF2-40B4-BE49-F238E27FC236}">
                <a16:creationId xmlns:a16="http://schemas.microsoft.com/office/drawing/2014/main" id="{7F8E9045-C570-4BB4-BA8E-1C069645359D}"/>
              </a:ext>
            </a:extLst>
          </p:cNvPr>
          <p:cNvGraphicFramePr>
            <a:graphicFrameLocks noGrp="1"/>
          </p:cNvGraphicFramePr>
          <p:nvPr>
            <p:extLst>
              <p:ext uri="{D42A27DB-BD31-4B8C-83A1-F6EECF244321}">
                <p14:modId xmlns:p14="http://schemas.microsoft.com/office/powerpoint/2010/main" val="3831054916"/>
              </p:ext>
            </p:extLst>
          </p:nvPr>
        </p:nvGraphicFramePr>
        <p:xfrm>
          <a:off x="739877" y="2523035"/>
          <a:ext cx="7338702" cy="1135380"/>
        </p:xfrm>
        <a:graphic>
          <a:graphicData uri="http://schemas.openxmlformats.org/drawingml/2006/table">
            <a:tbl>
              <a:tblPr firstRow="1" firstCol="1" bandRow="1"/>
              <a:tblGrid>
                <a:gridCol w="524193">
                  <a:extLst>
                    <a:ext uri="{9D8B030D-6E8A-4147-A177-3AD203B41FA5}">
                      <a16:colId xmlns:a16="http://schemas.microsoft.com/office/drawing/2014/main" val="2362711260"/>
                    </a:ext>
                  </a:extLst>
                </a:gridCol>
                <a:gridCol w="524193">
                  <a:extLst>
                    <a:ext uri="{9D8B030D-6E8A-4147-A177-3AD203B41FA5}">
                      <a16:colId xmlns:a16="http://schemas.microsoft.com/office/drawing/2014/main" val="3910326228"/>
                    </a:ext>
                  </a:extLst>
                </a:gridCol>
                <a:gridCol w="524193">
                  <a:extLst>
                    <a:ext uri="{9D8B030D-6E8A-4147-A177-3AD203B41FA5}">
                      <a16:colId xmlns:a16="http://schemas.microsoft.com/office/drawing/2014/main" val="780675398"/>
                    </a:ext>
                  </a:extLst>
                </a:gridCol>
                <a:gridCol w="524193">
                  <a:extLst>
                    <a:ext uri="{9D8B030D-6E8A-4147-A177-3AD203B41FA5}">
                      <a16:colId xmlns:a16="http://schemas.microsoft.com/office/drawing/2014/main" val="2000009375"/>
                    </a:ext>
                  </a:extLst>
                </a:gridCol>
                <a:gridCol w="524193">
                  <a:extLst>
                    <a:ext uri="{9D8B030D-6E8A-4147-A177-3AD203B41FA5}">
                      <a16:colId xmlns:a16="http://schemas.microsoft.com/office/drawing/2014/main" val="675135660"/>
                    </a:ext>
                  </a:extLst>
                </a:gridCol>
                <a:gridCol w="524193">
                  <a:extLst>
                    <a:ext uri="{9D8B030D-6E8A-4147-A177-3AD203B41FA5}">
                      <a16:colId xmlns:a16="http://schemas.microsoft.com/office/drawing/2014/main" val="1802870513"/>
                    </a:ext>
                  </a:extLst>
                </a:gridCol>
                <a:gridCol w="524193">
                  <a:extLst>
                    <a:ext uri="{9D8B030D-6E8A-4147-A177-3AD203B41FA5}">
                      <a16:colId xmlns:a16="http://schemas.microsoft.com/office/drawing/2014/main" val="1564610773"/>
                    </a:ext>
                  </a:extLst>
                </a:gridCol>
                <a:gridCol w="524193">
                  <a:extLst>
                    <a:ext uri="{9D8B030D-6E8A-4147-A177-3AD203B41FA5}">
                      <a16:colId xmlns:a16="http://schemas.microsoft.com/office/drawing/2014/main" val="4157335534"/>
                    </a:ext>
                  </a:extLst>
                </a:gridCol>
                <a:gridCol w="524193">
                  <a:extLst>
                    <a:ext uri="{9D8B030D-6E8A-4147-A177-3AD203B41FA5}">
                      <a16:colId xmlns:a16="http://schemas.microsoft.com/office/drawing/2014/main" val="2891880241"/>
                    </a:ext>
                  </a:extLst>
                </a:gridCol>
                <a:gridCol w="524193">
                  <a:extLst>
                    <a:ext uri="{9D8B030D-6E8A-4147-A177-3AD203B41FA5}">
                      <a16:colId xmlns:a16="http://schemas.microsoft.com/office/drawing/2014/main" val="3565773941"/>
                    </a:ext>
                  </a:extLst>
                </a:gridCol>
                <a:gridCol w="524193">
                  <a:extLst>
                    <a:ext uri="{9D8B030D-6E8A-4147-A177-3AD203B41FA5}">
                      <a16:colId xmlns:a16="http://schemas.microsoft.com/office/drawing/2014/main" val="230651946"/>
                    </a:ext>
                  </a:extLst>
                </a:gridCol>
                <a:gridCol w="524193">
                  <a:extLst>
                    <a:ext uri="{9D8B030D-6E8A-4147-A177-3AD203B41FA5}">
                      <a16:colId xmlns:a16="http://schemas.microsoft.com/office/drawing/2014/main" val="2780070142"/>
                    </a:ext>
                  </a:extLst>
                </a:gridCol>
                <a:gridCol w="524193">
                  <a:extLst>
                    <a:ext uri="{9D8B030D-6E8A-4147-A177-3AD203B41FA5}">
                      <a16:colId xmlns:a16="http://schemas.microsoft.com/office/drawing/2014/main" val="21428409"/>
                    </a:ext>
                  </a:extLst>
                </a:gridCol>
                <a:gridCol w="524193">
                  <a:extLst>
                    <a:ext uri="{9D8B030D-6E8A-4147-A177-3AD203B41FA5}">
                      <a16:colId xmlns:a16="http://schemas.microsoft.com/office/drawing/2014/main" val="3899690703"/>
                    </a:ext>
                  </a:extLst>
                </a:gridCol>
              </a:tblGrid>
              <a:tr h="180975">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3">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E-UTRA or NR Band / Channel bandwidth of the </a:t>
                      </a:r>
                      <a:r>
                        <a:rPr lang="en-US" sz="900" b="1">
                          <a:effectLst/>
                          <a:latin typeface="Arial" panose="020B0604020202020204" pitchFamily="34" charset="0"/>
                          <a:ea typeface="Times New Roman" panose="02020603050405020304" pitchFamily="18" charset="0"/>
                          <a:cs typeface="Times New Roman" panose="02020603050405020304" pitchFamily="18" charset="0"/>
                        </a:rPr>
                        <a:t>affected DL</a:t>
                      </a:r>
                      <a:r>
                        <a:rPr lang="en-GB" sz="900" b="1">
                          <a:effectLst/>
                          <a:latin typeface="Arial" panose="020B0604020202020204" pitchFamily="34" charset="0"/>
                          <a:ea typeface="Times New Roman" panose="02020603050405020304" pitchFamily="18" charset="0"/>
                          <a:cs typeface="Times New Roman" panose="02020603050405020304" pitchFamily="18" charset="0"/>
                        </a:rPr>
                        <a:t> band / MSD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0681301"/>
                  </a:ext>
                </a:extLst>
              </a:tr>
              <a:tr h="180975">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UL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40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60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80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90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7273782"/>
                  </a:ext>
                </a:extLst>
              </a:tr>
              <a:tr h="180975">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n40</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5936599"/>
                  </a:ext>
                </a:extLst>
              </a:tr>
              <a:tr h="180975">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n40</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a:t>
                      </a:r>
                      <a:r>
                        <a:rPr lang="en-GB" sz="900" u="sng" baseline="30000"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6387278"/>
                  </a:ext>
                </a:extLst>
              </a:tr>
              <a:tr h="180975">
                <a:tc gridSpan="14">
                  <a:txBody>
                    <a:bodyPr/>
                    <a:lstStyle/>
                    <a:p>
                      <a:pPr marL="540385" marR="0" indent="-540385">
                        <a:spcBef>
                          <a:spcPts val="0"/>
                        </a:spcBef>
                        <a:spcAft>
                          <a:spcPts val="0"/>
                        </a:spcAft>
                      </a:pPr>
                      <a:r>
                        <a:rPr lang="en-GB" sz="900" u="sng" strike="noStrike" baseline="0"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3:	Applicable only for n40 UL BW = 80MHz.</a:t>
                      </a:r>
                      <a:endParaRPr lang="en-US" sz="900" strike="noStrike" baseline="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6214954"/>
                  </a:ext>
                </a:extLst>
              </a:tr>
            </a:tbl>
          </a:graphicData>
        </a:graphic>
      </p:graphicFrame>
      <p:graphicFrame>
        <p:nvGraphicFramePr>
          <p:cNvPr id="6" name="Table 5">
            <a:extLst>
              <a:ext uri="{FF2B5EF4-FFF2-40B4-BE49-F238E27FC236}">
                <a16:creationId xmlns:a16="http://schemas.microsoft.com/office/drawing/2014/main" id="{D12EC84E-FB65-48AB-91F6-25B53E429F6E}"/>
              </a:ext>
            </a:extLst>
          </p:cNvPr>
          <p:cNvGraphicFramePr>
            <a:graphicFrameLocks noGrp="1"/>
          </p:cNvGraphicFramePr>
          <p:nvPr>
            <p:extLst>
              <p:ext uri="{D42A27DB-BD31-4B8C-83A1-F6EECF244321}">
                <p14:modId xmlns:p14="http://schemas.microsoft.com/office/powerpoint/2010/main" val="2395313201"/>
              </p:ext>
            </p:extLst>
          </p:nvPr>
        </p:nvGraphicFramePr>
        <p:xfrm>
          <a:off x="8457528" y="2513734"/>
          <a:ext cx="3209925" cy="1322070"/>
        </p:xfrm>
        <a:graphic>
          <a:graphicData uri="http://schemas.openxmlformats.org/drawingml/2006/table">
            <a:tbl>
              <a:tblPr firstRow="1" firstCol="1" bandRow="1"/>
              <a:tblGrid>
                <a:gridCol w="423395">
                  <a:extLst>
                    <a:ext uri="{9D8B030D-6E8A-4147-A177-3AD203B41FA5}">
                      <a16:colId xmlns:a16="http://schemas.microsoft.com/office/drawing/2014/main" val="3422132280"/>
                    </a:ext>
                  </a:extLst>
                </a:gridCol>
                <a:gridCol w="423395">
                  <a:extLst>
                    <a:ext uri="{9D8B030D-6E8A-4147-A177-3AD203B41FA5}">
                      <a16:colId xmlns:a16="http://schemas.microsoft.com/office/drawing/2014/main" val="213774569"/>
                    </a:ext>
                  </a:extLst>
                </a:gridCol>
                <a:gridCol w="472627">
                  <a:extLst>
                    <a:ext uri="{9D8B030D-6E8A-4147-A177-3AD203B41FA5}">
                      <a16:colId xmlns:a16="http://schemas.microsoft.com/office/drawing/2014/main" val="1474072663"/>
                    </a:ext>
                  </a:extLst>
                </a:gridCol>
                <a:gridCol w="472627">
                  <a:extLst>
                    <a:ext uri="{9D8B030D-6E8A-4147-A177-3AD203B41FA5}">
                      <a16:colId xmlns:a16="http://schemas.microsoft.com/office/drawing/2014/main" val="1101468938"/>
                    </a:ext>
                  </a:extLst>
                </a:gridCol>
                <a:gridCol w="472627">
                  <a:extLst>
                    <a:ext uri="{9D8B030D-6E8A-4147-A177-3AD203B41FA5}">
                      <a16:colId xmlns:a16="http://schemas.microsoft.com/office/drawing/2014/main" val="3925173977"/>
                    </a:ext>
                  </a:extLst>
                </a:gridCol>
                <a:gridCol w="472627">
                  <a:extLst>
                    <a:ext uri="{9D8B030D-6E8A-4147-A177-3AD203B41FA5}">
                      <a16:colId xmlns:a16="http://schemas.microsoft.com/office/drawing/2014/main" val="3349243476"/>
                    </a:ext>
                  </a:extLst>
                </a:gridCol>
                <a:gridCol w="472627">
                  <a:extLst>
                    <a:ext uri="{9D8B030D-6E8A-4147-A177-3AD203B41FA5}">
                      <a16:colId xmlns:a16="http://schemas.microsoft.com/office/drawing/2014/main" val="2819062710"/>
                    </a:ext>
                  </a:extLst>
                </a:gridCol>
              </a:tblGrid>
              <a:tr h="180975">
                <a:tc gridSpan="7">
                  <a:txBody>
                    <a:bodyPr/>
                    <a:lstStyle/>
                    <a:p>
                      <a:pPr marL="0" marR="0" algn="l"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E-UTRA or NR Band / SCS / Channel bandwidth of the affected DL band / UL RB allocation of the agressor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4568895"/>
                  </a:ext>
                </a:extLst>
              </a:tr>
              <a:tr h="180975">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UL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DL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SCS of UL band (kHz)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5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10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15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20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0012171"/>
                  </a:ext>
                </a:extLst>
              </a:tr>
              <a:tr h="180975">
                <a:tc>
                  <a:txBody>
                    <a:bodyPr/>
                    <a:lstStyle/>
                    <a:p>
                      <a:pPr marL="0" marR="0" algn="ctr" hangingPunct="0">
                        <a:spcBef>
                          <a:spcPts val="0"/>
                        </a:spcBef>
                        <a:spcAft>
                          <a:spcPts val="0"/>
                        </a:spcAft>
                      </a:pPr>
                      <a:r>
                        <a:rPr lang="en-GB" sz="900" u="sng">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n40</a:t>
                      </a:r>
                      <a:r>
                        <a:rPr lang="en-GB" sz="900" u="sng" baseline="3000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3</a:t>
                      </a:r>
                      <a:endParaRPr lang="en-US" sz="90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1</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30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 </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0835399"/>
                  </a:ext>
                </a:extLst>
              </a:tr>
              <a:tr h="180975">
                <a:tc gridSpan="7">
                  <a:txBody>
                    <a:bodyPr/>
                    <a:lstStyle/>
                    <a:p>
                      <a:pPr marL="0" marR="0" algn="l"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NOTE 3:	Applicable only for n40 UL BW = 80MHz.</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952826"/>
                  </a:ext>
                </a:extLst>
              </a:tr>
            </a:tbl>
          </a:graphicData>
        </a:graphic>
      </p:graphicFrame>
      <p:graphicFrame>
        <p:nvGraphicFramePr>
          <p:cNvPr id="7" name="Table 6">
            <a:extLst>
              <a:ext uri="{FF2B5EF4-FFF2-40B4-BE49-F238E27FC236}">
                <a16:creationId xmlns:a16="http://schemas.microsoft.com/office/drawing/2014/main" id="{3A79BB5E-77B7-4A03-8CCA-A32523A152DB}"/>
              </a:ext>
            </a:extLst>
          </p:cNvPr>
          <p:cNvGraphicFramePr>
            <a:graphicFrameLocks noGrp="1"/>
          </p:cNvGraphicFramePr>
          <p:nvPr>
            <p:extLst>
              <p:ext uri="{D42A27DB-BD31-4B8C-83A1-F6EECF244321}">
                <p14:modId xmlns:p14="http://schemas.microsoft.com/office/powerpoint/2010/main" val="2877424626"/>
              </p:ext>
            </p:extLst>
          </p:nvPr>
        </p:nvGraphicFramePr>
        <p:xfrm>
          <a:off x="1933118" y="1464920"/>
          <a:ext cx="6762750" cy="960120"/>
        </p:xfrm>
        <a:graphic>
          <a:graphicData uri="http://schemas.openxmlformats.org/drawingml/2006/table">
            <a:tbl>
              <a:tblPr firstRow="1" firstCol="1" bandRow="1"/>
              <a:tblGrid>
                <a:gridCol w="6762750">
                  <a:extLst>
                    <a:ext uri="{9D8B030D-6E8A-4147-A177-3AD203B41FA5}">
                      <a16:colId xmlns:a16="http://schemas.microsoft.com/office/drawing/2014/main" val="3765314771"/>
                    </a:ext>
                  </a:extLst>
                </a:gridCol>
              </a:tblGrid>
              <a:tr h="0">
                <a:tc>
                  <a:txBody>
                    <a:bodyPr/>
                    <a:lstStyle/>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Arial" panose="020B0604020202020204" pitchFamily="34" charset="0"/>
                        </a:rPr>
                        <a:t>NOTE 1:</a:t>
                      </a:r>
                      <a:r>
                        <a:rPr lang="en-GB" sz="900" dirty="0">
                          <a:effectLst/>
                          <a:latin typeface="Arial" panose="020B0604020202020204" pitchFamily="34" charset="0"/>
                          <a:ea typeface="Yu Mincho" panose="02020400000000000000" pitchFamily="18" charset="-128"/>
                          <a:cs typeface="Times New Roman" panose="02020603050405020304" pitchFamily="18" charset="0"/>
                        </a:rPr>
                        <a:t>	The UL configuration applies regardless of the channel bandwidth of the UL band. UL resource blocks allocation in the table shall be further limited to that specified in Table 7.3.1-2 in TS 36.101 [4] or Table 7.3.2-3 in TS 38.101-1 [2].</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Times New Roman" panose="02020603050405020304" pitchFamily="18" charset="0"/>
                        </a:rPr>
                        <a:t>NOTE 2:	The UL resource blocks shall be located as close as possible to the downlink operating band but confined within the transmission bandwidth configuration for the channel bandwidth. </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Times New Roman" panose="02020603050405020304" pitchFamily="18" charset="0"/>
                        </a:rPr>
                        <a:t>NOTE 3:	When the maximum UL RB allocation “L</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CRB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value is less than the maximum transmission bandwidth configuration “N</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defined in Table 5.3.2-1 in 38.101-1 [2] for the specified UL band SCS, the UL band should be configured using the lowest CBW that is compatible with the maximum specified L</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CRB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value.</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97053"/>
                  </a:ext>
                </a:extLst>
              </a:tr>
            </a:tbl>
          </a:graphicData>
        </a:graphic>
      </p:graphicFrame>
    </p:spTree>
    <p:extLst>
      <p:ext uri="{BB962C8B-B14F-4D97-AF65-F5344CB8AC3E}">
        <p14:creationId xmlns:p14="http://schemas.microsoft.com/office/powerpoint/2010/main" val="1257433741"/>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10073</TotalTime>
  <Words>1118</Words>
  <Application>Microsoft Office PowerPoint</Application>
  <PresentationFormat>Widescreen</PresentationFormat>
  <Paragraphs>193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佈景主題</vt:lpstr>
      <vt:lpstr> WF on EN-DC large BW Cross Band Noise</vt:lpstr>
      <vt:lpstr>2 options were proposed this meeting</vt:lpstr>
      <vt:lpstr>WF</vt:lpstr>
      <vt:lpstr>References</vt:lpstr>
      <vt:lpstr>Appendix</vt:lpstr>
    </vt:vector>
  </TitlesOfParts>
  <Company>Mediatek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assumption for NR CA_n78-n79</dc:title>
  <dc:creator>Huanren Fu (傅煥仁)</dc:creator>
  <cp:keywords>CTPClassification=CTP_NT</cp:keywords>
  <cp:lastModifiedBy>Qualcomm User</cp:lastModifiedBy>
  <cp:revision>191</cp:revision>
  <dcterms:created xsi:type="dcterms:W3CDTF">2019-08-26T17:00:24Z</dcterms:created>
  <dcterms:modified xsi:type="dcterms:W3CDTF">2020-11-11T14:56:47Z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487c2b82-6f75-4c9e-b44d-56fa24110e46</vt:lpwstr>
  </property>
  <property fmtid="{D5CDD505-2E9C-101B-9397-08002B2CF9AE}" pid="4" name="CTP_TimeStamp">
    <vt:lpwstr>2019-08-30 06:09:48Z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(2)qtxoXBqnLGt2oO9It664i/RJlSi7GGl8J9J2HejoUHqMXDiWijz8eN18eHSyEZaRD6yimrQA
TIxHCAuG1UiielkpRxZggZ7Uq33p95qfbffExmoNK9gjXp5q2I2SKvpwl3sTzJKK60fIrWHM
Y4jYMlxskqdUBaOm9ovwsvfI3YYfjyrUiZXJOB78NgmlO2JpwNvnsVFBQHaavwo9fn4857sY
3xD3uKsFQrOvOjlRfb</vt:lpwstr>
  </property>
  <property fmtid="{D5CDD505-2E9C-101B-9397-08002B2CF9AE}" pid="10" name="_2015_ms_pID_7253431">
    <vt:lpwstr>mjozQlZdd9GabvH8Ry/oINfd6oDCbQSMiAdsSeK9JotQtK10cPuAet
M35zFnPM4KdpxGi7nsvBxtugYcZkQux2NvFiYwi3ZWIUMdLdsORj5mT2BNHAUwrzcql2sQi4
gFWs8WgYFMcodfaZAkLMT4iEKZIIc5woELjDK5WvuromSbJJwmmAPh/qGQqojOatMrMdc55W
A/PrzCV/SxnQ+IeF</vt:lpwstr>
  </property>
</Properties>
</file>