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74" r:id="rId6"/>
    <p:sldId id="259" r:id="rId7"/>
    <p:sldId id="264" r:id="rId8"/>
    <p:sldId id="267" r:id="rId9"/>
    <p:sldId id="258" r:id="rId10"/>
    <p:sldId id="271" r:id="rId11"/>
    <p:sldId id="270" r:id="rId12"/>
    <p:sldId id="273" r:id="rId13"/>
    <p:sldId id="269"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6A29CF-D2FA-416A-97D5-C6541EB41837}" v="28" dt="2020-07-28T09:29:36.2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rvyakov, Andrey" userId="dbdfc4e7-c505-4785-a117-c03dfe609c52" providerId="ADAL" clId="{476A29CF-D2FA-416A-97D5-C6541EB41837}"/>
    <pc:docChg chg="modSld">
      <pc:chgData name="Chervyakov, Andrey" userId="dbdfc4e7-c505-4785-a117-c03dfe609c52" providerId="ADAL" clId="{476A29CF-D2FA-416A-97D5-C6541EB41837}" dt="2020-07-28T09:29:36.277" v="21" actId="20578"/>
      <pc:docMkLst>
        <pc:docMk/>
      </pc:docMkLst>
      <pc:sldChg chg="modSp">
        <pc:chgData name="Chervyakov, Andrey" userId="dbdfc4e7-c505-4785-a117-c03dfe609c52" providerId="ADAL" clId="{476A29CF-D2FA-416A-97D5-C6541EB41837}" dt="2020-07-28T09:28:12.041" v="17" actId="207"/>
        <pc:sldMkLst>
          <pc:docMk/>
          <pc:sldMk cId="1513954596" sldId="258"/>
        </pc:sldMkLst>
        <pc:spChg chg="mod">
          <ac:chgData name="Chervyakov, Andrey" userId="dbdfc4e7-c505-4785-a117-c03dfe609c52" providerId="ADAL" clId="{476A29CF-D2FA-416A-97D5-C6541EB41837}" dt="2020-07-28T09:28:12.041" v="17" actId="207"/>
          <ac:spMkLst>
            <pc:docMk/>
            <pc:sldMk cId="1513954596" sldId="258"/>
            <ac:spMk id="3" creationId="{F28D0A2B-3863-491C-8996-9212FD3B0047}"/>
          </ac:spMkLst>
        </pc:spChg>
      </pc:sldChg>
      <pc:sldChg chg="modSp">
        <pc:chgData name="Chervyakov, Andrey" userId="dbdfc4e7-c505-4785-a117-c03dfe609c52" providerId="ADAL" clId="{476A29CF-D2FA-416A-97D5-C6541EB41837}" dt="2020-07-28T09:23:02.494" v="9" actId="207"/>
        <pc:sldMkLst>
          <pc:docMk/>
          <pc:sldMk cId="943745716" sldId="259"/>
        </pc:sldMkLst>
        <pc:spChg chg="mod">
          <ac:chgData name="Chervyakov, Andrey" userId="dbdfc4e7-c505-4785-a117-c03dfe609c52" providerId="ADAL" clId="{476A29CF-D2FA-416A-97D5-C6541EB41837}" dt="2020-07-28T09:23:02.494" v="9" actId="207"/>
          <ac:spMkLst>
            <pc:docMk/>
            <pc:sldMk cId="943745716" sldId="259"/>
            <ac:spMk id="3" creationId="{F28D0A2B-3863-491C-8996-9212FD3B0047}"/>
          </ac:spMkLst>
        </pc:spChg>
      </pc:sldChg>
      <pc:sldChg chg="modSp">
        <pc:chgData name="Chervyakov, Andrey" userId="dbdfc4e7-c505-4785-a117-c03dfe609c52" providerId="ADAL" clId="{476A29CF-D2FA-416A-97D5-C6541EB41837}" dt="2020-07-28T09:24:07.702" v="10" actId="207"/>
        <pc:sldMkLst>
          <pc:docMk/>
          <pc:sldMk cId="412028921" sldId="267"/>
        </pc:sldMkLst>
        <pc:spChg chg="mod">
          <ac:chgData name="Chervyakov, Andrey" userId="dbdfc4e7-c505-4785-a117-c03dfe609c52" providerId="ADAL" clId="{476A29CF-D2FA-416A-97D5-C6541EB41837}" dt="2020-07-28T09:24:07.702" v="10" actId="207"/>
          <ac:spMkLst>
            <pc:docMk/>
            <pc:sldMk cId="412028921" sldId="267"/>
            <ac:spMk id="3" creationId="{DF485912-0EBF-4EA4-A851-7C592A447218}"/>
          </ac:spMkLst>
        </pc:spChg>
      </pc:sldChg>
      <pc:sldChg chg="modSp">
        <pc:chgData name="Chervyakov, Andrey" userId="dbdfc4e7-c505-4785-a117-c03dfe609c52" providerId="ADAL" clId="{476A29CF-D2FA-416A-97D5-C6541EB41837}" dt="2020-07-28T09:29:36.277" v="21" actId="20578"/>
        <pc:sldMkLst>
          <pc:docMk/>
          <pc:sldMk cId="876467571" sldId="273"/>
        </pc:sldMkLst>
        <pc:graphicFrameChg chg="mod">
          <ac:chgData name="Chervyakov, Andrey" userId="dbdfc4e7-c505-4785-a117-c03dfe609c52" providerId="ADAL" clId="{476A29CF-D2FA-416A-97D5-C6541EB41837}" dt="2020-07-28T09:29:36.277" v="21" actId="20578"/>
          <ac:graphicFrameMkLst>
            <pc:docMk/>
            <pc:sldMk cId="876467571" sldId="273"/>
            <ac:graphicFrameMk id="4" creationId="{9BD7303F-7976-44A0-85D0-F132632B58C7}"/>
          </ac:graphicFrameMkLst>
        </pc:graphicFrameChg>
      </pc:sldChg>
      <pc:sldChg chg="modSp">
        <pc:chgData name="Chervyakov, Andrey" userId="dbdfc4e7-c505-4785-a117-c03dfe609c52" providerId="ADAL" clId="{476A29CF-D2FA-416A-97D5-C6541EB41837}" dt="2020-07-28T09:20:09.760" v="0" actId="207"/>
        <pc:sldMkLst>
          <pc:docMk/>
          <pc:sldMk cId="3107380433" sldId="274"/>
        </pc:sldMkLst>
        <pc:spChg chg="mod">
          <ac:chgData name="Chervyakov, Andrey" userId="dbdfc4e7-c505-4785-a117-c03dfe609c52" providerId="ADAL" clId="{476A29CF-D2FA-416A-97D5-C6541EB41837}" dt="2020-07-28T09:20:09.760" v="0" actId="207"/>
          <ac:spMkLst>
            <pc:docMk/>
            <pc:sldMk cId="3107380433" sldId="274"/>
            <ac:spMk id="3" creationId="{5F8E31F3-AA8F-48D6-9B4B-77D080E8197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AA1B2E-0BDA-4446-9E7F-340E366DC75C}" type="datetimeFigureOut">
              <a:rPr lang="ru-RU" smtClean="0"/>
              <a:t>31.07.2020</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18D64A-6D15-4631-A77A-C522AC6D6289}" type="slidenum">
              <a:rPr lang="ru-RU" smtClean="0"/>
              <a:t>‹#›</a:t>
            </a:fld>
            <a:endParaRPr lang="ru-RU"/>
          </a:p>
        </p:txBody>
      </p:sp>
    </p:spTree>
    <p:extLst>
      <p:ext uri="{BB962C8B-B14F-4D97-AF65-F5344CB8AC3E}">
        <p14:creationId xmlns:p14="http://schemas.microsoft.com/office/powerpoint/2010/main" val="1435309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18D64A-6D15-4631-A77A-C522AC6D6289}" type="slidenum">
              <a:rPr lang="ru-RU" smtClean="0"/>
              <a:t>5</a:t>
            </a:fld>
            <a:endParaRPr lang="ru-RU"/>
          </a:p>
        </p:txBody>
      </p:sp>
    </p:spTree>
    <p:extLst>
      <p:ext uri="{BB962C8B-B14F-4D97-AF65-F5344CB8AC3E}">
        <p14:creationId xmlns:p14="http://schemas.microsoft.com/office/powerpoint/2010/main" val="2444264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2EE8E-0849-45E0-95B7-2B4C8AAA39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a:extLst>
              <a:ext uri="{FF2B5EF4-FFF2-40B4-BE49-F238E27FC236}">
                <a16:creationId xmlns:a16="http://schemas.microsoft.com/office/drawing/2014/main" id="{1B1F30B1-428B-4772-A36C-A543EBFAD1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a:extLst>
              <a:ext uri="{FF2B5EF4-FFF2-40B4-BE49-F238E27FC236}">
                <a16:creationId xmlns:a16="http://schemas.microsoft.com/office/drawing/2014/main" id="{F3FA5FAD-627C-41A0-B83C-DD37C98F8BE3}"/>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5" name="Footer Placeholder 4">
            <a:extLst>
              <a:ext uri="{FF2B5EF4-FFF2-40B4-BE49-F238E27FC236}">
                <a16:creationId xmlns:a16="http://schemas.microsoft.com/office/drawing/2014/main" id="{CEA648BC-EE44-4E86-A154-39FE570754BC}"/>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2F3A5FB2-E74A-43C0-AD57-9CCC3C5AF6B6}"/>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2812819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92E51-2B30-435A-928F-FA7A9F7BB842}"/>
              </a:ext>
            </a:extLst>
          </p:cNvPr>
          <p:cNvSpPr>
            <a:spLocks noGrp="1"/>
          </p:cNvSpPr>
          <p:nvPr>
            <p:ph type="title"/>
          </p:nvPr>
        </p:nvSpPr>
        <p:spPr/>
        <p:txBody>
          <a:bodyPr/>
          <a:lstStyle/>
          <a:p>
            <a:r>
              <a:rPr lang="en-US"/>
              <a:t>Click to edit Master title style</a:t>
            </a:r>
            <a:endParaRPr lang="ru-RU"/>
          </a:p>
        </p:txBody>
      </p:sp>
      <p:sp>
        <p:nvSpPr>
          <p:cNvPr id="3" name="Vertical Text Placeholder 2">
            <a:extLst>
              <a:ext uri="{FF2B5EF4-FFF2-40B4-BE49-F238E27FC236}">
                <a16:creationId xmlns:a16="http://schemas.microsoft.com/office/drawing/2014/main" id="{03731367-205B-4182-A066-64DC012C4C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1D136306-F4F3-4DAB-9187-6B46EB142925}"/>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5" name="Footer Placeholder 4">
            <a:extLst>
              <a:ext uri="{FF2B5EF4-FFF2-40B4-BE49-F238E27FC236}">
                <a16:creationId xmlns:a16="http://schemas.microsoft.com/office/drawing/2014/main" id="{2E49F6F0-D68B-4F4A-AFF5-B00580AC20BA}"/>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56DC4FB8-6826-42CA-A454-F5C85ACAA89F}"/>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2111334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5511EB-5267-4603-825C-A180D8D35C9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a:extLst>
              <a:ext uri="{FF2B5EF4-FFF2-40B4-BE49-F238E27FC236}">
                <a16:creationId xmlns:a16="http://schemas.microsoft.com/office/drawing/2014/main" id="{E4366205-A43B-4ADC-B6E7-AB46AD2979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AFF2232C-D0D7-4159-B2F5-10D8F42E730A}"/>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5" name="Footer Placeholder 4">
            <a:extLst>
              <a:ext uri="{FF2B5EF4-FFF2-40B4-BE49-F238E27FC236}">
                <a16:creationId xmlns:a16="http://schemas.microsoft.com/office/drawing/2014/main" id="{49668BD6-988F-443E-B529-B80B90B25684}"/>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523F752C-F3D3-413E-954F-D929F79F3361}"/>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3771542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C5F4B-BD67-4182-BCD7-8B57526E3272}"/>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id="{3E2A7B49-19EC-4A9B-9A12-BA5D22B035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21374319-E1F8-447D-B967-CBB34C46CDC9}"/>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5" name="Footer Placeholder 4">
            <a:extLst>
              <a:ext uri="{FF2B5EF4-FFF2-40B4-BE49-F238E27FC236}">
                <a16:creationId xmlns:a16="http://schemas.microsoft.com/office/drawing/2014/main" id="{FE8C80D8-6ADE-4075-83DF-26BD3405A32D}"/>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C835B27B-CBAE-451B-827A-9BC2B0D5D014}"/>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356725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D775B-9556-4297-9D68-5720F124F6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a:extLst>
              <a:ext uri="{FF2B5EF4-FFF2-40B4-BE49-F238E27FC236}">
                <a16:creationId xmlns:a16="http://schemas.microsoft.com/office/drawing/2014/main" id="{43169381-8CB2-4EB5-AF99-F7010E89F6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1CC4CD-1BE9-42B8-9224-4DC0B827028E}"/>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5" name="Footer Placeholder 4">
            <a:extLst>
              <a:ext uri="{FF2B5EF4-FFF2-40B4-BE49-F238E27FC236}">
                <a16:creationId xmlns:a16="http://schemas.microsoft.com/office/drawing/2014/main" id="{E5AC9E0F-982B-453D-B02C-20956365EF66}"/>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867663F6-A356-4F1B-B361-B63E0A720B18}"/>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10284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BFC99-156B-4942-A55F-4C115A582AF3}"/>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id="{84F16DFB-D630-42C3-9664-ABAB970811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a:extLst>
              <a:ext uri="{FF2B5EF4-FFF2-40B4-BE49-F238E27FC236}">
                <a16:creationId xmlns:a16="http://schemas.microsoft.com/office/drawing/2014/main" id="{C5B1122E-640C-43F9-A472-529EDEA61A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a:extLst>
              <a:ext uri="{FF2B5EF4-FFF2-40B4-BE49-F238E27FC236}">
                <a16:creationId xmlns:a16="http://schemas.microsoft.com/office/drawing/2014/main" id="{21AA207A-FAAE-4A46-84D9-44FF79B4B040}"/>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6" name="Footer Placeholder 5">
            <a:extLst>
              <a:ext uri="{FF2B5EF4-FFF2-40B4-BE49-F238E27FC236}">
                <a16:creationId xmlns:a16="http://schemas.microsoft.com/office/drawing/2014/main" id="{87B47338-3C1D-4FCC-9583-CA8DF779B5BD}"/>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187AE636-821C-47C8-8BC7-66B7D9039338}"/>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4021425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66BAF-07AB-4A4B-887A-7711C1BF33FC}"/>
              </a:ext>
            </a:extLst>
          </p:cNvPr>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a:extLst>
              <a:ext uri="{FF2B5EF4-FFF2-40B4-BE49-F238E27FC236}">
                <a16:creationId xmlns:a16="http://schemas.microsoft.com/office/drawing/2014/main" id="{B9D8727C-6812-4D27-B32C-10DDA356B0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A0DCFA-0FAD-4E98-BD51-5AA8FC92C8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a:extLst>
              <a:ext uri="{FF2B5EF4-FFF2-40B4-BE49-F238E27FC236}">
                <a16:creationId xmlns:a16="http://schemas.microsoft.com/office/drawing/2014/main" id="{3032F69D-9C0D-45B8-ABE3-6CBD0E11B1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ADAEE5-44AC-4D7A-962D-137DF398BE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a:extLst>
              <a:ext uri="{FF2B5EF4-FFF2-40B4-BE49-F238E27FC236}">
                <a16:creationId xmlns:a16="http://schemas.microsoft.com/office/drawing/2014/main" id="{C4AAD90C-C175-418D-B20F-80798C032594}"/>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8" name="Footer Placeholder 7">
            <a:extLst>
              <a:ext uri="{FF2B5EF4-FFF2-40B4-BE49-F238E27FC236}">
                <a16:creationId xmlns:a16="http://schemas.microsoft.com/office/drawing/2014/main" id="{2FB3EE75-DBEF-4585-984F-5823500047F5}"/>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a16="http://schemas.microsoft.com/office/drawing/2014/main" id="{97270181-BD0C-40F2-881C-2CF4EB7160F4}"/>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406521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8814F-98EC-44F1-B905-EF9C7BEFD327}"/>
              </a:ext>
            </a:extLst>
          </p:cNvPr>
          <p:cNvSpPr>
            <a:spLocks noGrp="1"/>
          </p:cNvSpPr>
          <p:nvPr>
            <p:ph type="title"/>
          </p:nvPr>
        </p:nvSpPr>
        <p:spPr/>
        <p:txBody>
          <a:bodyPr/>
          <a:lstStyle/>
          <a:p>
            <a:r>
              <a:rPr lang="en-US"/>
              <a:t>Click to edit Master title style</a:t>
            </a:r>
            <a:endParaRPr lang="ru-RU"/>
          </a:p>
        </p:txBody>
      </p:sp>
      <p:sp>
        <p:nvSpPr>
          <p:cNvPr id="3" name="Date Placeholder 2">
            <a:extLst>
              <a:ext uri="{FF2B5EF4-FFF2-40B4-BE49-F238E27FC236}">
                <a16:creationId xmlns:a16="http://schemas.microsoft.com/office/drawing/2014/main" id="{1EC47D51-DA94-4E54-A98C-A8510DBD13DA}"/>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4" name="Footer Placeholder 3">
            <a:extLst>
              <a:ext uri="{FF2B5EF4-FFF2-40B4-BE49-F238E27FC236}">
                <a16:creationId xmlns:a16="http://schemas.microsoft.com/office/drawing/2014/main" id="{B78ABC58-67DC-4FFC-B86E-C1D442C0D865}"/>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a16="http://schemas.microsoft.com/office/drawing/2014/main" id="{6C1504AE-FF4D-4638-8AAD-374978F7E31B}"/>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1023255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33F551-47CA-474D-A29B-0F05E8DAC6B0}"/>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3" name="Footer Placeholder 2">
            <a:extLst>
              <a:ext uri="{FF2B5EF4-FFF2-40B4-BE49-F238E27FC236}">
                <a16:creationId xmlns:a16="http://schemas.microsoft.com/office/drawing/2014/main" id="{063A3A94-2EA3-4175-B191-0AF65D5171A6}"/>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a16="http://schemas.microsoft.com/office/drawing/2014/main" id="{B7F54DE3-AA1A-4401-AA20-87E426970C40}"/>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14529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4D78B-E2FC-4528-A904-729925E57A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a:extLst>
              <a:ext uri="{FF2B5EF4-FFF2-40B4-BE49-F238E27FC236}">
                <a16:creationId xmlns:a16="http://schemas.microsoft.com/office/drawing/2014/main" id="{F270BEBB-4EC1-4865-BD7A-3BC07029A6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a:extLst>
              <a:ext uri="{FF2B5EF4-FFF2-40B4-BE49-F238E27FC236}">
                <a16:creationId xmlns:a16="http://schemas.microsoft.com/office/drawing/2014/main" id="{68A70413-B632-455A-9DB0-450635E0C1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65E1B8-3721-4E11-8AF9-AC10AD3C8BFA}"/>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6" name="Footer Placeholder 5">
            <a:extLst>
              <a:ext uri="{FF2B5EF4-FFF2-40B4-BE49-F238E27FC236}">
                <a16:creationId xmlns:a16="http://schemas.microsoft.com/office/drawing/2014/main" id="{8B859BDA-1969-42C1-9039-17AE912C7F7E}"/>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978919B8-A92F-43FB-89FC-7070BEE0D6D7}"/>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2807532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98A36-1C89-4687-B328-E39D04422A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a:extLst>
              <a:ext uri="{FF2B5EF4-FFF2-40B4-BE49-F238E27FC236}">
                <a16:creationId xmlns:a16="http://schemas.microsoft.com/office/drawing/2014/main" id="{B052862C-5D31-49A2-A354-D6905F4E2B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a:extLst>
              <a:ext uri="{FF2B5EF4-FFF2-40B4-BE49-F238E27FC236}">
                <a16:creationId xmlns:a16="http://schemas.microsoft.com/office/drawing/2014/main" id="{FAC7B975-3FBC-4BED-8362-3C06A5F067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9DD143-EDE4-4C2D-B100-05A10EF1C5F1}"/>
              </a:ext>
            </a:extLst>
          </p:cNvPr>
          <p:cNvSpPr>
            <a:spLocks noGrp="1"/>
          </p:cNvSpPr>
          <p:nvPr>
            <p:ph type="dt" sz="half" idx="10"/>
          </p:nvPr>
        </p:nvSpPr>
        <p:spPr/>
        <p:txBody>
          <a:bodyPr/>
          <a:lstStyle/>
          <a:p>
            <a:fld id="{BBCE4B43-CBC1-4330-BA59-41B6C991840D}" type="datetimeFigureOut">
              <a:rPr lang="ru-RU" smtClean="0"/>
              <a:t>31.07.2020</a:t>
            </a:fld>
            <a:endParaRPr lang="ru-RU"/>
          </a:p>
        </p:txBody>
      </p:sp>
      <p:sp>
        <p:nvSpPr>
          <p:cNvPr id="6" name="Footer Placeholder 5">
            <a:extLst>
              <a:ext uri="{FF2B5EF4-FFF2-40B4-BE49-F238E27FC236}">
                <a16:creationId xmlns:a16="http://schemas.microsoft.com/office/drawing/2014/main" id="{B221147F-762D-4C13-ACB4-9F9CA76B3618}"/>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C2C8C206-D964-4A4A-91FF-B84D29710FEE}"/>
              </a:ext>
            </a:extLst>
          </p:cNvPr>
          <p:cNvSpPr>
            <a:spLocks noGrp="1"/>
          </p:cNvSpPr>
          <p:nvPr>
            <p:ph type="sldNum" sz="quarter" idx="12"/>
          </p:nvPr>
        </p:nvSpPr>
        <p:spPr/>
        <p:txBody>
          <a:bodyPr/>
          <a:lstStyle/>
          <a:p>
            <a:fld id="{4FF6A68E-29B4-462E-81E6-EF5D71151D62}" type="slidenum">
              <a:rPr lang="ru-RU" smtClean="0"/>
              <a:t>‹#›</a:t>
            </a:fld>
            <a:endParaRPr lang="ru-RU"/>
          </a:p>
        </p:txBody>
      </p:sp>
    </p:spTree>
    <p:extLst>
      <p:ext uri="{BB962C8B-B14F-4D97-AF65-F5344CB8AC3E}">
        <p14:creationId xmlns:p14="http://schemas.microsoft.com/office/powerpoint/2010/main" val="966199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3E38A5-27EA-4244-9031-5AF1B61B70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a:extLst>
              <a:ext uri="{FF2B5EF4-FFF2-40B4-BE49-F238E27FC236}">
                <a16:creationId xmlns:a16="http://schemas.microsoft.com/office/drawing/2014/main" id="{8A83F7CF-A528-4AEA-B6AE-C857A2397E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252F3547-5199-4B6E-972E-DFC10CA012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CE4B43-CBC1-4330-BA59-41B6C991840D}" type="datetimeFigureOut">
              <a:rPr lang="ru-RU" smtClean="0"/>
              <a:t>31.07.2020</a:t>
            </a:fld>
            <a:endParaRPr lang="ru-RU"/>
          </a:p>
        </p:txBody>
      </p:sp>
      <p:sp>
        <p:nvSpPr>
          <p:cNvPr id="5" name="Footer Placeholder 4">
            <a:extLst>
              <a:ext uri="{FF2B5EF4-FFF2-40B4-BE49-F238E27FC236}">
                <a16:creationId xmlns:a16="http://schemas.microsoft.com/office/drawing/2014/main" id="{2D9D2606-D199-442A-A332-37CB4421C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a:extLst>
              <a:ext uri="{FF2B5EF4-FFF2-40B4-BE49-F238E27FC236}">
                <a16:creationId xmlns:a16="http://schemas.microsoft.com/office/drawing/2014/main" id="{ED29B127-9A50-446C-97FF-CEEE31457B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6A68E-29B4-462E-81E6-EF5D71151D62}" type="slidenum">
              <a:rPr lang="ru-RU" smtClean="0"/>
              <a:t>‹#›</a:t>
            </a:fld>
            <a:endParaRPr lang="ru-RU"/>
          </a:p>
        </p:txBody>
      </p:sp>
    </p:spTree>
    <p:extLst>
      <p:ext uri="{BB962C8B-B14F-4D97-AF65-F5344CB8AC3E}">
        <p14:creationId xmlns:p14="http://schemas.microsoft.com/office/powerpoint/2010/main" val="3608360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nam03.safelinks.protection.outlook.com/?url=https://www.3gpp.org/ftp/3guInternal/3GPP_ultimate_templates/Template_3GPP_CR.docx&amp;data=02|01|steven.chen@futurewei.com|559a5d54d0504c703cc708d79e7a642a|0fee8ff2a3b240189c753a1d5591fedc|1|1|637152120831269926&amp;sdata=9Am40cGifCiUUl%2Bdx1GIld0NjLWVqZrbBy8cbcF/TTA%3D&amp;reserved=0" TargetMode="External"/><Relationship Id="rId2" Type="http://schemas.openxmlformats.org/officeDocument/2006/relationships/hyperlink" Target="https://www.3gpp.org/specifications/84-change-request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B94A9-8628-4ADF-829B-71AB3258F891}"/>
              </a:ext>
            </a:extLst>
          </p:cNvPr>
          <p:cNvSpPr>
            <a:spLocks noGrp="1"/>
          </p:cNvSpPr>
          <p:nvPr>
            <p:ph type="ctrTitle"/>
          </p:nvPr>
        </p:nvSpPr>
        <p:spPr>
          <a:xfrm>
            <a:off x="1524000" y="2235200"/>
            <a:ext cx="9144000" cy="2387600"/>
          </a:xfrm>
        </p:spPr>
        <p:txBody>
          <a:bodyPr anchor="ctr">
            <a:normAutofit/>
          </a:bodyPr>
          <a:lstStyle/>
          <a:p>
            <a:r>
              <a:rPr lang="en-US" dirty="0"/>
              <a:t>RAN4 Meeting Efficiency Improvements</a:t>
            </a:r>
            <a:endParaRPr lang="ru-RU" dirty="0"/>
          </a:p>
        </p:txBody>
      </p:sp>
      <p:sp>
        <p:nvSpPr>
          <p:cNvPr id="3" name="TextBox 2">
            <a:extLst>
              <a:ext uri="{FF2B5EF4-FFF2-40B4-BE49-F238E27FC236}">
                <a16:creationId xmlns:a16="http://schemas.microsoft.com/office/drawing/2014/main" id="{E571DE55-945F-41B3-BF88-18B2E6AE3A5B}"/>
              </a:ext>
            </a:extLst>
          </p:cNvPr>
          <p:cNvSpPr txBox="1"/>
          <p:nvPr/>
        </p:nvSpPr>
        <p:spPr>
          <a:xfrm>
            <a:off x="3698240" y="4826000"/>
            <a:ext cx="4917440" cy="523220"/>
          </a:xfrm>
          <a:prstGeom prst="rect">
            <a:avLst/>
          </a:prstGeom>
          <a:noFill/>
        </p:spPr>
        <p:txBody>
          <a:bodyPr wrap="square" rtlCol="0">
            <a:spAutoFit/>
          </a:bodyPr>
          <a:lstStyle/>
          <a:p>
            <a:pPr algn="ctr"/>
            <a:r>
              <a:rPr lang="en-US" sz="2800" dirty="0"/>
              <a:t>RAN4 Leadership</a:t>
            </a:r>
          </a:p>
        </p:txBody>
      </p:sp>
    </p:spTree>
    <p:extLst>
      <p:ext uri="{BB962C8B-B14F-4D97-AF65-F5344CB8AC3E}">
        <p14:creationId xmlns:p14="http://schemas.microsoft.com/office/powerpoint/2010/main" val="3058074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091C4-99F0-4FA3-8509-ECA8E7AA83CE}"/>
              </a:ext>
            </a:extLst>
          </p:cNvPr>
          <p:cNvSpPr>
            <a:spLocks noGrp="1"/>
          </p:cNvSpPr>
          <p:nvPr>
            <p:ph type="title"/>
          </p:nvPr>
        </p:nvSpPr>
        <p:spPr/>
        <p:txBody>
          <a:bodyPr/>
          <a:lstStyle/>
          <a:p>
            <a:r>
              <a:rPr lang="en-US" dirty="0"/>
              <a:t>CR Quality Control</a:t>
            </a:r>
          </a:p>
        </p:txBody>
      </p:sp>
      <p:sp>
        <p:nvSpPr>
          <p:cNvPr id="3" name="Content Placeholder 2">
            <a:extLst>
              <a:ext uri="{FF2B5EF4-FFF2-40B4-BE49-F238E27FC236}">
                <a16:creationId xmlns:a16="http://schemas.microsoft.com/office/drawing/2014/main" id="{F28D0A2B-3863-491C-8996-9212FD3B0047}"/>
              </a:ext>
            </a:extLst>
          </p:cNvPr>
          <p:cNvSpPr>
            <a:spLocks noGrp="1"/>
          </p:cNvSpPr>
          <p:nvPr>
            <p:ph idx="1"/>
          </p:nvPr>
        </p:nvSpPr>
        <p:spPr>
          <a:xfrm>
            <a:off x="838200" y="1825625"/>
            <a:ext cx="10515600" cy="4667250"/>
          </a:xfrm>
        </p:spPr>
        <p:txBody>
          <a:bodyPr numCol="1">
            <a:noAutofit/>
          </a:bodyPr>
          <a:lstStyle/>
          <a:p>
            <a:pPr>
              <a:lnSpc>
                <a:spcPct val="100000"/>
              </a:lnSpc>
              <a:spcBef>
                <a:spcPts val="0"/>
              </a:spcBef>
              <a:spcAft>
                <a:spcPts val="400"/>
              </a:spcAft>
            </a:pPr>
            <a:r>
              <a:rPr lang="en-GB" sz="1800" dirty="0"/>
              <a:t>All CRs, for both open or closed WIs, will be automatically postponed to the next meeting if there are two or more errors on the CR coversheet</a:t>
            </a:r>
          </a:p>
          <a:p>
            <a:pPr lvl="1">
              <a:lnSpc>
                <a:spcPct val="100000"/>
              </a:lnSpc>
              <a:spcBef>
                <a:spcPts val="0"/>
              </a:spcBef>
              <a:spcAft>
                <a:spcPts val="400"/>
              </a:spcAft>
            </a:pPr>
            <a:r>
              <a:rPr lang="en-GB" sz="1600" dirty="0"/>
              <a:t>The implicit assumption is if a CR is urgent or important, authors will take great care to ensure there is no coversheet error.</a:t>
            </a:r>
          </a:p>
          <a:p>
            <a:pPr>
              <a:lnSpc>
                <a:spcPct val="100000"/>
              </a:lnSpc>
              <a:spcBef>
                <a:spcPts val="0"/>
              </a:spcBef>
              <a:spcAft>
                <a:spcPts val="400"/>
              </a:spcAft>
            </a:pPr>
            <a:r>
              <a:rPr lang="en-GB" sz="1800" dirty="0"/>
              <a:t>Please read the following carefully. If still having questions, consult Kai-Erik. Some training on providing a good CR can be considered if necessary.</a:t>
            </a:r>
          </a:p>
          <a:p>
            <a:pPr lvl="0"/>
            <a:r>
              <a:rPr lang="en-US" sz="1600" dirty="0"/>
              <a:t>Encourage to r</a:t>
            </a:r>
            <a:r>
              <a:rPr lang="ru-RU" sz="1600" dirty="0"/>
              <a:t>ead MCC CR guidelines in </a:t>
            </a:r>
            <a:r>
              <a:rPr lang="ru-RU" sz="1600" u="sng" dirty="0">
                <a:hlinkClick r:id="rId2"/>
              </a:rPr>
              <a:t>https://www.3gpp.org/specifications/84-change-requests</a:t>
            </a:r>
            <a:endParaRPr lang="ru-RU" sz="1600" dirty="0"/>
          </a:p>
          <a:p>
            <a:pPr lvl="0"/>
            <a:r>
              <a:rPr lang="ru-RU" sz="1600" dirty="0"/>
              <a:t>CR formatting</a:t>
            </a:r>
          </a:p>
          <a:p>
            <a:pPr lvl="1"/>
            <a:r>
              <a:rPr lang="ru-RU" sz="1600" b="1" dirty="0"/>
              <a:t>Make sure that all fields in the CR coversheet are filled in and filled in correctly</a:t>
            </a:r>
          </a:p>
          <a:p>
            <a:pPr lvl="1"/>
            <a:r>
              <a:rPr lang="ru-RU" sz="1600" dirty="0"/>
              <a:t>Use the latest MCC </a:t>
            </a:r>
            <a:r>
              <a:rPr lang="ru-RU" sz="1600" u="sng" dirty="0">
                <a:hlinkClick r:id="rId3"/>
              </a:rPr>
              <a:t>CR template</a:t>
            </a:r>
            <a:r>
              <a:rPr lang="ru-RU" sz="1600" dirty="0"/>
              <a:t> </a:t>
            </a:r>
          </a:p>
          <a:p>
            <a:pPr lvl="1"/>
            <a:r>
              <a:rPr lang="ru-RU" sz="1600" dirty="0"/>
              <a:t>Encourage to use 3GU pre-filled coversheets which </a:t>
            </a:r>
            <a:r>
              <a:rPr lang="en-US" sz="1600" dirty="0"/>
              <a:t>are </a:t>
            </a:r>
            <a:r>
              <a:rPr lang="ru-RU" sz="1600" dirty="0"/>
              <a:t>available after tdoc reservation </a:t>
            </a:r>
          </a:p>
          <a:p>
            <a:pPr lvl="0"/>
            <a:r>
              <a:rPr lang="ru-RU" sz="1600" dirty="0"/>
              <a:t>CR coversheet errors handling</a:t>
            </a:r>
          </a:p>
          <a:p>
            <a:pPr lvl="1"/>
            <a:r>
              <a:rPr lang="ru-RU" sz="1600" dirty="0"/>
              <a:t>No CR allocation / revision to fix CR coversheet errors will be </a:t>
            </a:r>
            <a:r>
              <a:rPr lang="en-US" sz="1600" dirty="0"/>
              <a:t>allowed </a:t>
            </a:r>
            <a:r>
              <a:rPr lang="ru-RU" sz="1600" dirty="0"/>
              <a:t>after tdoc submission deadline and before the meeting. </a:t>
            </a:r>
          </a:p>
          <a:p>
            <a:pPr lvl="1"/>
            <a:r>
              <a:rPr lang="ru-RU" sz="1600" dirty="0"/>
              <a:t>CRs with coversheet errors need to be corrected during the meeting</a:t>
            </a:r>
            <a:r>
              <a:rPr lang="en-US" sz="1600" dirty="0"/>
              <a:t> (before the CR is agreed / endorsed)</a:t>
            </a:r>
            <a:endParaRPr lang="ru-RU" sz="1600" dirty="0">
              <a:solidFill>
                <a:srgbClr val="00B050"/>
              </a:solidFill>
            </a:endParaRPr>
          </a:p>
          <a:p>
            <a:pPr lvl="1"/>
            <a:r>
              <a:rPr lang="ru-RU" sz="1600" dirty="0"/>
              <a:t>CR revisions allocated during the meeting only</a:t>
            </a:r>
            <a:r>
              <a:rPr lang="en-US" sz="1600" dirty="0"/>
              <a:t> (subject to session chair decision)</a:t>
            </a:r>
            <a:endParaRPr lang="en-US" sz="1400" dirty="0"/>
          </a:p>
          <a:p>
            <a:pPr marL="457200" lvl="1" indent="0">
              <a:lnSpc>
                <a:spcPct val="100000"/>
              </a:lnSpc>
              <a:spcBef>
                <a:spcPts val="0"/>
              </a:spcBef>
              <a:spcAft>
                <a:spcPts val="400"/>
              </a:spcAft>
              <a:buNone/>
            </a:pPr>
            <a:r>
              <a:rPr lang="en-GB" sz="1400" dirty="0"/>
              <a:t> </a:t>
            </a:r>
          </a:p>
          <a:p>
            <a:pPr lvl="2">
              <a:lnSpc>
                <a:spcPct val="100000"/>
              </a:lnSpc>
              <a:spcBef>
                <a:spcPts val="0"/>
              </a:spcBef>
              <a:spcAft>
                <a:spcPts val="400"/>
              </a:spcAft>
            </a:pPr>
            <a:endParaRPr lang="en-US" sz="1100" dirty="0"/>
          </a:p>
          <a:p>
            <a:pPr marL="457200" lvl="3" indent="0">
              <a:lnSpc>
                <a:spcPct val="110000"/>
              </a:lnSpc>
              <a:spcBef>
                <a:spcPts val="0"/>
              </a:spcBef>
              <a:spcAft>
                <a:spcPts val="400"/>
              </a:spcAft>
              <a:buNone/>
            </a:pPr>
            <a:endParaRPr lang="en-GB" sz="1400" dirty="0"/>
          </a:p>
          <a:p>
            <a:pPr lvl="2">
              <a:lnSpc>
                <a:spcPct val="100000"/>
              </a:lnSpc>
              <a:spcBef>
                <a:spcPts val="0"/>
              </a:spcBef>
              <a:spcAft>
                <a:spcPts val="400"/>
              </a:spcAft>
            </a:pPr>
            <a:endParaRPr lang="en-GB" sz="1100" dirty="0"/>
          </a:p>
          <a:p>
            <a:endParaRPr lang="ru-RU" sz="2400" dirty="0"/>
          </a:p>
          <a:p>
            <a:endParaRPr lang="ru-RU" sz="2400" dirty="0"/>
          </a:p>
        </p:txBody>
      </p:sp>
    </p:spTree>
    <p:extLst>
      <p:ext uri="{BB962C8B-B14F-4D97-AF65-F5344CB8AC3E}">
        <p14:creationId xmlns:p14="http://schemas.microsoft.com/office/powerpoint/2010/main" val="2463930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8D9F3-1423-4F59-B29A-842CAEC90B93}"/>
              </a:ext>
            </a:extLst>
          </p:cNvPr>
          <p:cNvSpPr>
            <a:spLocks noGrp="1"/>
          </p:cNvSpPr>
          <p:nvPr>
            <p:ph type="title"/>
          </p:nvPr>
        </p:nvSpPr>
        <p:spPr/>
        <p:txBody>
          <a:bodyPr/>
          <a:lstStyle/>
          <a:p>
            <a:r>
              <a:rPr lang="en-US" dirty="0"/>
              <a:t>When to apply</a:t>
            </a:r>
          </a:p>
        </p:txBody>
      </p:sp>
      <p:sp>
        <p:nvSpPr>
          <p:cNvPr id="3" name="Content Placeholder 2">
            <a:extLst>
              <a:ext uri="{FF2B5EF4-FFF2-40B4-BE49-F238E27FC236}">
                <a16:creationId xmlns:a16="http://schemas.microsoft.com/office/drawing/2014/main" id="{5F8E31F3-AA8F-48D6-9B4B-77D080E81973}"/>
              </a:ext>
            </a:extLst>
          </p:cNvPr>
          <p:cNvSpPr>
            <a:spLocks noGrp="1"/>
          </p:cNvSpPr>
          <p:nvPr>
            <p:ph idx="1"/>
          </p:nvPr>
        </p:nvSpPr>
        <p:spPr/>
        <p:txBody>
          <a:bodyPr/>
          <a:lstStyle/>
          <a:p>
            <a:r>
              <a:rPr lang="en-US" dirty="0"/>
              <a:t>RAN4 leadership has decided to adopt the following measures starting from the Aug. RAN4 meeting, i.e. RAN4#96-e, with the goal to improve meeting efficiency</a:t>
            </a:r>
          </a:p>
        </p:txBody>
      </p:sp>
    </p:spTree>
    <p:extLst>
      <p:ext uri="{BB962C8B-B14F-4D97-AF65-F5344CB8AC3E}">
        <p14:creationId xmlns:p14="http://schemas.microsoft.com/office/powerpoint/2010/main" val="3107380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091C4-99F0-4FA3-8509-ECA8E7AA83CE}"/>
              </a:ext>
            </a:extLst>
          </p:cNvPr>
          <p:cNvSpPr>
            <a:spLocks noGrp="1"/>
          </p:cNvSpPr>
          <p:nvPr>
            <p:ph type="title"/>
          </p:nvPr>
        </p:nvSpPr>
        <p:spPr>
          <a:xfrm>
            <a:off x="838200" y="-112395"/>
            <a:ext cx="10515600" cy="1325563"/>
          </a:xfrm>
        </p:spPr>
        <p:txBody>
          <a:bodyPr/>
          <a:lstStyle/>
          <a:p>
            <a:r>
              <a:rPr lang="en-US" dirty="0"/>
              <a:t>SI/WI RAN4 Work Plans</a:t>
            </a:r>
            <a:endParaRPr lang="ru-RU" dirty="0"/>
          </a:p>
        </p:txBody>
      </p:sp>
      <p:sp>
        <p:nvSpPr>
          <p:cNvPr id="3" name="Content Placeholder 2">
            <a:extLst>
              <a:ext uri="{FF2B5EF4-FFF2-40B4-BE49-F238E27FC236}">
                <a16:creationId xmlns:a16="http://schemas.microsoft.com/office/drawing/2014/main" id="{F28D0A2B-3863-491C-8996-9212FD3B0047}"/>
              </a:ext>
            </a:extLst>
          </p:cNvPr>
          <p:cNvSpPr>
            <a:spLocks noGrp="1"/>
          </p:cNvSpPr>
          <p:nvPr>
            <p:ph idx="1"/>
          </p:nvPr>
        </p:nvSpPr>
        <p:spPr>
          <a:xfrm>
            <a:off x="838200" y="1056640"/>
            <a:ext cx="10515600" cy="5801360"/>
          </a:xfrm>
        </p:spPr>
        <p:txBody>
          <a:bodyPr>
            <a:normAutofit fontScale="85000" lnSpcReduction="20000"/>
          </a:bodyPr>
          <a:lstStyle/>
          <a:p>
            <a:pPr>
              <a:lnSpc>
                <a:spcPct val="100000"/>
              </a:lnSpc>
              <a:spcBef>
                <a:spcPts val="0"/>
              </a:spcBef>
              <a:spcAft>
                <a:spcPts val="400"/>
              </a:spcAft>
            </a:pPr>
            <a:r>
              <a:rPr lang="en-US" sz="2000" dirty="0"/>
              <a:t>For all Rel-17 non-spectrum SI/WIs that are scheduled to start in Aug. 2020 or later, SI/WI rapporteur shall provide RAN4 work plan for each of RF/RRM/</a:t>
            </a:r>
            <a:r>
              <a:rPr lang="en-US" sz="2000" dirty="0" err="1"/>
              <a:t>Demod</a:t>
            </a:r>
            <a:r>
              <a:rPr lang="en-US" sz="2000" dirty="0"/>
              <a:t> sessions prior to the start of the actual work. The work plan shall include at least the following contents:</a:t>
            </a:r>
          </a:p>
          <a:p>
            <a:pPr marL="800100" lvl="2" indent="-342900">
              <a:lnSpc>
                <a:spcPct val="100000"/>
              </a:lnSpc>
              <a:spcBef>
                <a:spcPts val="0"/>
              </a:spcBef>
              <a:spcAft>
                <a:spcPts val="400"/>
              </a:spcAft>
              <a:buAutoNum type="arabicParenR"/>
            </a:pPr>
            <a:r>
              <a:rPr lang="en-US" sz="1800" dirty="0"/>
              <a:t>Work plan and scope of work for RF/RRM/</a:t>
            </a:r>
            <a:r>
              <a:rPr lang="en-US" sz="1800" dirty="0" err="1"/>
              <a:t>Demod</a:t>
            </a:r>
            <a:r>
              <a:rPr lang="en-US" sz="1800" dirty="0"/>
              <a:t> for each of the planned meetings (RAN4 impacts for RAN1/2/3-led R17 WI/SIs remain to be clarified in detail to facilitate accurate RAN4 TU estimation and RAN4 Chairman’s planning)</a:t>
            </a:r>
          </a:p>
          <a:p>
            <a:pPr marL="1257300" lvl="3" indent="-342900">
              <a:lnSpc>
                <a:spcPct val="100000"/>
              </a:lnSpc>
              <a:spcBef>
                <a:spcPts val="0"/>
              </a:spcBef>
              <a:spcAft>
                <a:spcPts val="400"/>
              </a:spcAft>
            </a:pPr>
            <a:r>
              <a:rPr lang="en-US" sz="1600" dirty="0"/>
              <a:t>This work plan can include topics to be handled in each meeting</a:t>
            </a:r>
          </a:p>
          <a:p>
            <a:pPr marL="800100" lvl="2" indent="-342900">
              <a:lnSpc>
                <a:spcPct val="100000"/>
              </a:lnSpc>
              <a:spcBef>
                <a:spcPts val="0"/>
              </a:spcBef>
              <a:spcAft>
                <a:spcPts val="400"/>
              </a:spcAft>
              <a:buAutoNum type="arabicParenR"/>
            </a:pPr>
            <a:r>
              <a:rPr lang="en-US" sz="1800" dirty="0"/>
              <a:t>Information on the start of the CR/TP preparation stage</a:t>
            </a:r>
          </a:p>
          <a:p>
            <a:pPr marL="800100" lvl="2" indent="-342900">
              <a:lnSpc>
                <a:spcPct val="100000"/>
              </a:lnSpc>
              <a:spcBef>
                <a:spcPts val="0"/>
              </a:spcBef>
              <a:spcAft>
                <a:spcPts val="400"/>
              </a:spcAft>
              <a:buAutoNum type="arabicParenR"/>
            </a:pPr>
            <a:r>
              <a:rPr lang="en-US" sz="1800" dirty="0"/>
              <a:t>CR/TP work split among contributing companies to avoid duplicate efforts and to encourage sharing the workload and cross-checking CRs</a:t>
            </a:r>
          </a:p>
          <a:p>
            <a:pPr marL="1257300" lvl="3" indent="-342900">
              <a:lnSpc>
                <a:spcPct val="100000"/>
              </a:lnSpc>
              <a:spcBef>
                <a:spcPts val="0"/>
              </a:spcBef>
              <a:spcAft>
                <a:spcPts val="400"/>
              </a:spcAft>
            </a:pPr>
            <a:r>
              <a:rPr lang="en-US" sz="1600" dirty="0"/>
              <a:t>CR work split should at least include Big CR split. It is also allowed if companies want to further split the work under each Big CR.</a:t>
            </a:r>
          </a:p>
          <a:p>
            <a:pPr marL="800100" lvl="2" indent="-342900">
              <a:lnSpc>
                <a:spcPct val="100000"/>
              </a:lnSpc>
              <a:spcBef>
                <a:spcPts val="0"/>
              </a:spcBef>
              <a:spcAft>
                <a:spcPts val="400"/>
              </a:spcAft>
              <a:buAutoNum type="arabicParenR"/>
            </a:pPr>
            <a:r>
              <a:rPr lang="en-US" sz="1800" dirty="0"/>
              <a:t>Simulation results collection work split </a:t>
            </a:r>
          </a:p>
          <a:p>
            <a:pPr marL="0" lvl="1" indent="176213">
              <a:lnSpc>
                <a:spcPct val="100000"/>
              </a:lnSpc>
              <a:spcBef>
                <a:spcPts val="0"/>
              </a:spcBef>
              <a:spcAft>
                <a:spcPts val="400"/>
              </a:spcAft>
              <a:buNone/>
            </a:pPr>
            <a:r>
              <a:rPr lang="en-US" sz="2000" dirty="0"/>
              <a:t>Notes: </a:t>
            </a:r>
          </a:p>
          <a:p>
            <a:pPr marL="685800" lvl="3">
              <a:lnSpc>
                <a:spcPct val="100000"/>
              </a:lnSpc>
              <a:spcBef>
                <a:spcPts val="0"/>
              </a:spcBef>
              <a:spcAft>
                <a:spcPts val="400"/>
              </a:spcAft>
            </a:pPr>
            <a:r>
              <a:rPr lang="en-US" dirty="0"/>
              <a:t>The work plan can be updated during the SI/WI stage if needed, with the understanding that it may be too early to discuss Items 3) and 4) above at the start of the SI/WI.  </a:t>
            </a:r>
          </a:p>
          <a:p>
            <a:pPr marL="685800" lvl="3">
              <a:lnSpc>
                <a:spcPct val="100000"/>
              </a:lnSpc>
              <a:spcBef>
                <a:spcPts val="0"/>
              </a:spcBef>
              <a:spcAft>
                <a:spcPts val="400"/>
              </a:spcAft>
            </a:pPr>
            <a:r>
              <a:rPr lang="en-US" dirty="0"/>
              <a:t>Work plan shall be provided as a formal document and will be endorsed by RAN4. At RAN4 leadership’s discretion, this endorsed plan can serve as a basis for organizing the agendas and discussions.</a:t>
            </a:r>
          </a:p>
          <a:p>
            <a:pPr marL="685800" lvl="3">
              <a:lnSpc>
                <a:spcPct val="100000"/>
              </a:lnSpc>
              <a:spcBef>
                <a:spcPts val="0"/>
              </a:spcBef>
              <a:spcAft>
                <a:spcPts val="400"/>
              </a:spcAft>
            </a:pPr>
            <a:r>
              <a:rPr lang="en-US" dirty="0"/>
              <a:t>This work plan </a:t>
            </a:r>
            <a:r>
              <a:rPr lang="en-US" dirty="0" err="1"/>
              <a:t>tdoc</a:t>
            </a:r>
            <a:r>
              <a:rPr lang="en-US" dirty="0"/>
              <a:t> does not count toward quota</a:t>
            </a:r>
          </a:p>
          <a:p>
            <a:pPr marL="457200" lvl="3" indent="0">
              <a:lnSpc>
                <a:spcPct val="100000"/>
              </a:lnSpc>
              <a:spcBef>
                <a:spcPts val="0"/>
              </a:spcBef>
              <a:spcAft>
                <a:spcPts val="400"/>
              </a:spcAft>
              <a:buNone/>
            </a:pPr>
            <a:endParaRPr lang="en-US" dirty="0"/>
          </a:p>
          <a:p>
            <a:pPr marL="342900" lvl="2" indent="-342900">
              <a:lnSpc>
                <a:spcPct val="100000"/>
              </a:lnSpc>
              <a:spcBef>
                <a:spcPts val="0"/>
              </a:spcBef>
              <a:spcAft>
                <a:spcPts val="400"/>
              </a:spcAft>
            </a:pPr>
            <a:r>
              <a:rPr lang="en-US" dirty="0"/>
              <a:t>For all Rel-17 spectrum SI/WIs that are scheduled to start in Aug. 2020 or later</a:t>
            </a:r>
          </a:p>
          <a:p>
            <a:pPr marL="800100" lvl="3" indent="-342900">
              <a:lnSpc>
                <a:spcPct val="100000"/>
              </a:lnSpc>
              <a:spcBef>
                <a:spcPts val="0"/>
              </a:spcBef>
              <a:spcAft>
                <a:spcPts val="400"/>
              </a:spcAft>
            </a:pPr>
            <a:r>
              <a:rPr lang="en-US" dirty="0"/>
              <a:t>No work plan is required for basket </a:t>
            </a:r>
            <a:r>
              <a:rPr lang="en-US" dirty="0" err="1"/>
              <a:t>WIs.</a:t>
            </a:r>
            <a:r>
              <a:rPr lang="en-US" dirty="0"/>
              <a:t> </a:t>
            </a:r>
          </a:p>
          <a:p>
            <a:pPr marL="800100" lvl="3" indent="-342900">
              <a:lnSpc>
                <a:spcPct val="100000"/>
              </a:lnSpc>
              <a:spcBef>
                <a:spcPts val="0"/>
              </a:spcBef>
              <a:spcAft>
                <a:spcPts val="400"/>
              </a:spcAft>
            </a:pPr>
            <a:r>
              <a:rPr lang="en-US" dirty="0"/>
              <a:t>For other spectrum WI/SIs, a CR/TP work split among companies are highly encouraged to avoid duplicate efforts</a:t>
            </a:r>
          </a:p>
          <a:p>
            <a:pPr marL="800100" lvl="3" indent="-342900">
              <a:lnSpc>
                <a:spcPct val="100000"/>
              </a:lnSpc>
              <a:spcBef>
                <a:spcPts val="0"/>
              </a:spcBef>
              <a:spcAft>
                <a:spcPts val="400"/>
              </a:spcAft>
            </a:pPr>
            <a:endParaRPr lang="en-US" sz="2100" dirty="0"/>
          </a:p>
          <a:p>
            <a:pPr marL="342900" lvl="2" indent="-342900">
              <a:lnSpc>
                <a:spcPct val="100000"/>
              </a:lnSpc>
              <a:spcBef>
                <a:spcPts val="0"/>
              </a:spcBef>
              <a:spcAft>
                <a:spcPts val="400"/>
              </a:spcAft>
            </a:pPr>
            <a:r>
              <a:rPr lang="en-US" dirty="0"/>
              <a:t>For all open Rel-16 WIs with Perf part scheduled to start in Aug. 2020 or later </a:t>
            </a:r>
          </a:p>
          <a:p>
            <a:pPr marL="685800" lvl="3">
              <a:lnSpc>
                <a:spcPct val="100000"/>
              </a:lnSpc>
              <a:spcBef>
                <a:spcPts val="0"/>
              </a:spcBef>
              <a:spcAft>
                <a:spcPts val="400"/>
              </a:spcAft>
            </a:pPr>
            <a:r>
              <a:rPr lang="en-US" dirty="0"/>
              <a:t>Work plan approach and CR work split are encouraged for Perf. part</a:t>
            </a:r>
          </a:p>
          <a:p>
            <a:pPr marL="800100" lvl="3" indent="-342900">
              <a:lnSpc>
                <a:spcPct val="100000"/>
              </a:lnSpc>
              <a:spcBef>
                <a:spcPts val="0"/>
              </a:spcBef>
              <a:spcAft>
                <a:spcPts val="400"/>
              </a:spcAft>
            </a:pPr>
            <a:endParaRPr lang="en-US" dirty="0"/>
          </a:p>
        </p:txBody>
      </p:sp>
    </p:spTree>
    <p:extLst>
      <p:ext uri="{BB962C8B-B14F-4D97-AF65-F5344CB8AC3E}">
        <p14:creationId xmlns:p14="http://schemas.microsoft.com/office/powerpoint/2010/main" val="943745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8163C-5766-4A1B-A64C-59505BFA7F2E}"/>
              </a:ext>
            </a:extLst>
          </p:cNvPr>
          <p:cNvSpPr>
            <a:spLocks noGrp="1"/>
          </p:cNvSpPr>
          <p:nvPr>
            <p:ph type="title"/>
          </p:nvPr>
        </p:nvSpPr>
        <p:spPr/>
        <p:txBody>
          <a:bodyPr/>
          <a:lstStyle/>
          <a:p>
            <a:r>
              <a:rPr lang="en-US" dirty="0" err="1"/>
              <a:t>Tdoc</a:t>
            </a:r>
            <a:r>
              <a:rPr lang="en-US" dirty="0"/>
              <a:t> Submission (1)</a:t>
            </a:r>
            <a:endParaRPr lang="ru-RU" dirty="0"/>
          </a:p>
        </p:txBody>
      </p:sp>
      <p:sp>
        <p:nvSpPr>
          <p:cNvPr id="3" name="Content Placeholder 2">
            <a:extLst>
              <a:ext uri="{FF2B5EF4-FFF2-40B4-BE49-F238E27FC236}">
                <a16:creationId xmlns:a16="http://schemas.microsoft.com/office/drawing/2014/main" id="{DF485912-0EBF-4EA4-A851-7C592A447218}"/>
              </a:ext>
            </a:extLst>
          </p:cNvPr>
          <p:cNvSpPr>
            <a:spLocks noGrp="1"/>
          </p:cNvSpPr>
          <p:nvPr>
            <p:ph idx="1"/>
          </p:nvPr>
        </p:nvSpPr>
        <p:spPr/>
        <p:txBody>
          <a:bodyPr>
            <a:normAutofit fontScale="92500" lnSpcReduction="20000"/>
          </a:bodyPr>
          <a:lstStyle/>
          <a:p>
            <a:pPr marL="228600" lvl="1">
              <a:lnSpc>
                <a:spcPct val="100000"/>
              </a:lnSpc>
              <a:spcBef>
                <a:spcPts val="0"/>
              </a:spcBef>
              <a:spcAft>
                <a:spcPts val="400"/>
              </a:spcAft>
            </a:pPr>
            <a:r>
              <a:rPr lang="en-US" dirty="0"/>
              <a:t>WFs</a:t>
            </a:r>
          </a:p>
          <a:p>
            <a:pPr marL="685800" lvl="3">
              <a:lnSpc>
                <a:spcPct val="100000"/>
              </a:lnSpc>
              <a:spcBef>
                <a:spcPts val="0"/>
              </a:spcBef>
              <a:spcAft>
                <a:spcPts val="400"/>
              </a:spcAft>
            </a:pPr>
            <a:r>
              <a:rPr lang="en-US" sz="2000" dirty="0"/>
              <a:t>WFs shall not be reserved/submitted before the meeting </a:t>
            </a:r>
          </a:p>
          <a:p>
            <a:pPr marL="685800" lvl="3">
              <a:lnSpc>
                <a:spcPct val="100000"/>
              </a:lnSpc>
              <a:spcBef>
                <a:spcPts val="0"/>
              </a:spcBef>
              <a:spcAft>
                <a:spcPts val="400"/>
              </a:spcAft>
            </a:pPr>
            <a:r>
              <a:rPr lang="en-US" sz="2000" dirty="0"/>
              <a:t>WFs will be assigned during the meeting by session chair</a:t>
            </a:r>
          </a:p>
          <a:p>
            <a:pPr marL="457200" lvl="3" indent="0">
              <a:lnSpc>
                <a:spcPct val="100000"/>
              </a:lnSpc>
              <a:spcBef>
                <a:spcPts val="0"/>
              </a:spcBef>
              <a:spcAft>
                <a:spcPts val="400"/>
              </a:spcAft>
              <a:buNone/>
            </a:pPr>
            <a:endParaRPr lang="en-US" sz="2000" dirty="0"/>
          </a:p>
          <a:p>
            <a:pPr>
              <a:lnSpc>
                <a:spcPct val="100000"/>
              </a:lnSpc>
              <a:spcBef>
                <a:spcPts val="0"/>
              </a:spcBef>
              <a:spcAft>
                <a:spcPts val="400"/>
              </a:spcAft>
            </a:pPr>
            <a:r>
              <a:rPr lang="en-US" sz="2400" dirty="0"/>
              <a:t>Discussion papers for open WIs/SIs</a:t>
            </a:r>
            <a:endParaRPr lang="en-US" sz="2000" dirty="0">
              <a:highlight>
                <a:srgbClr val="FFFF00"/>
              </a:highlight>
            </a:endParaRPr>
          </a:p>
          <a:p>
            <a:pPr marL="685800" lvl="3">
              <a:lnSpc>
                <a:spcPct val="110000"/>
              </a:lnSpc>
              <a:spcBef>
                <a:spcPts val="0"/>
              </a:spcBef>
              <a:spcAft>
                <a:spcPts val="400"/>
              </a:spcAft>
            </a:pPr>
            <a:r>
              <a:rPr lang="en-US" sz="2000" dirty="0"/>
              <a:t>Maximum one discussion paper per agenda item (AI) per company/organization. </a:t>
            </a:r>
          </a:p>
          <a:p>
            <a:pPr marL="685800" lvl="3">
              <a:lnSpc>
                <a:spcPct val="110000"/>
              </a:lnSpc>
              <a:spcBef>
                <a:spcPts val="0"/>
              </a:spcBef>
              <a:spcAft>
                <a:spcPts val="400"/>
              </a:spcAft>
            </a:pPr>
            <a:r>
              <a:rPr lang="en-US" sz="2000" dirty="0"/>
              <a:t>If a companion TP is proposed, the TP shall be included in the discussion paper (e.g. as Annex), i.e. no separate TP besides discussion paper</a:t>
            </a:r>
            <a:endParaRPr lang="en-US" sz="2000" strike="sngStrike" dirty="0"/>
          </a:p>
          <a:p>
            <a:pPr marL="685800" lvl="3">
              <a:lnSpc>
                <a:spcPct val="110000"/>
              </a:lnSpc>
              <a:spcBef>
                <a:spcPts val="0"/>
              </a:spcBef>
              <a:spcAft>
                <a:spcPts val="400"/>
              </a:spcAft>
            </a:pPr>
            <a:endParaRPr lang="en-US" sz="2000" dirty="0"/>
          </a:p>
          <a:p>
            <a:pPr>
              <a:lnSpc>
                <a:spcPct val="100000"/>
              </a:lnSpc>
              <a:spcBef>
                <a:spcPts val="0"/>
              </a:spcBef>
              <a:spcAft>
                <a:spcPts val="400"/>
              </a:spcAft>
            </a:pPr>
            <a:r>
              <a:rPr lang="en-US" sz="2400" dirty="0"/>
              <a:t>Outgoing LSs (new LS or reply LS)</a:t>
            </a:r>
            <a:endParaRPr lang="en-US" sz="2000" dirty="0">
              <a:highlight>
                <a:srgbClr val="FFFF00"/>
              </a:highlight>
            </a:endParaRPr>
          </a:p>
          <a:p>
            <a:pPr marL="685800" lvl="3">
              <a:lnSpc>
                <a:spcPct val="110000"/>
              </a:lnSpc>
              <a:spcBef>
                <a:spcPts val="0"/>
              </a:spcBef>
              <a:spcAft>
                <a:spcPts val="400"/>
              </a:spcAft>
            </a:pPr>
            <a:r>
              <a:rPr lang="en-US" sz="2000" dirty="0"/>
              <a:t>Only one </a:t>
            </a:r>
            <a:r>
              <a:rPr lang="en-US" sz="2000" dirty="0" err="1"/>
              <a:t>tdoc</a:t>
            </a:r>
            <a:r>
              <a:rPr lang="en-US" sz="2000" dirty="0"/>
              <a:t>, either draft LS only or draft LS embedded in the discussion paper, is allowed.</a:t>
            </a:r>
          </a:p>
          <a:p>
            <a:pPr marL="685800" lvl="3">
              <a:lnSpc>
                <a:spcPct val="110000"/>
              </a:lnSpc>
              <a:spcBef>
                <a:spcPts val="0"/>
              </a:spcBef>
              <a:spcAft>
                <a:spcPts val="400"/>
              </a:spcAft>
            </a:pPr>
            <a:r>
              <a:rPr lang="en-US" sz="2000" dirty="0"/>
              <a:t>Final outgoing LS </a:t>
            </a:r>
            <a:r>
              <a:rPr lang="en-US" sz="2000" dirty="0" err="1"/>
              <a:t>tdocs</a:t>
            </a:r>
            <a:r>
              <a:rPr lang="en-US" sz="2000" dirty="0"/>
              <a:t> will be assigned during the meeting by session chair. </a:t>
            </a:r>
          </a:p>
          <a:p>
            <a:pPr marL="685800" lvl="3">
              <a:lnSpc>
                <a:spcPct val="110000"/>
              </a:lnSpc>
              <a:spcBef>
                <a:spcPts val="0"/>
              </a:spcBef>
              <a:spcAft>
                <a:spcPts val="400"/>
              </a:spcAft>
            </a:pPr>
            <a:r>
              <a:rPr lang="en-US" sz="2000" dirty="0"/>
              <a:t>It is allowed to submit under the same AI both a Draft LS and a discussion paper which addresses a different topic than the Draft LS does </a:t>
            </a:r>
          </a:p>
        </p:txBody>
      </p:sp>
    </p:spTree>
    <p:extLst>
      <p:ext uri="{BB962C8B-B14F-4D97-AF65-F5344CB8AC3E}">
        <p14:creationId xmlns:p14="http://schemas.microsoft.com/office/powerpoint/2010/main" val="59056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8163C-5766-4A1B-A64C-59505BFA7F2E}"/>
              </a:ext>
            </a:extLst>
          </p:cNvPr>
          <p:cNvSpPr>
            <a:spLocks noGrp="1"/>
          </p:cNvSpPr>
          <p:nvPr>
            <p:ph type="title"/>
          </p:nvPr>
        </p:nvSpPr>
        <p:spPr>
          <a:xfrm>
            <a:off x="838200" y="-102235"/>
            <a:ext cx="10515600" cy="1325563"/>
          </a:xfrm>
        </p:spPr>
        <p:txBody>
          <a:bodyPr/>
          <a:lstStyle/>
          <a:p>
            <a:r>
              <a:rPr lang="en-US" dirty="0" err="1"/>
              <a:t>Tdoc</a:t>
            </a:r>
            <a:r>
              <a:rPr lang="en-US" dirty="0"/>
              <a:t> Submission (2)</a:t>
            </a:r>
            <a:endParaRPr lang="ru-RU" dirty="0"/>
          </a:p>
        </p:txBody>
      </p:sp>
      <p:sp>
        <p:nvSpPr>
          <p:cNvPr id="3" name="Content Placeholder 2">
            <a:extLst>
              <a:ext uri="{FF2B5EF4-FFF2-40B4-BE49-F238E27FC236}">
                <a16:creationId xmlns:a16="http://schemas.microsoft.com/office/drawing/2014/main" id="{DF485912-0EBF-4EA4-A851-7C592A447218}"/>
              </a:ext>
            </a:extLst>
          </p:cNvPr>
          <p:cNvSpPr>
            <a:spLocks noGrp="1"/>
          </p:cNvSpPr>
          <p:nvPr>
            <p:ph idx="1"/>
          </p:nvPr>
        </p:nvSpPr>
        <p:spPr>
          <a:xfrm>
            <a:off x="838200" y="1087120"/>
            <a:ext cx="11213592" cy="5628640"/>
          </a:xfrm>
        </p:spPr>
        <p:txBody>
          <a:bodyPr>
            <a:normAutofit fontScale="70000" lnSpcReduction="20000"/>
          </a:bodyPr>
          <a:lstStyle/>
          <a:p>
            <a:pPr>
              <a:lnSpc>
                <a:spcPct val="100000"/>
              </a:lnSpc>
              <a:spcBef>
                <a:spcPts val="0"/>
              </a:spcBef>
              <a:spcAft>
                <a:spcPts val="400"/>
              </a:spcAft>
            </a:pPr>
            <a:r>
              <a:rPr lang="en-US" sz="2600" dirty="0"/>
              <a:t>Simulation results papers</a:t>
            </a:r>
          </a:p>
          <a:p>
            <a:pPr marL="685800" lvl="3">
              <a:lnSpc>
                <a:spcPct val="110000"/>
              </a:lnSpc>
              <a:spcBef>
                <a:spcPts val="0"/>
              </a:spcBef>
              <a:spcAft>
                <a:spcPts val="400"/>
              </a:spcAft>
            </a:pPr>
            <a:r>
              <a:rPr lang="en-US" sz="2200" dirty="0"/>
              <a:t>Maximum one paper with simulation results per AI in additional to discussion paper per company/organization</a:t>
            </a:r>
          </a:p>
          <a:p>
            <a:pPr marL="1143000" lvl="4">
              <a:lnSpc>
                <a:spcPct val="110000"/>
              </a:lnSpc>
              <a:spcBef>
                <a:spcPts val="0"/>
              </a:spcBef>
              <a:spcAft>
                <a:spcPts val="400"/>
              </a:spcAft>
            </a:pPr>
            <a:r>
              <a:rPr lang="en-US" altLang="zh-CN" sz="2200" dirty="0"/>
              <a:t>The dedicated simulation result paper, if any, is only for information i.e. contains no proposals. The proposals can be included in discussion paper if any. </a:t>
            </a:r>
          </a:p>
          <a:p>
            <a:pPr marL="1143000" lvl="4">
              <a:lnSpc>
                <a:spcPct val="110000"/>
              </a:lnSpc>
              <a:spcBef>
                <a:spcPts val="0"/>
              </a:spcBef>
              <a:spcAft>
                <a:spcPts val="400"/>
              </a:spcAft>
            </a:pPr>
            <a:r>
              <a:rPr lang="en-US" altLang="zh-CN" sz="2200" dirty="0"/>
              <a:t>No online treatment on the dedicated simulation results </a:t>
            </a:r>
            <a:r>
              <a:rPr lang="en-US" altLang="zh-CN" sz="2200" dirty="0" err="1"/>
              <a:t>tdocs</a:t>
            </a:r>
            <a:r>
              <a:rPr lang="en-US" altLang="zh-CN" sz="2200" dirty="0"/>
              <a:t> i.e. by default it will be “noted”</a:t>
            </a:r>
            <a:endParaRPr lang="en-US" sz="2200" dirty="0"/>
          </a:p>
          <a:p>
            <a:pPr marL="685800" lvl="3">
              <a:lnSpc>
                <a:spcPct val="110000"/>
              </a:lnSpc>
              <a:spcBef>
                <a:spcPts val="0"/>
              </a:spcBef>
              <a:spcAft>
                <a:spcPts val="400"/>
              </a:spcAft>
            </a:pPr>
            <a:r>
              <a:rPr lang="en-US" sz="2200" dirty="0" err="1"/>
              <a:t>Tdoc</a:t>
            </a:r>
            <a:r>
              <a:rPr lang="en-US" sz="2200" dirty="0"/>
              <a:t> for simulation results collection can be reserved before the meeting as a separate paper or assigned by session chair during the meeting. It does not count toward the quota</a:t>
            </a:r>
          </a:p>
          <a:p>
            <a:pPr marL="1200150" lvl="4" indent="-285750">
              <a:lnSpc>
                <a:spcPct val="110000"/>
              </a:lnSpc>
              <a:spcBef>
                <a:spcPts val="0"/>
              </a:spcBef>
              <a:spcAft>
                <a:spcPts val="400"/>
              </a:spcAft>
            </a:pPr>
            <a:r>
              <a:rPr lang="en-US" altLang="zh-CN" sz="2200" dirty="0"/>
              <a:t>Work split on simulation results collection will be included and updated in work plan</a:t>
            </a:r>
          </a:p>
          <a:p>
            <a:pPr marL="1200150" lvl="4" indent="-285750">
              <a:lnSpc>
                <a:spcPct val="110000"/>
              </a:lnSpc>
              <a:spcBef>
                <a:spcPts val="0"/>
              </a:spcBef>
              <a:spcAft>
                <a:spcPts val="400"/>
              </a:spcAft>
            </a:pPr>
            <a:r>
              <a:rPr lang="en-US" altLang="zh-CN" sz="2200" dirty="0"/>
              <a:t>The </a:t>
            </a:r>
            <a:r>
              <a:rPr lang="en-US" altLang="zh-CN" sz="2200" dirty="0" err="1"/>
              <a:t>tdocs</a:t>
            </a:r>
            <a:r>
              <a:rPr lang="en-US" altLang="zh-CN" sz="2200" dirty="0"/>
              <a:t> can be submitted during the meeting week i.e. no later than Wednesday in the meeting week (the first week in the case of a two-week meeting) (results updated after such deadline will not be reflected on the summary in that meeting )</a:t>
            </a:r>
          </a:p>
          <a:p>
            <a:pPr marL="1200150" lvl="4" indent="-285750">
              <a:lnSpc>
                <a:spcPct val="110000"/>
              </a:lnSpc>
              <a:spcBef>
                <a:spcPts val="0"/>
              </a:spcBef>
              <a:spcAft>
                <a:spcPts val="400"/>
              </a:spcAft>
            </a:pPr>
            <a:r>
              <a:rPr lang="en-US" altLang="zh-CN" sz="2200" dirty="0"/>
              <a:t>For </a:t>
            </a:r>
            <a:r>
              <a:rPr lang="en-US" altLang="zh-CN" sz="2200" dirty="0" err="1"/>
              <a:t>demod</a:t>
            </a:r>
            <a:r>
              <a:rPr lang="en-US" altLang="zh-CN" sz="2200" dirty="0"/>
              <a:t> and CSI reporting, maximum one summary </a:t>
            </a:r>
            <a:r>
              <a:rPr lang="en-US" altLang="zh-CN" sz="2200" dirty="0" err="1"/>
              <a:t>tdoc</a:t>
            </a:r>
            <a:r>
              <a:rPr lang="en-US" altLang="zh-CN" sz="2200" dirty="0"/>
              <a:t> per physical channel (for demodulation requirements) and per reporting content (for CSI requirements)</a:t>
            </a:r>
          </a:p>
          <a:p>
            <a:pPr marL="1200150" lvl="4" indent="-285750">
              <a:lnSpc>
                <a:spcPct val="110000"/>
              </a:lnSpc>
              <a:spcBef>
                <a:spcPts val="0"/>
              </a:spcBef>
              <a:spcAft>
                <a:spcPts val="400"/>
              </a:spcAft>
            </a:pPr>
            <a:endParaRPr lang="en-US" sz="2200" dirty="0">
              <a:solidFill>
                <a:srgbClr val="00B0F0"/>
              </a:solidFill>
            </a:endParaRPr>
          </a:p>
          <a:p>
            <a:pPr>
              <a:lnSpc>
                <a:spcPct val="100000"/>
              </a:lnSpc>
              <a:spcBef>
                <a:spcPts val="0"/>
              </a:spcBef>
              <a:spcAft>
                <a:spcPts val="400"/>
              </a:spcAft>
            </a:pPr>
            <a:r>
              <a:rPr lang="en-US" sz="2600" dirty="0" err="1"/>
              <a:t>Tdocs</a:t>
            </a:r>
            <a:r>
              <a:rPr lang="en-US" sz="2600" dirty="0"/>
              <a:t> for closed WIs which do not have dedicated maintenance agenda items, or TEIs</a:t>
            </a:r>
          </a:p>
          <a:p>
            <a:pPr marL="685800" lvl="3">
              <a:lnSpc>
                <a:spcPct val="110000"/>
              </a:lnSpc>
              <a:spcBef>
                <a:spcPts val="0"/>
              </a:spcBef>
              <a:spcAft>
                <a:spcPts val="400"/>
              </a:spcAft>
            </a:pPr>
            <a:r>
              <a:rPr lang="en-US" sz="2200" dirty="0"/>
              <a:t>Maximum one discussion paper per WI per company/organization</a:t>
            </a:r>
            <a:endParaRPr lang="en-US" sz="2200" dirty="0">
              <a:highlight>
                <a:srgbClr val="FFFF00"/>
              </a:highlight>
            </a:endParaRPr>
          </a:p>
          <a:p>
            <a:pPr marL="685800" lvl="3">
              <a:lnSpc>
                <a:spcPct val="110000"/>
              </a:lnSpc>
              <a:spcBef>
                <a:spcPts val="0"/>
              </a:spcBef>
              <a:spcAft>
                <a:spcPts val="400"/>
              </a:spcAft>
            </a:pPr>
            <a:r>
              <a:rPr lang="en-US" sz="2200" dirty="0"/>
              <a:t>No limit on the number of non-editorial CRs as along as the CRs are to make essential correction</a:t>
            </a:r>
          </a:p>
          <a:p>
            <a:pPr marL="1143000" lvl="4">
              <a:lnSpc>
                <a:spcPct val="110000"/>
              </a:lnSpc>
              <a:spcBef>
                <a:spcPts val="0"/>
              </a:spcBef>
              <a:spcAft>
                <a:spcPts val="400"/>
              </a:spcAft>
            </a:pPr>
            <a:endParaRPr lang="en-US" sz="2200" dirty="0"/>
          </a:p>
          <a:p>
            <a:pPr>
              <a:lnSpc>
                <a:spcPct val="100000"/>
              </a:lnSpc>
              <a:spcBef>
                <a:spcPts val="0"/>
              </a:spcBef>
              <a:spcAft>
                <a:spcPts val="400"/>
              </a:spcAft>
            </a:pPr>
            <a:r>
              <a:rPr lang="en-US" sz="2600" dirty="0" err="1"/>
              <a:t>Tdocs</a:t>
            </a:r>
            <a:r>
              <a:rPr lang="en-US" sz="2600" dirty="0"/>
              <a:t> for closed WIs or closed Core Part of ongoing WIs which have dedicated maintenance agenda items</a:t>
            </a:r>
          </a:p>
          <a:p>
            <a:pPr marL="685800" lvl="3">
              <a:lnSpc>
                <a:spcPct val="110000"/>
              </a:lnSpc>
              <a:spcBef>
                <a:spcPts val="0"/>
              </a:spcBef>
              <a:spcAft>
                <a:spcPts val="400"/>
              </a:spcAft>
            </a:pPr>
            <a:r>
              <a:rPr lang="en-US" sz="2200" dirty="0"/>
              <a:t>Maximum one discussion paper </a:t>
            </a:r>
            <a:r>
              <a:rPr lang="it-IT" sz="2200" dirty="0"/>
              <a:t>per AI per company/organization</a:t>
            </a:r>
          </a:p>
          <a:p>
            <a:pPr marL="685800" lvl="3">
              <a:lnSpc>
                <a:spcPct val="110000"/>
              </a:lnSpc>
              <a:spcBef>
                <a:spcPts val="0"/>
              </a:spcBef>
              <a:spcAft>
                <a:spcPts val="400"/>
              </a:spcAft>
            </a:pPr>
            <a:r>
              <a:rPr lang="en-US" sz="2200" dirty="0"/>
              <a:t>No limit on the number of non-editorial CRs as along as the CRs are to make essential corrections</a:t>
            </a:r>
          </a:p>
          <a:p>
            <a:pPr marL="457200" lvl="3" indent="0">
              <a:lnSpc>
                <a:spcPct val="110000"/>
              </a:lnSpc>
              <a:spcBef>
                <a:spcPts val="0"/>
              </a:spcBef>
              <a:spcAft>
                <a:spcPts val="400"/>
              </a:spcAft>
              <a:buNone/>
            </a:pPr>
            <a:endParaRPr lang="en-US" sz="1400" dirty="0">
              <a:solidFill>
                <a:srgbClr val="C00000"/>
              </a:solidFill>
            </a:endParaRPr>
          </a:p>
          <a:p>
            <a:pPr marL="685800" lvl="3">
              <a:lnSpc>
                <a:spcPct val="110000"/>
              </a:lnSpc>
              <a:spcBef>
                <a:spcPts val="0"/>
              </a:spcBef>
              <a:spcAft>
                <a:spcPts val="400"/>
              </a:spcAft>
            </a:pPr>
            <a:endParaRPr lang="en-US" sz="1400" dirty="0"/>
          </a:p>
        </p:txBody>
      </p:sp>
    </p:spTree>
    <p:extLst>
      <p:ext uri="{BB962C8B-B14F-4D97-AF65-F5344CB8AC3E}">
        <p14:creationId xmlns:p14="http://schemas.microsoft.com/office/powerpoint/2010/main" val="412028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091C4-99F0-4FA3-8509-ECA8E7AA83CE}"/>
              </a:ext>
            </a:extLst>
          </p:cNvPr>
          <p:cNvSpPr>
            <a:spLocks noGrp="1"/>
          </p:cNvSpPr>
          <p:nvPr>
            <p:ph type="title"/>
          </p:nvPr>
        </p:nvSpPr>
        <p:spPr/>
        <p:txBody>
          <a:bodyPr/>
          <a:lstStyle/>
          <a:p>
            <a:r>
              <a:rPr lang="en-US" dirty="0"/>
              <a:t>CR Handling for R17 WIs (except Basket WIs)</a:t>
            </a:r>
            <a:endParaRPr lang="ru-RU" dirty="0"/>
          </a:p>
        </p:txBody>
      </p:sp>
      <p:sp>
        <p:nvSpPr>
          <p:cNvPr id="3" name="Content Placeholder 2">
            <a:extLst>
              <a:ext uri="{FF2B5EF4-FFF2-40B4-BE49-F238E27FC236}">
                <a16:creationId xmlns:a16="http://schemas.microsoft.com/office/drawing/2014/main" id="{F28D0A2B-3863-491C-8996-9212FD3B0047}"/>
              </a:ext>
            </a:extLst>
          </p:cNvPr>
          <p:cNvSpPr>
            <a:spLocks noGrp="1"/>
          </p:cNvSpPr>
          <p:nvPr>
            <p:ph idx="1"/>
          </p:nvPr>
        </p:nvSpPr>
        <p:spPr>
          <a:xfrm>
            <a:off x="838200" y="1825625"/>
            <a:ext cx="10515600" cy="4667250"/>
          </a:xfrm>
        </p:spPr>
        <p:txBody>
          <a:bodyPr numCol="1">
            <a:normAutofit fontScale="92500" lnSpcReduction="20000"/>
          </a:bodyPr>
          <a:lstStyle/>
          <a:p>
            <a:pPr>
              <a:lnSpc>
                <a:spcPct val="100000"/>
              </a:lnSpc>
              <a:spcBef>
                <a:spcPts val="0"/>
              </a:spcBef>
              <a:spcAft>
                <a:spcPts val="400"/>
              </a:spcAft>
            </a:pPr>
            <a:r>
              <a:rPr lang="en-GB" sz="2400" dirty="0"/>
              <a:t>General</a:t>
            </a:r>
          </a:p>
          <a:p>
            <a:pPr marL="685800" lvl="2">
              <a:lnSpc>
                <a:spcPct val="100000"/>
              </a:lnSpc>
              <a:spcBef>
                <a:spcPts val="0"/>
              </a:spcBef>
              <a:spcAft>
                <a:spcPts val="400"/>
              </a:spcAft>
            </a:pPr>
            <a:r>
              <a:rPr lang="en-GB" sz="1800" dirty="0"/>
              <a:t>CRs shall not be submitted during early phase of non-spectrum WI (i.e. no CRs before </a:t>
            </a:r>
            <a:r>
              <a:rPr lang="en-US" sz="1800" dirty="0"/>
              <a:t>the start of the CR/TP preparation stage as agreed in the RAN4 work plan in Slide 3)</a:t>
            </a:r>
            <a:endParaRPr lang="en-GB" sz="1800" dirty="0"/>
          </a:p>
          <a:p>
            <a:pPr marL="685800" lvl="2">
              <a:lnSpc>
                <a:spcPct val="100000"/>
              </a:lnSpc>
              <a:spcBef>
                <a:spcPts val="0"/>
              </a:spcBef>
              <a:spcAft>
                <a:spcPts val="400"/>
              </a:spcAft>
            </a:pPr>
            <a:r>
              <a:rPr lang="en-GB" sz="1800" dirty="0"/>
              <a:t>Companies are encouraged to discuss and agree on the </a:t>
            </a:r>
            <a:r>
              <a:rPr lang="en-US" sz="1800" dirty="0"/>
              <a:t>CR work split which should at least include Big CR split. It is also allowed if companies want to further split the work under each Big CR</a:t>
            </a:r>
            <a:r>
              <a:rPr lang="en-GB" sz="1800" dirty="0"/>
              <a:t>.</a:t>
            </a:r>
          </a:p>
          <a:p>
            <a:pPr marL="0" lvl="1" indent="0">
              <a:lnSpc>
                <a:spcPct val="100000"/>
              </a:lnSpc>
              <a:spcBef>
                <a:spcPts val="0"/>
              </a:spcBef>
              <a:spcAft>
                <a:spcPts val="400"/>
              </a:spcAft>
              <a:buNone/>
            </a:pPr>
            <a:r>
              <a:rPr lang="en-GB" sz="2800" dirty="0"/>
              <a:t>   </a:t>
            </a:r>
            <a:endParaRPr lang="en-GB" sz="1400" dirty="0">
              <a:highlight>
                <a:srgbClr val="FFFF00"/>
              </a:highlight>
            </a:endParaRPr>
          </a:p>
          <a:p>
            <a:pPr>
              <a:lnSpc>
                <a:spcPct val="100000"/>
              </a:lnSpc>
              <a:spcBef>
                <a:spcPts val="0"/>
              </a:spcBef>
              <a:spcAft>
                <a:spcPts val="400"/>
              </a:spcAft>
            </a:pPr>
            <a:r>
              <a:rPr lang="en-US" sz="2400" dirty="0"/>
              <a:t>Big CR approach is adopted. </a:t>
            </a:r>
          </a:p>
          <a:p>
            <a:pPr lvl="1">
              <a:lnSpc>
                <a:spcPct val="100000"/>
              </a:lnSpc>
              <a:spcBef>
                <a:spcPts val="0"/>
              </a:spcBef>
              <a:spcAft>
                <a:spcPts val="400"/>
              </a:spcAft>
            </a:pPr>
            <a:r>
              <a:rPr lang="en-US" sz="1800" dirty="0"/>
              <a:t>“Big” means for each affected specification, either for core requirements or for perf requirements, maximum 4 such CRs are allowed. The detailed Big CR split is up to rapporteur and interested companies.</a:t>
            </a:r>
          </a:p>
          <a:p>
            <a:pPr marL="685800" lvl="2">
              <a:lnSpc>
                <a:spcPct val="110000"/>
              </a:lnSpc>
              <a:spcBef>
                <a:spcPts val="0"/>
              </a:spcBef>
              <a:spcAft>
                <a:spcPts val="400"/>
              </a:spcAft>
            </a:pPr>
            <a:r>
              <a:rPr lang="en-GB" sz="1800" dirty="0"/>
              <a:t>Companies submit Draft CRs (or TPs in the case that a TS is not yet under change control), maximum one Draft CR (or TP) per specification per AI per company/organization</a:t>
            </a:r>
          </a:p>
          <a:p>
            <a:pPr marL="1143000" lvl="3">
              <a:lnSpc>
                <a:spcPct val="110000"/>
              </a:lnSpc>
              <a:spcBef>
                <a:spcPts val="0"/>
              </a:spcBef>
              <a:spcAft>
                <a:spcPts val="400"/>
              </a:spcAft>
            </a:pPr>
            <a:r>
              <a:rPr lang="en-US" sz="1600" dirty="0"/>
              <a:t>Draft CR shall be based on the latest version of big Draft CR.</a:t>
            </a:r>
          </a:p>
          <a:p>
            <a:pPr marL="685800" lvl="2">
              <a:lnSpc>
                <a:spcPct val="110000"/>
              </a:lnSpc>
              <a:spcBef>
                <a:spcPts val="0"/>
              </a:spcBef>
              <a:spcAft>
                <a:spcPts val="400"/>
              </a:spcAft>
            </a:pPr>
            <a:r>
              <a:rPr lang="en-GB" sz="1800" dirty="0"/>
              <a:t>After each meeting, the sourcing company of big Draft CR (based on the big CR work split agreement) combines all endorsed Draft CRs into Big Draft CR(s) which are further endorsed in the post-meeting email approval process.</a:t>
            </a:r>
          </a:p>
          <a:p>
            <a:pPr marL="1143000" lvl="3">
              <a:lnSpc>
                <a:spcPct val="110000"/>
              </a:lnSpc>
              <a:spcBef>
                <a:spcPts val="0"/>
              </a:spcBef>
              <a:spcAft>
                <a:spcPts val="400"/>
              </a:spcAft>
            </a:pPr>
            <a:r>
              <a:rPr lang="en-GB" sz="1600" dirty="0"/>
              <a:t>After each RAN plenary meeting, the big Draft CR, if needed, shall be updated based on the latest specification.</a:t>
            </a:r>
          </a:p>
          <a:p>
            <a:pPr marL="685800" lvl="2">
              <a:lnSpc>
                <a:spcPct val="110000"/>
              </a:lnSpc>
              <a:spcBef>
                <a:spcPts val="0"/>
              </a:spcBef>
              <a:spcAft>
                <a:spcPts val="400"/>
              </a:spcAft>
            </a:pPr>
            <a:r>
              <a:rPr lang="en-GB" sz="1800" dirty="0"/>
              <a:t>Towards the end of the WI, formal CRs will be provided by the sourcing company of big Draft CR</a:t>
            </a:r>
            <a:r>
              <a:rPr lang="en-US" sz="1800" strike="sngStrike" dirty="0"/>
              <a:t> </a:t>
            </a:r>
          </a:p>
          <a:p>
            <a:pPr marL="685800" lvl="2">
              <a:lnSpc>
                <a:spcPct val="110000"/>
              </a:lnSpc>
              <a:spcBef>
                <a:spcPts val="0"/>
              </a:spcBef>
              <a:spcAft>
                <a:spcPts val="400"/>
              </a:spcAft>
            </a:pPr>
            <a:endParaRPr lang="en-US" sz="1200" dirty="0"/>
          </a:p>
          <a:p>
            <a:pPr marL="457200" lvl="3" indent="0">
              <a:lnSpc>
                <a:spcPct val="110000"/>
              </a:lnSpc>
              <a:spcBef>
                <a:spcPts val="0"/>
              </a:spcBef>
              <a:spcAft>
                <a:spcPts val="400"/>
              </a:spcAft>
              <a:buNone/>
            </a:pPr>
            <a:endParaRPr lang="en-GB" sz="1600" dirty="0"/>
          </a:p>
          <a:p>
            <a:pPr lvl="2">
              <a:lnSpc>
                <a:spcPct val="100000"/>
              </a:lnSpc>
              <a:spcBef>
                <a:spcPts val="0"/>
              </a:spcBef>
              <a:spcAft>
                <a:spcPts val="400"/>
              </a:spcAft>
            </a:pPr>
            <a:endParaRPr lang="en-GB" sz="1200" dirty="0"/>
          </a:p>
          <a:p>
            <a:endParaRPr lang="ru-RU" dirty="0"/>
          </a:p>
          <a:p>
            <a:endParaRPr lang="ru-RU" dirty="0"/>
          </a:p>
        </p:txBody>
      </p:sp>
    </p:spTree>
    <p:extLst>
      <p:ext uri="{BB962C8B-B14F-4D97-AF65-F5344CB8AC3E}">
        <p14:creationId xmlns:p14="http://schemas.microsoft.com/office/powerpoint/2010/main" val="1513954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091C4-99F0-4FA3-8509-ECA8E7AA83CE}"/>
              </a:ext>
            </a:extLst>
          </p:cNvPr>
          <p:cNvSpPr>
            <a:spLocks noGrp="1"/>
          </p:cNvSpPr>
          <p:nvPr>
            <p:ph type="title"/>
          </p:nvPr>
        </p:nvSpPr>
        <p:spPr/>
        <p:txBody>
          <a:bodyPr/>
          <a:lstStyle/>
          <a:p>
            <a:r>
              <a:rPr lang="en-US" dirty="0"/>
              <a:t>CR Handling for R16 Perf Part that will start in Aug. or later</a:t>
            </a:r>
            <a:endParaRPr lang="ru-RU" dirty="0"/>
          </a:p>
        </p:txBody>
      </p:sp>
      <p:sp>
        <p:nvSpPr>
          <p:cNvPr id="3" name="Content Placeholder 2">
            <a:extLst>
              <a:ext uri="{FF2B5EF4-FFF2-40B4-BE49-F238E27FC236}">
                <a16:creationId xmlns:a16="http://schemas.microsoft.com/office/drawing/2014/main" id="{F28D0A2B-3863-491C-8996-9212FD3B0047}"/>
              </a:ext>
            </a:extLst>
          </p:cNvPr>
          <p:cNvSpPr>
            <a:spLocks noGrp="1"/>
          </p:cNvSpPr>
          <p:nvPr>
            <p:ph idx="1"/>
          </p:nvPr>
        </p:nvSpPr>
        <p:spPr>
          <a:xfrm>
            <a:off x="838200" y="1825625"/>
            <a:ext cx="10515600" cy="4667250"/>
          </a:xfrm>
        </p:spPr>
        <p:txBody>
          <a:bodyPr numCol="1">
            <a:normAutofit/>
          </a:bodyPr>
          <a:lstStyle/>
          <a:p>
            <a:pPr>
              <a:lnSpc>
                <a:spcPct val="100000"/>
              </a:lnSpc>
              <a:spcBef>
                <a:spcPts val="0"/>
              </a:spcBef>
              <a:spcAft>
                <a:spcPts val="400"/>
              </a:spcAft>
            </a:pPr>
            <a:r>
              <a:rPr lang="en-GB" sz="2400" dirty="0"/>
              <a:t>General</a:t>
            </a:r>
          </a:p>
          <a:p>
            <a:pPr marL="685800" lvl="2">
              <a:lnSpc>
                <a:spcPct val="100000"/>
              </a:lnSpc>
              <a:spcBef>
                <a:spcPts val="0"/>
              </a:spcBef>
              <a:spcAft>
                <a:spcPts val="400"/>
              </a:spcAft>
            </a:pPr>
            <a:r>
              <a:rPr lang="en-US" sz="1800" dirty="0"/>
              <a:t>Companies are encouraged to discuss and agree on the CR work split which should at least include Big CR split. It is also allowed if companies want to further split the work under each Big CR.</a:t>
            </a:r>
          </a:p>
          <a:p>
            <a:pPr marL="0" lvl="1" indent="0">
              <a:lnSpc>
                <a:spcPct val="100000"/>
              </a:lnSpc>
              <a:spcBef>
                <a:spcPts val="0"/>
              </a:spcBef>
              <a:spcAft>
                <a:spcPts val="400"/>
              </a:spcAft>
              <a:buNone/>
            </a:pPr>
            <a:r>
              <a:rPr lang="en-GB" sz="2800" dirty="0"/>
              <a:t>   </a:t>
            </a:r>
            <a:endParaRPr lang="en-GB" sz="1400" dirty="0">
              <a:highlight>
                <a:srgbClr val="FFFF00"/>
              </a:highlight>
            </a:endParaRPr>
          </a:p>
          <a:p>
            <a:pPr>
              <a:lnSpc>
                <a:spcPct val="100000"/>
              </a:lnSpc>
              <a:spcBef>
                <a:spcPts val="0"/>
              </a:spcBef>
              <a:spcAft>
                <a:spcPts val="400"/>
              </a:spcAft>
            </a:pPr>
            <a:r>
              <a:rPr lang="en-US" sz="2400" dirty="0"/>
              <a:t>The big CR approach as shown on page 6 is adopted</a:t>
            </a:r>
          </a:p>
          <a:p>
            <a:pPr marL="685800" lvl="2">
              <a:lnSpc>
                <a:spcPct val="110000"/>
              </a:lnSpc>
              <a:spcBef>
                <a:spcPts val="0"/>
              </a:spcBef>
              <a:spcAft>
                <a:spcPts val="400"/>
              </a:spcAft>
            </a:pPr>
            <a:r>
              <a:rPr lang="en-US" sz="1800" dirty="0"/>
              <a:t>In the event that the CR split, or work split including test cases split, was already agreed, the usual CR approach can continue to be used, i.e. companies submit individual CRs per the work split agreement.</a:t>
            </a:r>
          </a:p>
          <a:p>
            <a:pPr marL="685800" lvl="2">
              <a:lnSpc>
                <a:spcPct val="110000"/>
              </a:lnSpc>
              <a:spcBef>
                <a:spcPts val="0"/>
              </a:spcBef>
              <a:spcAft>
                <a:spcPts val="400"/>
              </a:spcAft>
            </a:pPr>
            <a:endParaRPr lang="en-US" sz="1200" dirty="0"/>
          </a:p>
          <a:p>
            <a:pPr marL="457200" lvl="3" indent="0">
              <a:lnSpc>
                <a:spcPct val="110000"/>
              </a:lnSpc>
              <a:spcBef>
                <a:spcPts val="0"/>
              </a:spcBef>
              <a:spcAft>
                <a:spcPts val="400"/>
              </a:spcAft>
              <a:buNone/>
            </a:pPr>
            <a:endParaRPr lang="en-GB" sz="1600" dirty="0"/>
          </a:p>
          <a:p>
            <a:pPr lvl="2">
              <a:lnSpc>
                <a:spcPct val="100000"/>
              </a:lnSpc>
              <a:spcBef>
                <a:spcPts val="0"/>
              </a:spcBef>
              <a:spcAft>
                <a:spcPts val="400"/>
              </a:spcAft>
            </a:pPr>
            <a:endParaRPr lang="en-GB" sz="1200" dirty="0"/>
          </a:p>
          <a:p>
            <a:endParaRPr lang="ru-RU" dirty="0"/>
          </a:p>
          <a:p>
            <a:endParaRPr lang="ru-RU" dirty="0"/>
          </a:p>
        </p:txBody>
      </p:sp>
    </p:spTree>
    <p:extLst>
      <p:ext uri="{BB962C8B-B14F-4D97-AF65-F5344CB8AC3E}">
        <p14:creationId xmlns:p14="http://schemas.microsoft.com/office/powerpoint/2010/main" val="663689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091C4-99F0-4FA3-8509-ECA8E7AA83CE}"/>
              </a:ext>
            </a:extLst>
          </p:cNvPr>
          <p:cNvSpPr>
            <a:spLocks noGrp="1"/>
          </p:cNvSpPr>
          <p:nvPr>
            <p:ph type="title"/>
          </p:nvPr>
        </p:nvSpPr>
        <p:spPr/>
        <p:txBody>
          <a:bodyPr/>
          <a:lstStyle/>
          <a:p>
            <a:r>
              <a:rPr lang="en-US" dirty="0"/>
              <a:t>CR Handling for R16 open WIs (except R16 Perf Part that will start in Aug. or later)</a:t>
            </a:r>
            <a:endParaRPr lang="ru-RU" dirty="0"/>
          </a:p>
        </p:txBody>
      </p:sp>
      <p:sp>
        <p:nvSpPr>
          <p:cNvPr id="3" name="Content Placeholder 2">
            <a:extLst>
              <a:ext uri="{FF2B5EF4-FFF2-40B4-BE49-F238E27FC236}">
                <a16:creationId xmlns:a16="http://schemas.microsoft.com/office/drawing/2014/main" id="{F28D0A2B-3863-491C-8996-9212FD3B0047}"/>
              </a:ext>
            </a:extLst>
          </p:cNvPr>
          <p:cNvSpPr>
            <a:spLocks noGrp="1"/>
          </p:cNvSpPr>
          <p:nvPr>
            <p:ph idx="1"/>
          </p:nvPr>
        </p:nvSpPr>
        <p:spPr>
          <a:xfrm>
            <a:off x="838200" y="1825625"/>
            <a:ext cx="10515600" cy="4667250"/>
          </a:xfrm>
        </p:spPr>
        <p:txBody>
          <a:bodyPr numCol="1">
            <a:normAutofit/>
          </a:bodyPr>
          <a:lstStyle/>
          <a:p>
            <a:pPr>
              <a:lnSpc>
                <a:spcPct val="100000"/>
              </a:lnSpc>
              <a:spcBef>
                <a:spcPts val="0"/>
              </a:spcBef>
              <a:spcAft>
                <a:spcPts val="400"/>
              </a:spcAft>
            </a:pPr>
            <a:r>
              <a:rPr lang="en-GB" dirty="0"/>
              <a:t>General</a:t>
            </a:r>
          </a:p>
          <a:p>
            <a:pPr marL="685800" lvl="2">
              <a:lnSpc>
                <a:spcPct val="100000"/>
              </a:lnSpc>
              <a:spcBef>
                <a:spcPts val="0"/>
              </a:spcBef>
              <a:spcAft>
                <a:spcPts val="400"/>
              </a:spcAft>
            </a:pPr>
            <a:r>
              <a:rPr lang="en-GB" dirty="0"/>
              <a:t>If useful, companies are encouraged to discuss and agree on the CR/TP topic split for Perf Part to avoid duplicate efforts</a:t>
            </a:r>
          </a:p>
          <a:p>
            <a:pPr lvl="2">
              <a:lnSpc>
                <a:spcPct val="100000"/>
              </a:lnSpc>
              <a:spcBef>
                <a:spcPts val="0"/>
              </a:spcBef>
              <a:spcAft>
                <a:spcPts val="400"/>
              </a:spcAft>
            </a:pPr>
            <a:endParaRPr lang="en-GB" sz="1600" dirty="0">
              <a:highlight>
                <a:srgbClr val="FFFF00"/>
              </a:highlight>
            </a:endParaRPr>
          </a:p>
          <a:p>
            <a:pPr>
              <a:lnSpc>
                <a:spcPct val="100000"/>
              </a:lnSpc>
              <a:spcBef>
                <a:spcPts val="0"/>
              </a:spcBef>
              <a:spcAft>
                <a:spcPts val="400"/>
              </a:spcAft>
            </a:pPr>
            <a:r>
              <a:rPr lang="en-US" dirty="0"/>
              <a:t>Current CR approach is still used with CR cap</a:t>
            </a:r>
          </a:p>
          <a:p>
            <a:pPr marL="685800" lvl="2">
              <a:lnSpc>
                <a:spcPct val="110000"/>
              </a:lnSpc>
              <a:spcBef>
                <a:spcPts val="0"/>
              </a:spcBef>
              <a:spcAft>
                <a:spcPts val="400"/>
              </a:spcAft>
            </a:pPr>
            <a:r>
              <a:rPr lang="en-GB" dirty="0"/>
              <a:t>Maximum one Draft CR or CR (but not both) </a:t>
            </a:r>
            <a:r>
              <a:rPr lang="en-US" dirty="0"/>
              <a:t>or TP (in the case that a TS/TR is not yet under change control) </a:t>
            </a:r>
            <a:r>
              <a:rPr lang="en-GB" dirty="0"/>
              <a:t>per specification per AI per company/organization. Such cap does not apply to Mirror CRs. </a:t>
            </a:r>
          </a:p>
          <a:p>
            <a:pPr marL="914400" lvl="2" indent="0">
              <a:lnSpc>
                <a:spcPct val="100000"/>
              </a:lnSpc>
              <a:spcBef>
                <a:spcPts val="0"/>
              </a:spcBef>
              <a:spcAft>
                <a:spcPts val="400"/>
              </a:spcAft>
              <a:buNone/>
            </a:pPr>
            <a:endParaRPr lang="en-US" sz="1200" dirty="0"/>
          </a:p>
          <a:p>
            <a:pPr marL="457200" lvl="3" indent="0">
              <a:lnSpc>
                <a:spcPct val="110000"/>
              </a:lnSpc>
              <a:spcBef>
                <a:spcPts val="0"/>
              </a:spcBef>
              <a:spcAft>
                <a:spcPts val="400"/>
              </a:spcAft>
              <a:buNone/>
            </a:pPr>
            <a:endParaRPr lang="en-GB" sz="1600" dirty="0"/>
          </a:p>
          <a:p>
            <a:pPr lvl="2">
              <a:lnSpc>
                <a:spcPct val="100000"/>
              </a:lnSpc>
              <a:spcBef>
                <a:spcPts val="0"/>
              </a:spcBef>
              <a:spcAft>
                <a:spcPts val="400"/>
              </a:spcAft>
            </a:pPr>
            <a:endParaRPr lang="en-GB" sz="1200" dirty="0"/>
          </a:p>
          <a:p>
            <a:endParaRPr lang="ru-RU" dirty="0"/>
          </a:p>
          <a:p>
            <a:endParaRPr lang="ru-RU" dirty="0"/>
          </a:p>
        </p:txBody>
      </p:sp>
    </p:spTree>
    <p:extLst>
      <p:ext uri="{BB962C8B-B14F-4D97-AF65-F5344CB8AC3E}">
        <p14:creationId xmlns:p14="http://schemas.microsoft.com/office/powerpoint/2010/main" val="1367934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BF183-E7C7-41F6-895B-74C54FC66018}"/>
              </a:ext>
            </a:extLst>
          </p:cNvPr>
          <p:cNvSpPr>
            <a:spLocks noGrp="1"/>
          </p:cNvSpPr>
          <p:nvPr>
            <p:ph type="title"/>
          </p:nvPr>
        </p:nvSpPr>
        <p:spPr>
          <a:xfrm>
            <a:off x="728472" y="94869"/>
            <a:ext cx="10515600" cy="1325563"/>
          </a:xfrm>
        </p:spPr>
        <p:txBody>
          <a:bodyPr/>
          <a:lstStyle/>
          <a:p>
            <a:r>
              <a:rPr lang="en-US" dirty="0" err="1"/>
              <a:t>Tdoc</a:t>
            </a:r>
            <a:r>
              <a:rPr lang="en-US" dirty="0"/>
              <a:t> Cap Summary</a:t>
            </a:r>
          </a:p>
        </p:txBody>
      </p:sp>
      <p:graphicFrame>
        <p:nvGraphicFramePr>
          <p:cNvPr id="4" name="Table 4">
            <a:extLst>
              <a:ext uri="{FF2B5EF4-FFF2-40B4-BE49-F238E27FC236}">
                <a16:creationId xmlns:a16="http://schemas.microsoft.com/office/drawing/2014/main" id="{9BD7303F-7976-44A0-85D0-F132632B58C7}"/>
              </a:ext>
            </a:extLst>
          </p:cNvPr>
          <p:cNvGraphicFramePr>
            <a:graphicFrameLocks noGrp="1"/>
          </p:cNvGraphicFramePr>
          <p:nvPr>
            <p:ph idx="1"/>
            <p:extLst>
              <p:ext uri="{D42A27DB-BD31-4B8C-83A1-F6EECF244321}">
                <p14:modId xmlns:p14="http://schemas.microsoft.com/office/powerpoint/2010/main" val="3375078709"/>
              </p:ext>
            </p:extLst>
          </p:nvPr>
        </p:nvGraphicFramePr>
        <p:xfrm>
          <a:off x="493774" y="1058426"/>
          <a:ext cx="11297920" cy="4846320"/>
        </p:xfrm>
        <a:graphic>
          <a:graphicData uri="http://schemas.openxmlformats.org/drawingml/2006/table">
            <a:tbl>
              <a:tblPr firstRow="1" bandRow="1">
                <a:tableStyleId>{5C22544A-7EE6-4342-B048-85BDC9FD1C3A}</a:tableStyleId>
              </a:tblPr>
              <a:tblGrid>
                <a:gridCol w="1972866">
                  <a:extLst>
                    <a:ext uri="{9D8B030D-6E8A-4147-A177-3AD203B41FA5}">
                      <a16:colId xmlns:a16="http://schemas.microsoft.com/office/drawing/2014/main" val="4156559223"/>
                    </a:ext>
                  </a:extLst>
                </a:gridCol>
                <a:gridCol w="1607208">
                  <a:extLst>
                    <a:ext uri="{9D8B030D-6E8A-4147-A177-3AD203B41FA5}">
                      <a16:colId xmlns:a16="http://schemas.microsoft.com/office/drawing/2014/main" val="462940323"/>
                    </a:ext>
                  </a:extLst>
                </a:gridCol>
                <a:gridCol w="1556183">
                  <a:extLst>
                    <a:ext uri="{9D8B030D-6E8A-4147-A177-3AD203B41FA5}">
                      <a16:colId xmlns:a16="http://schemas.microsoft.com/office/drawing/2014/main" val="3603255912"/>
                    </a:ext>
                  </a:extLst>
                </a:gridCol>
                <a:gridCol w="955252">
                  <a:extLst>
                    <a:ext uri="{9D8B030D-6E8A-4147-A177-3AD203B41FA5}">
                      <a16:colId xmlns:a16="http://schemas.microsoft.com/office/drawing/2014/main" val="3424086345"/>
                    </a:ext>
                  </a:extLst>
                </a:gridCol>
                <a:gridCol w="1522877">
                  <a:extLst>
                    <a:ext uri="{9D8B030D-6E8A-4147-A177-3AD203B41FA5}">
                      <a16:colId xmlns:a16="http://schemas.microsoft.com/office/drawing/2014/main" val="3954126432"/>
                    </a:ext>
                  </a:extLst>
                </a:gridCol>
                <a:gridCol w="1841767">
                  <a:extLst>
                    <a:ext uri="{9D8B030D-6E8A-4147-A177-3AD203B41FA5}">
                      <a16:colId xmlns:a16="http://schemas.microsoft.com/office/drawing/2014/main" val="2852631578"/>
                    </a:ext>
                  </a:extLst>
                </a:gridCol>
                <a:gridCol w="1841767">
                  <a:extLst>
                    <a:ext uri="{9D8B030D-6E8A-4147-A177-3AD203B41FA5}">
                      <a16:colId xmlns:a16="http://schemas.microsoft.com/office/drawing/2014/main" val="903840871"/>
                    </a:ext>
                  </a:extLst>
                </a:gridCol>
              </a:tblGrid>
              <a:tr h="370840">
                <a:tc>
                  <a:txBody>
                    <a:bodyPr/>
                    <a:lstStyle/>
                    <a:p>
                      <a:endParaRPr lang="en-US" sz="1200" dirty="0"/>
                    </a:p>
                  </a:txBody>
                  <a:tcPr/>
                </a:tc>
                <a:tc>
                  <a:txBody>
                    <a:bodyPr/>
                    <a:lstStyle/>
                    <a:p>
                      <a:r>
                        <a:rPr lang="en-US" sz="1200" b="1" kern="1200" dirty="0">
                          <a:solidFill>
                            <a:schemeClr val="lt1"/>
                          </a:solidFill>
                          <a:latin typeface="+mn-lt"/>
                          <a:ea typeface="+mn-ea"/>
                          <a:cs typeface="+mn-cs"/>
                        </a:rPr>
                        <a:t>Work plan (exempt from </a:t>
                      </a:r>
                      <a:r>
                        <a:rPr lang="en-US" sz="1200" b="1" kern="1200" dirty="0" err="1">
                          <a:solidFill>
                            <a:schemeClr val="lt1"/>
                          </a:solidFill>
                          <a:latin typeface="+mn-lt"/>
                          <a:ea typeface="+mn-ea"/>
                          <a:cs typeface="+mn-cs"/>
                        </a:rPr>
                        <a:t>tdoc</a:t>
                      </a:r>
                      <a:r>
                        <a:rPr lang="en-US" sz="1200" b="1" kern="1200" dirty="0">
                          <a:solidFill>
                            <a:schemeClr val="lt1"/>
                          </a:solidFill>
                          <a:latin typeface="+mn-lt"/>
                          <a:ea typeface="+mn-ea"/>
                          <a:cs typeface="+mn-cs"/>
                        </a:rPr>
                        <a:t> cap)</a:t>
                      </a:r>
                    </a:p>
                  </a:txBody>
                  <a:tcPr/>
                </a:tc>
                <a:tc>
                  <a:txBody>
                    <a:bodyPr/>
                    <a:lstStyle/>
                    <a:p>
                      <a:r>
                        <a:rPr lang="en-US" sz="1200" b="1" kern="1200" dirty="0">
                          <a:solidFill>
                            <a:schemeClr val="lt1"/>
                          </a:solidFill>
                          <a:latin typeface="+mn-lt"/>
                          <a:ea typeface="+mn-ea"/>
                          <a:cs typeface="+mn-cs"/>
                        </a:rPr>
                        <a:t>Discussion paper (If applicable, the companion TP shall be embedded in the discussion paper)</a:t>
                      </a:r>
                    </a:p>
                  </a:txBody>
                  <a:tcPr/>
                </a:tc>
                <a:tc>
                  <a:txBody>
                    <a:bodyPr/>
                    <a:lstStyle/>
                    <a:p>
                      <a:r>
                        <a:rPr lang="en-US" sz="1200" b="1" kern="1200" dirty="0">
                          <a:solidFill>
                            <a:schemeClr val="lt1"/>
                          </a:solidFill>
                          <a:latin typeface="+mn-lt"/>
                          <a:ea typeface="+mn-ea"/>
                          <a:cs typeface="+mn-cs"/>
                        </a:rPr>
                        <a:t>Simulation results paper</a:t>
                      </a:r>
                    </a:p>
                  </a:txBody>
                  <a:tcPr/>
                </a:tc>
                <a:tc>
                  <a:txBody>
                    <a:bodyPr/>
                    <a:lstStyle/>
                    <a:p>
                      <a:r>
                        <a:rPr lang="en-US" sz="1200" b="1" kern="1200" dirty="0">
                          <a:solidFill>
                            <a:schemeClr val="lt1"/>
                          </a:solidFill>
                          <a:latin typeface="+mn-lt"/>
                          <a:ea typeface="+mn-ea"/>
                          <a:cs typeface="+mn-cs"/>
                        </a:rPr>
                        <a:t>Draft LS (If applicable, shall be embedded in the companion discussion paper)</a:t>
                      </a:r>
                    </a:p>
                  </a:txBody>
                  <a:tcPr/>
                </a:tc>
                <a:tc>
                  <a:txBody>
                    <a:bodyPr/>
                    <a:lstStyle/>
                    <a:p>
                      <a:r>
                        <a:rPr lang="en-US" sz="1200" b="1" kern="1200" dirty="0">
                          <a:solidFill>
                            <a:schemeClr val="lt1"/>
                          </a:solidFill>
                          <a:latin typeface="+mn-lt"/>
                          <a:ea typeface="+mn-ea"/>
                          <a:cs typeface="+mn-cs"/>
                        </a:rPr>
                        <a:t>Draft CR or CR or TP (in the case that a TS/TR is not yet under change control) </a:t>
                      </a:r>
                    </a:p>
                    <a:p>
                      <a:r>
                        <a:rPr lang="en-US" sz="1200" b="1" kern="1200" dirty="0">
                          <a:solidFill>
                            <a:schemeClr val="lt1"/>
                          </a:solidFill>
                          <a:latin typeface="+mn-lt"/>
                          <a:ea typeface="+mn-ea"/>
                          <a:cs typeface="+mn-cs"/>
                        </a:rPr>
                        <a:t>(TR/TS skeleton, updated TR/TS, and mirror CRs are exempt from </a:t>
                      </a:r>
                      <a:r>
                        <a:rPr lang="en-US" sz="1200" b="1" kern="1200" dirty="0" err="1">
                          <a:solidFill>
                            <a:schemeClr val="lt1"/>
                          </a:solidFill>
                          <a:latin typeface="+mn-lt"/>
                          <a:ea typeface="+mn-ea"/>
                          <a:cs typeface="+mn-cs"/>
                        </a:rPr>
                        <a:t>tdoc</a:t>
                      </a:r>
                      <a:r>
                        <a:rPr lang="en-US" sz="1200" b="1" kern="1200" dirty="0">
                          <a:solidFill>
                            <a:schemeClr val="lt1"/>
                          </a:solidFill>
                          <a:latin typeface="+mn-lt"/>
                          <a:ea typeface="+mn-ea"/>
                          <a:cs typeface="+mn-cs"/>
                        </a:rPr>
                        <a:t> cap)</a:t>
                      </a:r>
                    </a:p>
                  </a:txBody>
                  <a:tcPr/>
                </a:tc>
                <a:tc>
                  <a:txBody>
                    <a:bodyPr/>
                    <a:lstStyle/>
                    <a:p>
                      <a:r>
                        <a:rPr lang="en-US" sz="1200" b="1" kern="1200" dirty="0">
                          <a:solidFill>
                            <a:schemeClr val="lt1"/>
                          </a:solidFill>
                          <a:latin typeface="+mn-lt"/>
                          <a:ea typeface="+mn-ea"/>
                          <a:cs typeface="+mn-cs"/>
                        </a:rPr>
                        <a:t>Big CR approach</a:t>
                      </a:r>
                    </a:p>
                  </a:txBody>
                  <a:tcPr/>
                </a:tc>
                <a:extLst>
                  <a:ext uri="{0D108BD9-81ED-4DB2-BD59-A6C34878D82A}">
                    <a16:rowId xmlns:a16="http://schemas.microsoft.com/office/drawing/2014/main" val="4178362938"/>
                  </a:ext>
                </a:extLst>
              </a:tr>
              <a:tr h="370840">
                <a:tc>
                  <a:txBody>
                    <a:bodyPr/>
                    <a:lstStyle/>
                    <a:p>
                      <a:r>
                        <a:rPr lang="en-US" sz="1200" dirty="0"/>
                        <a:t>Open R16 WIs whose Core Part is not completed yet or open R16 Perf. only WIs</a:t>
                      </a:r>
                    </a:p>
                  </a:txBody>
                  <a:tcPr/>
                </a:tc>
                <a:tc>
                  <a:txBody>
                    <a:bodyPr/>
                    <a:lstStyle/>
                    <a:p>
                      <a:r>
                        <a:rPr lang="en-US" sz="1200" dirty="0"/>
                        <a:t>Encouraged for Perf Part if it has not started yet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AI</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AI</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AI</a:t>
                      </a:r>
                    </a:p>
                    <a:p>
                      <a:endParaRPr lang="en-US" sz="1200" dirty="0"/>
                    </a:p>
                  </a:txBody>
                  <a:tcPr/>
                </a:tc>
                <a:tc>
                  <a:txBody>
                    <a:bodyPr/>
                    <a:lstStyle/>
                    <a:p>
                      <a:r>
                        <a:rPr lang="en-US" sz="1200" dirty="0"/>
                        <a:t>1 per spec / AI / company</a:t>
                      </a:r>
                    </a:p>
                    <a:p>
                      <a:r>
                        <a:rPr lang="en-US" sz="1200" dirty="0"/>
                        <a:t>No cap for formal CRs at the end of WI as per work plan</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Big</a:t>
                      </a:r>
                      <a:r>
                        <a:rPr lang="en-US" sz="1200" baseline="0" dirty="0">
                          <a:solidFill>
                            <a:schemeClr val="tx1"/>
                          </a:solidFill>
                        </a:rPr>
                        <a:t> CR approach adopted for R16 Perf Part that will start in August or later (slide 7)</a:t>
                      </a:r>
                      <a:endParaRPr lang="en-US" sz="1200" dirty="0">
                        <a:solidFill>
                          <a:schemeClr val="tx1"/>
                        </a:solidFill>
                      </a:endParaRPr>
                    </a:p>
                    <a:p>
                      <a:endParaRPr lang="en-US" sz="1200" dirty="0">
                        <a:solidFill>
                          <a:schemeClr val="tx1"/>
                        </a:solidFill>
                      </a:endParaRPr>
                    </a:p>
                  </a:txBody>
                  <a:tcPr/>
                </a:tc>
                <a:extLst>
                  <a:ext uri="{0D108BD9-81ED-4DB2-BD59-A6C34878D82A}">
                    <a16:rowId xmlns:a16="http://schemas.microsoft.com/office/drawing/2014/main" val="2742886335"/>
                  </a:ext>
                </a:extLst>
              </a:tr>
              <a:tr h="370840">
                <a:tc>
                  <a:txBody>
                    <a:bodyPr/>
                    <a:lstStyle/>
                    <a:p>
                      <a:r>
                        <a:rPr lang="en-US" sz="1200" dirty="0"/>
                        <a:t>R17 WI/SIs</a:t>
                      </a:r>
                    </a:p>
                  </a:txBody>
                  <a:tcPr/>
                </a:tc>
                <a:tc>
                  <a:txBody>
                    <a:bodyPr/>
                    <a:lstStyle/>
                    <a:p>
                      <a:pPr marL="285750" indent="-285750">
                        <a:buFont typeface="Arial" panose="020B0604020202020204" pitchFamily="34" charset="0"/>
                        <a:buChar char="•"/>
                      </a:pPr>
                      <a:r>
                        <a:rPr lang="en-US" sz="1200" dirty="0"/>
                        <a:t>Required for non-spectrum WI/SIs</a:t>
                      </a:r>
                    </a:p>
                    <a:p>
                      <a:pPr marL="285750" indent="-285750">
                        <a:buFont typeface="Arial" panose="020B0604020202020204" pitchFamily="34" charset="0"/>
                        <a:buChar char="•"/>
                      </a:pPr>
                      <a:r>
                        <a:rPr lang="en-US" sz="1200" dirty="0"/>
                        <a:t>Encouraged for spectrum WI/SIs that will start in Aug. or later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AI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AI</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AI</a:t>
                      </a:r>
                    </a:p>
                    <a:p>
                      <a:endParaRPr lang="en-US" sz="1200" dirty="0"/>
                    </a:p>
                  </a:txBody>
                  <a:tcPr/>
                </a:tc>
                <a:tc>
                  <a:txBody>
                    <a:bodyPr/>
                    <a:lstStyle/>
                    <a:p>
                      <a:r>
                        <a:rPr lang="en-US" sz="1200" dirty="0"/>
                        <a:t>1 per spec / AI / company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No cap for formal CRs at the end of WI as per work plan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Big CR approach applied for non-basket WIs (slide 6)</a:t>
                      </a:r>
                    </a:p>
                    <a:p>
                      <a:pPr marL="0" algn="l" defTabSz="914400" rtl="0" eaLnBrk="1" latinLnBrk="0" hangingPunct="1"/>
                      <a:endParaRPr lang="en-US" sz="1200" kern="1200" dirty="0">
                        <a:solidFill>
                          <a:schemeClr val="tx1"/>
                        </a:solidFill>
                        <a:latin typeface="+mn-lt"/>
                        <a:ea typeface="+mn-ea"/>
                        <a:cs typeface="+mn-cs"/>
                      </a:endParaRPr>
                    </a:p>
                  </a:txBody>
                  <a:tcPr/>
                </a:tc>
                <a:extLst>
                  <a:ext uri="{0D108BD9-81ED-4DB2-BD59-A6C34878D82A}">
                    <a16:rowId xmlns:a16="http://schemas.microsoft.com/office/drawing/2014/main" val="1114264420"/>
                  </a:ext>
                </a:extLst>
              </a:tr>
              <a:tr h="370840">
                <a:tc>
                  <a:txBody>
                    <a:bodyPr/>
                    <a:lstStyle/>
                    <a:p>
                      <a:r>
                        <a:rPr lang="en-US" sz="1200" dirty="0"/>
                        <a:t>Closed WIs which do not have dedicated maintenance agenda items, or TEIs</a:t>
                      </a:r>
                    </a:p>
                  </a:txBody>
                  <a:tcPr/>
                </a:tc>
                <a:tc>
                  <a:txBody>
                    <a:bodyPr/>
                    <a:lstStyle/>
                    <a:p>
                      <a:endParaRPr lang="en-US" sz="12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WI</a:t>
                      </a:r>
                      <a:endParaRPr lang="en-US" sz="1200" strike="sngStrike" dirty="0">
                        <a:solidFill>
                          <a:srgbClr val="FF0000"/>
                        </a:solidFill>
                        <a:effectLst/>
                      </a:endParaRPr>
                    </a:p>
                    <a:p>
                      <a:endParaRPr lang="en-US" sz="1200" dirty="0"/>
                    </a:p>
                  </a:txBody>
                  <a:tcPr/>
                </a:tc>
                <a:tc>
                  <a:txBody>
                    <a:bodyPr/>
                    <a:lstStyle/>
                    <a:p>
                      <a:endParaRPr lang="en-US" sz="12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AI</a:t>
                      </a:r>
                    </a:p>
                    <a:p>
                      <a:endParaRPr lang="en-US" sz="1200" dirty="0"/>
                    </a:p>
                  </a:txBody>
                  <a:tcPr/>
                </a:tc>
                <a:tc>
                  <a:txBody>
                    <a:bodyPr/>
                    <a:lstStyle/>
                    <a:p>
                      <a:r>
                        <a:rPr lang="en-US" sz="1200" dirty="0"/>
                        <a:t>No cap for essential changes</a:t>
                      </a:r>
                    </a:p>
                  </a:txBody>
                  <a:tcPr/>
                </a:tc>
                <a:tc>
                  <a:txBody>
                    <a:bodyPr/>
                    <a:lstStyle/>
                    <a:p>
                      <a:endParaRPr lang="en-US" sz="1200" dirty="0"/>
                    </a:p>
                  </a:txBody>
                  <a:tcPr/>
                </a:tc>
                <a:extLst>
                  <a:ext uri="{0D108BD9-81ED-4DB2-BD59-A6C34878D82A}">
                    <a16:rowId xmlns:a16="http://schemas.microsoft.com/office/drawing/2014/main" val="3239426698"/>
                  </a:ext>
                </a:extLst>
              </a:tr>
              <a:tr h="370840">
                <a:tc>
                  <a:txBody>
                    <a:bodyPr/>
                    <a:lstStyle/>
                    <a:p>
                      <a:r>
                        <a:rPr lang="en-US" sz="1200" dirty="0"/>
                        <a:t>Closed WIs or closed Core Part which have dedicated maintenance agenda items</a:t>
                      </a:r>
                    </a:p>
                  </a:txBody>
                  <a:tcPr/>
                </a:tc>
                <a:tc>
                  <a:txBody>
                    <a:bodyPr/>
                    <a:lstStyle/>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AI</a:t>
                      </a:r>
                    </a:p>
                    <a:p>
                      <a:endParaRPr lang="en-US" sz="1200" dirty="0"/>
                    </a:p>
                  </a:txBody>
                  <a:tcPr/>
                </a:tc>
                <a:tc>
                  <a:txBody>
                    <a:bodyPr/>
                    <a:lstStyle/>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rPr>
                        <a:t>1 per AI</a:t>
                      </a:r>
                    </a:p>
                    <a:p>
                      <a:endParaRPr lang="en-US" sz="1200" dirty="0"/>
                    </a:p>
                  </a:txBody>
                  <a:tcPr/>
                </a:tc>
                <a:tc>
                  <a:txBody>
                    <a:bodyPr/>
                    <a:lstStyle/>
                    <a:p>
                      <a:r>
                        <a:rPr lang="en-US" sz="1200" dirty="0"/>
                        <a:t>No cap for essential changes</a:t>
                      </a:r>
                    </a:p>
                  </a:txBody>
                  <a:tcPr/>
                </a:tc>
                <a:tc>
                  <a:txBody>
                    <a:bodyPr/>
                    <a:lstStyle/>
                    <a:p>
                      <a:endParaRPr lang="en-US" sz="1200" dirty="0"/>
                    </a:p>
                  </a:txBody>
                  <a:tcPr/>
                </a:tc>
                <a:extLst>
                  <a:ext uri="{0D108BD9-81ED-4DB2-BD59-A6C34878D82A}">
                    <a16:rowId xmlns:a16="http://schemas.microsoft.com/office/drawing/2014/main" val="1648653172"/>
                  </a:ext>
                </a:extLst>
              </a:tr>
            </a:tbl>
          </a:graphicData>
        </a:graphic>
      </p:graphicFrame>
      <p:sp>
        <p:nvSpPr>
          <p:cNvPr id="6" name="TextBox 5">
            <a:extLst>
              <a:ext uri="{FF2B5EF4-FFF2-40B4-BE49-F238E27FC236}">
                <a16:creationId xmlns:a16="http://schemas.microsoft.com/office/drawing/2014/main" id="{9B9BE2F0-C5D0-430B-9602-829055BCB6E6}"/>
              </a:ext>
            </a:extLst>
          </p:cNvPr>
          <p:cNvSpPr txBox="1"/>
          <p:nvPr/>
        </p:nvSpPr>
        <p:spPr>
          <a:xfrm>
            <a:off x="523240" y="6023340"/>
            <a:ext cx="9956800" cy="369332"/>
          </a:xfrm>
          <a:prstGeom prst="rect">
            <a:avLst/>
          </a:prstGeom>
          <a:noFill/>
        </p:spPr>
        <p:txBody>
          <a:bodyPr wrap="square" rtlCol="0">
            <a:spAutoFit/>
          </a:bodyPr>
          <a:lstStyle/>
          <a:p>
            <a:r>
              <a:rPr lang="en-US" dirty="0"/>
              <a:t>Note: No </a:t>
            </a:r>
            <a:r>
              <a:rPr lang="en-US" dirty="0" err="1"/>
              <a:t>tdoc</a:t>
            </a:r>
            <a:r>
              <a:rPr lang="en-US" dirty="0"/>
              <a:t> caps for R17 basket </a:t>
            </a:r>
            <a:r>
              <a:rPr lang="en-US" dirty="0" err="1"/>
              <a:t>WIs.</a:t>
            </a:r>
            <a:r>
              <a:rPr lang="en-US" dirty="0"/>
              <a:t> The usual way of working for basket WIs continues.</a:t>
            </a:r>
          </a:p>
        </p:txBody>
      </p:sp>
    </p:spTree>
    <p:extLst>
      <p:ext uri="{BB962C8B-B14F-4D97-AF65-F5344CB8AC3E}">
        <p14:creationId xmlns:p14="http://schemas.microsoft.com/office/powerpoint/2010/main" val="876467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CAEACA"/>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CAEACA"/>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4D93631-C7B8-4D69-90C6-745B0D48F3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B11F7D-8635-4780-BD85-ADEC64483EAD}">
  <ds:schemaRefs>
    <ds:schemaRef ds:uri="http://schemas.microsoft.com/sharepoint/v3/contenttype/forms"/>
  </ds:schemaRefs>
</ds:datastoreItem>
</file>

<file path=customXml/itemProps3.xml><?xml version="1.0" encoding="utf-8"?>
<ds:datastoreItem xmlns:ds="http://schemas.openxmlformats.org/officeDocument/2006/customXml" ds:itemID="{CFDB0B6A-25BA-4E71-A957-D4E50ACACCA7}">
  <ds:schemaRefs>
    <ds:schemaRef ds:uri="http://schemas.microsoft.com/office/2006/documentManagement/types"/>
    <ds:schemaRef ds:uri="http://purl.org/dc/dcmitype/"/>
    <ds:schemaRef ds:uri="http://schemas.microsoft.com/office/infopath/2007/PartnerControls"/>
    <ds:schemaRef ds:uri="http://purl.org/dc/elements/1.1/"/>
    <ds:schemaRef ds:uri="a915fe38-2618-47b6-8303-829fb71466d5"/>
    <ds:schemaRef ds:uri="http://schemas.microsoft.com/office/2006/metadata/properties"/>
    <ds:schemaRef ds:uri="23d77754-4ccc-4c57-9291-cab09e81894a"/>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8587</TotalTime>
  <Words>1811</Words>
  <Application>Microsoft Office PowerPoint</Application>
  <PresentationFormat>Widescreen</PresentationFormat>
  <Paragraphs>138</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RAN4 Meeting Efficiency Improvements</vt:lpstr>
      <vt:lpstr>When to apply</vt:lpstr>
      <vt:lpstr>SI/WI RAN4 Work Plans</vt:lpstr>
      <vt:lpstr>Tdoc Submission (1)</vt:lpstr>
      <vt:lpstr>Tdoc Submission (2)</vt:lpstr>
      <vt:lpstr>CR Handling for R17 WIs (except Basket WIs)</vt:lpstr>
      <vt:lpstr>CR Handling for R16 Perf Part that will start in Aug. or later</vt:lpstr>
      <vt:lpstr>CR Handling for R16 open WIs (except R16 Perf Part that will start in Aug. or later)</vt:lpstr>
      <vt:lpstr>Tdoc Cap Summary</vt:lpstr>
      <vt:lpstr>CR Quality Control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 work efficiency improvements</dc:title>
  <dc:creator>Administrator</dc:creator>
  <cp:lastModifiedBy>Steven Chen</cp:lastModifiedBy>
  <cp:revision>91</cp:revision>
  <dcterms:created xsi:type="dcterms:W3CDTF">2020-03-19T13:43:04Z</dcterms:created>
  <dcterms:modified xsi:type="dcterms:W3CDTF">2020-08-01T03:28:51Z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9cf694ca-1e47-4910-b310-86508af13abc</vt:lpwstr>
  </property>
  <property fmtid="{D5CDD505-2E9C-101B-9397-08002B2CF9AE}" pid="3" name="CTP_TimeStamp">
    <vt:lpwstr>2020-03-25 07:50:00Z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ContentTypeId">
    <vt:lpwstr>0x010100F2552158F8185D44A8848B98AEA319AF</vt:lpwstr>
  </property>
  <property fmtid="{D5CDD505-2E9C-101B-9397-08002B2CF9AE}" pid="9" name="NSCPROP_SA">
    <vt:lpwstr>D:\RAN4 Meeting Doc\RAN4_96e\Management\RAN4 procedures v2 - Andrey - Steven.pptx</vt:lpwstr>
  </property>
</Properties>
</file>