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59" r:id="rId8"/>
    <p:sldId id="267" r:id="rId9"/>
    <p:sldId id="262" r:id="rId10"/>
    <p:sldId id="270" r:id="rId11"/>
    <p:sldId id="263" r:id="rId12"/>
    <p:sldId id="264" r:id="rId13"/>
    <p:sldId id="261" r:id="rId14"/>
    <p:sldId id="272" r:id="rId15"/>
    <p:sldId id="269" r:id="rId16"/>
    <p:sldId id="266" r:id="rId17"/>
    <p:sldId id="271" r:id="rId1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D14AB3BB-00C3-4654-8824-D5D8CEF037B8}"/>
    <pc:docChg chg="undo custSel modSld">
      <pc:chgData name="Christian Bergljung" userId="b6ed368b-e657-4ae7-b07c-b1d9abf42404" providerId="ADAL" clId="{D14AB3BB-00C3-4654-8824-D5D8CEF037B8}" dt="2020-08-07T18:24:14.246" v="146" actId="20577"/>
      <pc:docMkLst>
        <pc:docMk/>
      </pc:docMkLst>
      <pc:sldChg chg="modSp">
        <pc:chgData name="Christian Bergljung" userId="b6ed368b-e657-4ae7-b07c-b1d9abf42404" providerId="ADAL" clId="{D14AB3BB-00C3-4654-8824-D5D8CEF037B8}" dt="2020-08-07T15:53:00.059" v="3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D14AB3BB-00C3-4654-8824-D5D8CEF037B8}" dt="2020-08-07T15:53:00.059" v="3" actId="20577"/>
          <ac:spMkLst>
            <pc:docMk/>
            <pc:sldMk cId="511560481" sldId="256"/>
            <ac:spMk id="5" creationId="{0BFFC1CF-8E57-4E46-B7EF-EE9B1CE67843}"/>
          </ac:spMkLst>
        </pc:spChg>
      </pc:sldChg>
      <pc:sldChg chg="modSp">
        <pc:chgData name="Christian Bergljung" userId="b6ed368b-e657-4ae7-b07c-b1d9abf42404" providerId="ADAL" clId="{D14AB3BB-00C3-4654-8824-D5D8CEF037B8}" dt="2020-08-07T18:20:05.427" v="34" actId="20577"/>
        <pc:sldMkLst>
          <pc:docMk/>
          <pc:sldMk cId="2326725890" sldId="260"/>
        </pc:sldMkLst>
        <pc:spChg chg="mod">
          <ac:chgData name="Christian Bergljung" userId="b6ed368b-e657-4ae7-b07c-b1d9abf42404" providerId="ADAL" clId="{D14AB3BB-00C3-4654-8824-D5D8CEF037B8}" dt="2020-08-07T18:20:05.427" v="34" actId="20577"/>
          <ac:spMkLst>
            <pc:docMk/>
            <pc:sldMk cId="2326725890" sldId="260"/>
            <ac:spMk id="3" creationId="{11A3606F-8DFA-48DA-BEA1-CDFE765E3924}"/>
          </ac:spMkLst>
        </pc:spChg>
      </pc:sldChg>
      <pc:sldChg chg="modSp">
        <pc:chgData name="Christian Bergljung" userId="b6ed368b-e657-4ae7-b07c-b1d9abf42404" providerId="ADAL" clId="{D14AB3BB-00C3-4654-8824-D5D8CEF037B8}" dt="2020-08-07T18:22:42.068" v="99" actId="20577"/>
        <pc:sldMkLst>
          <pc:docMk/>
          <pc:sldMk cId="3159576881" sldId="263"/>
        </pc:sldMkLst>
        <pc:spChg chg="mod">
          <ac:chgData name="Christian Bergljung" userId="b6ed368b-e657-4ae7-b07c-b1d9abf42404" providerId="ADAL" clId="{D14AB3BB-00C3-4654-8824-D5D8CEF037B8}" dt="2020-08-07T18:22:42.068" v="99" actId="20577"/>
          <ac:spMkLst>
            <pc:docMk/>
            <pc:sldMk cId="3159576881" sldId="263"/>
            <ac:spMk id="3" creationId="{5F1F9DEC-8CFE-4932-A9B4-E2922EFB3B1E}"/>
          </ac:spMkLst>
        </pc:spChg>
      </pc:sldChg>
      <pc:sldChg chg="modSp">
        <pc:chgData name="Christian Bergljung" userId="b6ed368b-e657-4ae7-b07c-b1d9abf42404" providerId="ADAL" clId="{D14AB3BB-00C3-4654-8824-D5D8CEF037B8}" dt="2020-08-07T18:23:00.474" v="136" actId="20577"/>
        <pc:sldMkLst>
          <pc:docMk/>
          <pc:sldMk cId="3050974572" sldId="264"/>
        </pc:sldMkLst>
        <pc:spChg chg="mod">
          <ac:chgData name="Christian Bergljung" userId="b6ed368b-e657-4ae7-b07c-b1d9abf42404" providerId="ADAL" clId="{D14AB3BB-00C3-4654-8824-D5D8CEF037B8}" dt="2020-08-07T18:23:00.474" v="136" actId="20577"/>
          <ac:spMkLst>
            <pc:docMk/>
            <pc:sldMk cId="3050974572" sldId="264"/>
            <ac:spMk id="3" creationId="{CE3B97B1-8BEA-4765-909F-DFE4786D86F4}"/>
          </ac:spMkLst>
        </pc:spChg>
      </pc:sldChg>
      <pc:sldChg chg="modSp">
        <pc:chgData name="Christian Bergljung" userId="b6ed368b-e657-4ae7-b07c-b1d9abf42404" providerId="ADAL" clId="{D14AB3BB-00C3-4654-8824-D5D8CEF037B8}" dt="2020-08-07T18:21:02.619" v="74" actId="20577"/>
        <pc:sldMkLst>
          <pc:docMk/>
          <pc:sldMk cId="3504394053" sldId="267"/>
        </pc:sldMkLst>
        <pc:spChg chg="mod">
          <ac:chgData name="Christian Bergljung" userId="b6ed368b-e657-4ae7-b07c-b1d9abf42404" providerId="ADAL" clId="{D14AB3BB-00C3-4654-8824-D5D8CEF037B8}" dt="2020-08-07T18:21:02.619" v="74" actId="20577"/>
          <ac:spMkLst>
            <pc:docMk/>
            <pc:sldMk cId="3504394053" sldId="267"/>
            <ac:spMk id="3" creationId="{CC67EC98-5BDD-40C9-8675-8C9B55BA7FCC}"/>
          </ac:spMkLst>
        </pc:spChg>
      </pc:sldChg>
      <pc:sldChg chg="modSp">
        <pc:chgData name="Christian Bergljung" userId="b6ed368b-e657-4ae7-b07c-b1d9abf42404" providerId="ADAL" clId="{D14AB3BB-00C3-4654-8824-D5D8CEF037B8}" dt="2020-08-07T18:24:14.246" v="146" actId="20577"/>
        <pc:sldMkLst>
          <pc:docMk/>
          <pc:sldMk cId="4069257383" sldId="271"/>
        </pc:sldMkLst>
        <pc:spChg chg="mod">
          <ac:chgData name="Christian Bergljung" userId="b6ed368b-e657-4ae7-b07c-b1d9abf42404" providerId="ADAL" clId="{D14AB3BB-00C3-4654-8824-D5D8CEF037B8}" dt="2020-08-07T18:24:14.246" v="146" actId="20577"/>
          <ac:spMkLst>
            <pc:docMk/>
            <pc:sldMk cId="4069257383" sldId="271"/>
            <ac:spMk id="3" creationId="{E963C43E-92DE-4FB6-87E2-D428B2B94948}"/>
          </ac:spMkLst>
        </pc:spChg>
      </pc:sldChg>
      <pc:sldChg chg="modSp">
        <pc:chgData name="Christian Bergljung" userId="b6ed368b-e657-4ae7-b07c-b1d9abf42404" providerId="ADAL" clId="{D14AB3BB-00C3-4654-8824-D5D8CEF037B8}" dt="2020-08-07T18:23:39.388" v="144" actId="20577"/>
        <pc:sldMkLst>
          <pc:docMk/>
          <pc:sldMk cId="905782545" sldId="272"/>
        </pc:sldMkLst>
        <pc:spChg chg="mod">
          <ac:chgData name="Christian Bergljung" userId="b6ed368b-e657-4ae7-b07c-b1d9abf42404" providerId="ADAL" clId="{D14AB3BB-00C3-4654-8824-D5D8CEF037B8}" dt="2020-08-07T18:23:39.388" v="144" actId="20577"/>
          <ac:spMkLst>
            <pc:docMk/>
            <pc:sldMk cId="905782545" sldId="272"/>
            <ac:spMk id="3" creationId="{48E301B5-A17D-4FCF-871B-3EC78A1CBA0E}"/>
          </ac:spMkLst>
        </pc:spChg>
      </pc:sldChg>
    </pc:docChg>
  </pc:docChgLst>
  <pc:docChgLst>
    <pc:chgData name="Christian Bergljung" userId="b6ed368b-e657-4ae7-b07c-b1d9abf42404" providerId="ADAL" clId="{B4632E87-0052-4F31-8252-FF8025CBC2EF}"/>
    <pc:docChg chg="modSld">
      <pc:chgData name="Christian Bergljung" userId="b6ed368b-e657-4ae7-b07c-b1d9abf42404" providerId="ADAL" clId="{B4632E87-0052-4F31-8252-FF8025CBC2EF}" dt="2020-08-07T15:50:30.302" v="8" actId="20577"/>
      <pc:docMkLst>
        <pc:docMk/>
      </pc:docMkLst>
      <pc:sldChg chg="modSp">
        <pc:chgData name="Christian Bergljung" userId="b6ed368b-e657-4ae7-b07c-b1d9abf42404" providerId="ADAL" clId="{B4632E87-0052-4F31-8252-FF8025CBC2EF}" dt="2020-08-07T15:50:30.302" v="8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B4632E87-0052-4F31-8252-FF8025CBC2EF}" dt="2020-08-07T15:50:30.302" v="8" actId="20577"/>
          <ac:spMkLst>
            <pc:docMk/>
            <pc:sldMk cId="511560481" sldId="256"/>
            <ac:spMk id="5" creationId="{0BFFC1CF-8E57-4E46-B7EF-EE9B1CE678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2020-08-07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23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Completing  the WI including the "blind scheme" that is not blind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9910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#96-e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17 – 28 August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>
                <a:latin typeface="Arial" panose="020B0604020202020204" pitchFamily="34" charset="0"/>
                <a:cs typeface="Arial" panose="020B0604020202020204" pitchFamily="34" charset="0"/>
              </a:rPr>
              <a:t>R4-2010350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8909AE-B89B-4951-BAF9-7E26F66CDEFB}"/>
              </a:ext>
            </a:extLst>
          </p:cNvPr>
          <p:cNvSpPr/>
          <p:nvPr/>
        </p:nvSpPr>
        <p:spPr>
          <a:xfrm>
            <a:off x="590363" y="15608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     9.2.2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   Approval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02EA0-6EEC-4ADA-9C3E-9F5AE93A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Can be applied to other MR-DC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D3425-8C3F-4FD2-B2A8-55B2C49D2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blind scheme readily applies for both NR-DC PC2 and TDD-TDD EN-DC PC2</a:t>
            </a:r>
          </a:p>
          <a:p>
            <a:pPr lvl="1"/>
            <a:r>
              <a:rPr lang="sv-SE" dirty="0"/>
              <a:t>based on Rel-16 NR-DC and Rel-15 EN-DC power control</a:t>
            </a:r>
          </a:p>
          <a:p>
            <a:pPr marL="457200" lvl="1" indent="0">
              <a:buNone/>
            </a:pP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009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A692D-BCFE-4A43-A535-F96BC0AB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Proposals for closing the work item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301B5-A17D-4FCF-871B-3EC78A1CB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PMPR method with the ”blind scheme” as baseline (default) </a:t>
            </a:r>
          </a:p>
          <a:p>
            <a:pPr lvl="1"/>
            <a:r>
              <a:rPr lang="sv-SE" dirty="0"/>
              <a:t>fall back to the blind scheme, the PMPR scheme should provide gains on top of the so-called ”blind” scheme</a:t>
            </a:r>
          </a:p>
          <a:p>
            <a:r>
              <a:rPr lang="sv-SE" dirty="0"/>
              <a:t>Duty cycle reporting optional, requires further studies, see [1]</a:t>
            </a:r>
          </a:p>
          <a:p>
            <a:pPr lvl="1"/>
            <a:r>
              <a:rPr lang="sv-SE" dirty="0"/>
              <a:t>Finalize details as part of Rel-16 maintenance</a:t>
            </a:r>
          </a:p>
          <a:p>
            <a:r>
              <a:rPr lang="sv-SE" dirty="0"/>
              <a:t>CR in [2] with baseline, details on duty-cycle reporting FFS</a:t>
            </a:r>
          </a:p>
          <a:p>
            <a:endParaRPr lang="sv-SE" dirty="0"/>
          </a:p>
          <a:p>
            <a:r>
              <a:rPr lang="sv-SE" dirty="0"/>
              <a:t>The WI can be closed without completing RAN2 work, an LS to RAN2 can be sent at a later stage (if needed) as part of Rel-16 maintenance</a:t>
            </a:r>
          </a:p>
        </p:txBody>
      </p:sp>
    </p:spTree>
    <p:extLst>
      <p:ext uri="{BB962C8B-B14F-4D97-AF65-F5344CB8AC3E}">
        <p14:creationId xmlns:p14="http://schemas.microsoft.com/office/powerpoint/2010/main" val="905782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D6DA2-F390-4FFE-9B13-C5B6C12CF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What the Ericsson CR does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D4663-8A6A-4389-9E36-783EE7F48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926" y="1825625"/>
            <a:ext cx="10515600" cy="4737100"/>
          </a:xfrm>
        </p:spPr>
        <p:txBody>
          <a:bodyPr>
            <a:normAutofit fontScale="92500" lnSpcReduction="20000"/>
          </a:bodyPr>
          <a:lstStyle/>
          <a:p>
            <a:r>
              <a:rPr lang="sv-SE" sz="2000" dirty="0"/>
              <a:t>Set the the total EN-DC power threshold in a range, the minimum level set by the ”blind” scheme, the maximum up to 26 dBm</a:t>
            </a:r>
          </a:p>
          <a:p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r>
              <a:rPr lang="sv-SE" sz="2000" dirty="0"/>
              <a:t>The total EN-DC power (threshold) never below the level set by the blind scheme</a:t>
            </a:r>
          </a:p>
          <a:p>
            <a:r>
              <a:rPr lang="sv-SE" sz="2000" dirty="0"/>
              <a:t>Can be implemented by a Rel-15 UE</a:t>
            </a:r>
          </a:p>
          <a:p>
            <a:r>
              <a:rPr lang="sv-SE" sz="2000" dirty="0"/>
              <a:t>Additional test case for the PMPR method, see [1]</a:t>
            </a:r>
          </a:p>
          <a:p>
            <a:endParaRPr lang="sv-SE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7DACE0-3F91-4E65-81D0-4CE59BF1A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561" y="2234434"/>
            <a:ext cx="7094877" cy="308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02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CDED-4BEF-4923-8ED3-A5652F514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Annex: a note on P-MPR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F3062-44AA-4470-9F0B-D51A56D2E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P-MPR can always be used on each CG as required (no difference from EUTRA)</a:t>
            </a:r>
          </a:p>
          <a:p>
            <a:r>
              <a:rPr lang="sv-SE" dirty="0"/>
              <a:t>Applies to all EN-DC PC2 schemes</a:t>
            </a:r>
          </a:p>
          <a:p>
            <a:pPr lvl="1"/>
            <a:r>
              <a:rPr lang="sv-SE" dirty="0"/>
              <a:t>The ”blind” scheme only sets a total EN-DC power threshold at which the SCG should be scaled according to 38.213 Rel-15</a:t>
            </a:r>
          </a:p>
          <a:p>
            <a:pPr lvl="1"/>
            <a:r>
              <a:rPr lang="sv-SE" dirty="0"/>
              <a:t>The output power on each CG can be reduced as much as required, e.g. if triggered by proximity sensors</a:t>
            </a:r>
          </a:p>
          <a:p>
            <a:pPr lvl="2"/>
            <a:r>
              <a:rPr lang="sv-SE" dirty="0"/>
              <a:t>The total EN-DC power threshold need </a:t>
            </a:r>
            <a:r>
              <a:rPr lang="sv-SE" u="sng" dirty="0"/>
              <a:t>not</a:t>
            </a:r>
            <a:r>
              <a:rPr lang="sv-SE" dirty="0"/>
              <a:t> be modified by P-MPR</a:t>
            </a:r>
          </a:p>
        </p:txBody>
      </p:sp>
    </p:spTree>
    <p:extLst>
      <p:ext uri="{BB962C8B-B14F-4D97-AF65-F5344CB8AC3E}">
        <p14:creationId xmlns:p14="http://schemas.microsoft.com/office/powerpoint/2010/main" val="1358471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E1C18-30E5-4937-BE8B-09AF8CE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3C43E-92DE-4FB6-87E2-D428B2B94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v-SE" dirty="0"/>
              <a:t>R4-2010349, ”</a:t>
            </a:r>
            <a:r>
              <a:rPr lang="en-US" dirty="0"/>
              <a:t> Feasibility of reporting: expected UE </a:t>
            </a:r>
            <a:r>
              <a:rPr lang="en-US" dirty="0" err="1"/>
              <a:t>behaviour</a:t>
            </a:r>
            <a:r>
              <a:rPr lang="en-US" dirty="0"/>
              <a:t> with  duty-cycle reporting and PMPR method? </a:t>
            </a:r>
            <a:r>
              <a:rPr lang="sv-SE" dirty="0"/>
              <a:t>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R4-2010351, ”</a:t>
            </a:r>
            <a:r>
              <a:rPr lang="en-US" dirty="0"/>
              <a:t> Introduction of EN-DC power class 2 for FDD-TDD band combinations </a:t>
            </a:r>
            <a:r>
              <a:rPr lang="sv-SE"/>
              <a:t>”, Ericsson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925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Completing the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Two outstanding issues:</a:t>
            </a:r>
          </a:p>
          <a:p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Baseline solution supported by all UEs indicating EN-DC PC2 for an FDD-TDD band combination?</a:t>
            </a:r>
          </a:p>
          <a:p>
            <a:pPr marL="514350" indent="-514350">
              <a:buFont typeface="+mj-lt"/>
              <a:buAutoNum type="arabicPeriod"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Fall-back when EUTRA and NR duty cycles exceeded?</a:t>
            </a:r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43ACE-696A-40C2-B5F5-CA84BD674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The ”blind” scheme should be baseline or part thereof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3606F-8DFA-48DA-BEA1-CDFE765E3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v-SE" dirty="0"/>
              <a:t>because it  </a:t>
            </a:r>
          </a:p>
          <a:p>
            <a:r>
              <a:rPr lang="sv-SE" dirty="0"/>
              <a:t>is Rel-15 EN-DC power control</a:t>
            </a:r>
          </a:p>
          <a:p>
            <a:pPr lvl="1"/>
            <a:r>
              <a:rPr lang="sv-SE" dirty="0"/>
              <a:t>The total average nominal power can never exceed 23 dBm in line with all other HPUE solutions</a:t>
            </a:r>
          </a:p>
          <a:p>
            <a:pPr lvl="1"/>
            <a:r>
              <a:rPr lang="sv-SE" dirty="0"/>
              <a:t>100% FDD duty cycle possible while transmitting on the TDD</a:t>
            </a:r>
          </a:p>
          <a:p>
            <a:r>
              <a:rPr lang="sv-SE" dirty="0"/>
              <a:t>can be implemented by a Rel-15 UE (release independence)</a:t>
            </a:r>
          </a:p>
          <a:p>
            <a:r>
              <a:rPr lang="sv-SE" dirty="0"/>
              <a:t>can be tested according to the existing 38-101-3 Rel-15 conformance tests</a:t>
            </a:r>
          </a:p>
          <a:p>
            <a:pPr lvl="1"/>
            <a:r>
              <a:rPr lang="sv-SE" dirty="0"/>
              <a:t>such as verification of TDD dropping, same principle as PC3</a:t>
            </a:r>
          </a:p>
          <a:p>
            <a:r>
              <a:rPr lang="sv-SE" dirty="0"/>
              <a:t>does not require CG coordination for full functionality</a:t>
            </a:r>
          </a:p>
          <a:p>
            <a:pPr lvl="1"/>
            <a:r>
              <a:rPr lang="sv-SE" dirty="0"/>
              <a:t>tight coordination on TTI level not supported by inter-node signaling</a:t>
            </a:r>
          </a:p>
          <a:p>
            <a:r>
              <a:rPr lang="sv-SE" dirty="0"/>
              <a:t>is actually not blind... neither is an EN-DC PC3 Rel-15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i="1" dirty="0"/>
              <a:t>but</a:t>
            </a:r>
            <a:r>
              <a:rPr lang="sv-SE" dirty="0"/>
              <a:t> it requires setting a UE-specific P</a:t>
            </a:r>
            <a:r>
              <a:rPr lang="sv-SE" baseline="-25000" dirty="0"/>
              <a:t>LTE</a:t>
            </a:r>
            <a:r>
              <a:rPr lang="sv-SE" dirty="0"/>
              <a:t> &lt; 23 dBm </a:t>
            </a:r>
          </a:p>
          <a:p>
            <a:pPr lvl="1"/>
            <a:r>
              <a:rPr lang="sv-SE" dirty="0"/>
              <a:t>standard for EN-DC PC3 to make sure TDD is not dropped with LTE at full power, P</a:t>
            </a:r>
            <a:r>
              <a:rPr lang="sv-SE" baseline="-25000" dirty="0"/>
              <a:t>LTE</a:t>
            </a:r>
            <a:r>
              <a:rPr lang="sv-SE" dirty="0"/>
              <a:t> released if EN-DC is released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2672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83D53-A094-4CD3-A971-274B4AE02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The ”blind” scheme is standard Rel-15 power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313BAB-8D9C-404C-9297-B45CC9D3F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At EN-DC connection establishment, a UE receives by dedicated signaling the UE-specific P</a:t>
            </a:r>
            <a:r>
              <a:rPr lang="en-US" baseline="-25000" dirty="0"/>
              <a:t>LTE</a:t>
            </a:r>
            <a:r>
              <a:rPr lang="en-US" dirty="0"/>
              <a:t> (and EN-DC P-Max if configured) along with all other information for the SCG (TDD) needed for establishing the connection like the common U/D pattern(s). Regardless of EN-DC power class</a:t>
            </a:r>
          </a:p>
          <a:p>
            <a:pPr lvl="1"/>
            <a:r>
              <a:rPr lang="en-US" dirty="0"/>
              <a:t>An EN-DC PC3 uses the power class and the EN-DC P-Max (if configured) to set the maximum total EN-DC power threshold specified in 38.213 Rel-15: the threshold is ≤ 23 dBm</a:t>
            </a:r>
          </a:p>
          <a:p>
            <a:pPr lvl="1"/>
            <a:r>
              <a:rPr lang="en-US" dirty="0"/>
              <a:t>An EN-DC PC2 would use the power class, the P</a:t>
            </a:r>
            <a:r>
              <a:rPr lang="en-US" baseline="-25000" dirty="0"/>
              <a:t>LTE</a:t>
            </a:r>
            <a:r>
              <a:rPr lang="en-US" dirty="0"/>
              <a:t> (set to &lt; 23 dBm) the EN-DC P-Max (if configured), compute the maximum TDD UL duty cycle </a:t>
            </a:r>
            <a:r>
              <a:rPr lang="en-US" dirty="0" err="1"/>
              <a:t>u</a:t>
            </a:r>
            <a:r>
              <a:rPr lang="en-US" baseline="-25000" dirty="0" err="1"/>
              <a:t>D</a:t>
            </a:r>
            <a:r>
              <a:rPr lang="en-US" dirty="0"/>
              <a:t> from the common U/D pattern to obtain the maximum total EN-DC power threshold specified in 38.213 Rel-15: the threshold is &gt; 23 dBm up to 26 dBm depending on P</a:t>
            </a:r>
            <a:r>
              <a:rPr lang="en-US" baseline="-25000" dirty="0"/>
              <a:t>LTE</a:t>
            </a:r>
            <a:r>
              <a:rPr lang="en-US" dirty="0"/>
              <a:t> and duty cycle</a:t>
            </a:r>
          </a:p>
          <a:p>
            <a:r>
              <a:rPr lang="en-US" dirty="0"/>
              <a:t>The only difference between PC3 and PC2. Where is the complication?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18248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EB197-F2E5-4237-9580-82E8BE111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38.213 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EC98-5BDD-40C9-8675-8C9B55BA7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7086"/>
            <a:ext cx="9201539" cy="4667250"/>
          </a:xfrm>
        </p:spPr>
        <p:txBody>
          <a:bodyPr>
            <a:normAutofit fontScale="92500" lnSpcReduction="10000"/>
          </a:bodyPr>
          <a:lstStyle/>
          <a:p>
            <a:r>
              <a:rPr lang="sv-SE" sz="2000" dirty="0"/>
              <a:t>The total EN-DC power threshold detemines SCG power scaling (DPS)</a:t>
            </a:r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r>
              <a:rPr lang="sv-SE" sz="2000" dirty="0"/>
              <a:t>and for non-DPS the sum of P</a:t>
            </a:r>
            <a:r>
              <a:rPr lang="sv-SE" sz="2000" baseline="-25000" dirty="0"/>
              <a:t>LTE</a:t>
            </a:r>
            <a:r>
              <a:rPr lang="sv-SE" sz="2000" dirty="0"/>
              <a:t> and P</a:t>
            </a:r>
            <a:r>
              <a:rPr lang="sv-SE" sz="2000" baseline="-25000" dirty="0"/>
              <a:t>NR </a:t>
            </a:r>
            <a:r>
              <a:rPr lang="sv-SE" sz="2000" dirty="0"/>
              <a:t>(the blind scheme does not require DPS)</a:t>
            </a:r>
            <a:endParaRPr lang="sv-SE" sz="2000" baseline="-25000" dirty="0"/>
          </a:p>
          <a:p>
            <a:r>
              <a:rPr lang="sv-SE" sz="2000" dirty="0"/>
              <a:t>Higher threshold for EN-DC PC2, the only difference from EN-DC PC3</a:t>
            </a:r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791108-7E3B-4151-8FEC-AB08BB2A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343" y="1690688"/>
            <a:ext cx="7748588" cy="34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94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EE0D4-864E-42B0-BD89-B7261FBA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D2B21-3247-4D95-A305-D612EE163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Set P</a:t>
            </a:r>
            <a:r>
              <a:rPr lang="sv-SE" baseline="-25000" dirty="0"/>
              <a:t>LTE</a:t>
            </a:r>
            <a:r>
              <a:rPr lang="sv-SE" dirty="0"/>
              <a:t> = 22 dBm (1 dB power reduction) and assume max TDD UL duty cycle 25% as computed from the common pattern(s)</a:t>
            </a:r>
          </a:p>
          <a:p>
            <a:r>
              <a:rPr lang="sv-SE" dirty="0"/>
              <a:t>EN-DC PC3: </a:t>
            </a:r>
          </a:p>
          <a:p>
            <a:pPr lvl="1"/>
            <a:r>
              <a:rPr lang="sv-SE" dirty="0"/>
              <a:t>total EN-DC threshold: 23 dBm</a:t>
            </a:r>
          </a:p>
          <a:p>
            <a:pPr lvl="1"/>
            <a:r>
              <a:rPr lang="sv-SE" dirty="0"/>
              <a:t>m</a:t>
            </a:r>
            <a:r>
              <a:rPr lang="en-US" dirty="0"/>
              <a:t>ax TDD power with concurrent LTE at full power (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en-US" dirty="0"/>
              <a:t>): 16 dBm, risk of TDD dropping (more the 6 dB scaling), PLTE = 21 dBm would be safer </a:t>
            </a:r>
          </a:p>
          <a:p>
            <a:pPr lvl="1"/>
            <a:r>
              <a:rPr lang="en-US" dirty="0"/>
              <a:t>max TDD power without concurrent LTE = EN-DC power = 23 dBm</a:t>
            </a:r>
            <a:endParaRPr lang="sv-SE" dirty="0"/>
          </a:p>
          <a:p>
            <a:r>
              <a:rPr lang="en-US" dirty="0"/>
              <a:t> </a:t>
            </a:r>
            <a:r>
              <a:rPr lang="sv-SE" dirty="0"/>
              <a:t>EN-DC PC3 with NR PC2: </a:t>
            </a:r>
          </a:p>
          <a:p>
            <a:pPr lvl="1"/>
            <a:r>
              <a:rPr lang="sv-SE" dirty="0"/>
              <a:t>total EN-DC threshold: 25 dBm</a:t>
            </a:r>
          </a:p>
          <a:p>
            <a:pPr lvl="1"/>
            <a:r>
              <a:rPr lang="sv-SE" dirty="0"/>
              <a:t>m</a:t>
            </a:r>
            <a:r>
              <a:rPr lang="en-US" dirty="0"/>
              <a:t>ax TDD power with concurrent LTE at full power (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en-US" dirty="0"/>
              <a:t>): 22 dBm, no TDD dropping</a:t>
            </a:r>
          </a:p>
          <a:p>
            <a:pPr lvl="1"/>
            <a:r>
              <a:rPr lang="en-US" dirty="0"/>
              <a:t>max TDD power without concurrent LTE = EN-DC power = 25 dBm</a:t>
            </a:r>
          </a:p>
          <a:p>
            <a:r>
              <a:rPr lang="en-US" dirty="0"/>
              <a:t>PC2 yields </a:t>
            </a:r>
            <a:r>
              <a:rPr lang="en-US" i="1" dirty="0"/>
              <a:t>6 dB </a:t>
            </a:r>
            <a:r>
              <a:rPr lang="en-US" dirty="0"/>
              <a:t>increase of the TDD power for concurrent transmissions</a:t>
            </a:r>
          </a:p>
          <a:p>
            <a:pPr lvl="1"/>
            <a:r>
              <a:rPr lang="en-US" dirty="0"/>
              <a:t>gain reduced with increased TDD duty-cycle and </a:t>
            </a:r>
            <a:r>
              <a:rPr lang="sv-SE" dirty="0"/>
              <a:t>P</a:t>
            </a:r>
            <a:r>
              <a:rPr lang="sv-SE" baseline="-25000" dirty="0"/>
              <a:t>LTE</a:t>
            </a:r>
            <a:r>
              <a:rPr lang="sv-SE" dirty="0"/>
              <a:t> (still below 23 dBm)</a:t>
            </a:r>
            <a:r>
              <a:rPr lang="en-US" dirty="0"/>
              <a:t> </a:t>
            </a:r>
          </a:p>
          <a:p>
            <a:r>
              <a:rPr lang="en-US" dirty="0"/>
              <a:t>Uncertain additional benefit with added duty-cycle reporting (including “UE-based P-MPR”)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5225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F0E2-0208-4C66-B6F5-D2FA451A4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P</a:t>
            </a:r>
            <a:r>
              <a:rPr lang="sv-SE" baseline="-25000" dirty="0"/>
              <a:t>LTE</a:t>
            </a:r>
            <a:r>
              <a:rPr lang="sv-SE" dirty="0"/>
              <a:t> and maximum duty cycle</a:t>
            </a:r>
            <a:endParaRPr lang="sv-SE" baseline="-25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63544-24AC-4A67-B8A7-848EB55C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The P</a:t>
            </a:r>
            <a:r>
              <a:rPr lang="sv-SE" baseline="-25000" dirty="0"/>
              <a:t>LTE</a:t>
            </a:r>
            <a:r>
              <a:rPr lang="sv-SE" dirty="0"/>
              <a:t> is UE-specific and is</a:t>
            </a:r>
          </a:p>
          <a:p>
            <a:pPr lvl="1"/>
            <a:r>
              <a:rPr lang="sv-SE" dirty="0"/>
              <a:t>configured at EN-DC connection setup (RRC reconfiguration)</a:t>
            </a:r>
          </a:p>
          <a:p>
            <a:pPr lvl="1"/>
            <a:r>
              <a:rPr lang="sv-SE" dirty="0"/>
              <a:t>released when EN-DC is released </a:t>
            </a:r>
          </a:p>
          <a:p>
            <a:pPr lvl="1"/>
            <a:r>
              <a:rPr lang="sv-SE" dirty="0"/>
              <a:t>not changed during the EN-DC connection (requires a reconfiguration)</a:t>
            </a:r>
          </a:p>
          <a:p>
            <a:r>
              <a:rPr lang="sv-SE" dirty="0"/>
              <a:t>Setting the P</a:t>
            </a:r>
            <a:r>
              <a:rPr lang="sv-SE" baseline="-25000" dirty="0"/>
              <a:t>LTE</a:t>
            </a:r>
            <a:r>
              <a:rPr lang="sv-SE" dirty="0"/>
              <a:t> value for a UE is up to the network </a:t>
            </a:r>
          </a:p>
          <a:p>
            <a:r>
              <a:rPr lang="sv-SE" dirty="0"/>
              <a:t>The maximum duty cycle u</a:t>
            </a:r>
            <a:r>
              <a:rPr lang="sv-SE" baseline="-25000" dirty="0"/>
              <a:t>D</a:t>
            </a:r>
            <a:r>
              <a:rPr lang="sv-SE" dirty="0"/>
              <a:t> is unambiguosly derived from the common U/D patterns</a:t>
            </a:r>
          </a:p>
          <a:p>
            <a:pPr lvl="1"/>
            <a:r>
              <a:rPr lang="sv-SE" dirty="0"/>
              <a:t>the cell-specific U/D patterns sent to the UE in dedicated signaling (like all SI for the SCG)</a:t>
            </a:r>
          </a:p>
          <a:p>
            <a:pPr lvl="1"/>
            <a:r>
              <a:rPr lang="sv-SE" dirty="0"/>
              <a:t>count the flexible symbols as UL (then u</a:t>
            </a:r>
            <a:r>
              <a:rPr lang="sv-SE" baseline="-25000" dirty="0"/>
              <a:t>D </a:t>
            </a:r>
            <a:r>
              <a:rPr lang="sv-SE" dirty="0"/>
              <a:t>is unchanged if a dedicated pattern is sent) </a:t>
            </a:r>
          </a:p>
        </p:txBody>
      </p:sp>
    </p:spTree>
    <p:extLst>
      <p:ext uri="{BB962C8B-B14F-4D97-AF65-F5344CB8AC3E}">
        <p14:creationId xmlns:p14="http://schemas.microsoft.com/office/powerpoint/2010/main" val="3809648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09FDA-C4E4-4FC4-AF32-7ACD11E04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Duty-cycle reporting should be optional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9DEC-8CFE-4932-A9B4-E2922EFB3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Duty-cycle reporting add-on to the baseline if supported by the UE, i.e. optional with capability reporting</a:t>
            </a:r>
          </a:p>
          <a:p>
            <a:r>
              <a:rPr lang="sv-SE" dirty="0"/>
              <a:t>Interpretation of the reported duty-cycle capability uncertain both in the power- and time domain, see [1]</a:t>
            </a:r>
          </a:p>
          <a:p>
            <a:pPr lvl="1"/>
            <a:r>
              <a:rPr lang="sv-SE" dirty="0"/>
              <a:t>tight CG coordination is required, but uncertain gain if any</a:t>
            </a:r>
          </a:p>
          <a:p>
            <a:r>
              <a:rPr lang="sv-SE" dirty="0"/>
              <a:t>In the example: the UE may be able to set the total EN-DC power threshold at 26 dBm if duty-cycles (EUTRA and NR) are within capability, but uncertain gain for the example in practice</a:t>
            </a:r>
          </a:p>
          <a:p>
            <a:endParaRPr lang="sv-SE" dirty="0"/>
          </a:p>
          <a:p>
            <a:r>
              <a:rPr lang="sv-SE" dirty="0"/>
              <a:t>Better consider the PMPR method in addition to the ”blind” scheme, then the EN-DC power threshold can be configured up to 26 dBm also when the operator configures P</a:t>
            </a:r>
            <a:r>
              <a:rPr lang="sv-SE" baseline="-25000" dirty="0"/>
              <a:t>LTE</a:t>
            </a:r>
            <a:r>
              <a:rPr lang="sv-SE" dirty="0"/>
              <a:t> = 23 dBm or absent</a:t>
            </a:r>
          </a:p>
          <a:p>
            <a:pPr lvl="1"/>
            <a:r>
              <a:rPr lang="sv-SE" dirty="0"/>
              <a:t>even if UE behaviour unspecified in that case, the PMPR method is blind, see [1]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59576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AFB62-C67C-4B69-A4FE-1E051075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Fallback when duty cycles exceeded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B97B1-8BEA-4765-909F-DFE4786D8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The ”blind” scheme does not need fallback to PC3 (23 dBm), can be the total EN-DC power threshold (25 dBm in the example)</a:t>
            </a:r>
          </a:p>
          <a:p>
            <a:pPr lvl="1"/>
            <a:r>
              <a:rPr lang="sv-SE" dirty="0"/>
              <a:t>independent of duty cycles, can be 100% on the FDD as required in SAR testing</a:t>
            </a:r>
          </a:p>
          <a:p>
            <a:r>
              <a:rPr lang="sv-SE" dirty="0"/>
              <a:t>For duty-cycle reporting schemes (including ”full duty supported”), fall-back to PC3 is proposed</a:t>
            </a:r>
          </a:p>
          <a:p>
            <a:pPr lvl="1"/>
            <a:r>
              <a:rPr lang="sv-SE" dirty="0"/>
              <a:t>then most likely still configure P</a:t>
            </a:r>
            <a:r>
              <a:rPr lang="sv-SE" baseline="-25000" dirty="0"/>
              <a:t>LTE</a:t>
            </a:r>
            <a:r>
              <a:rPr lang="sv-SE" dirty="0"/>
              <a:t> &lt; 23 dBm to make sure TDD is not dropped in fallback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The baseline ”blind” scheme set the (minimum) fallback level when duty-cycle schemes are used as add-on</a:t>
            </a:r>
          </a:p>
          <a:p>
            <a:pPr lvl="1"/>
            <a:r>
              <a:rPr lang="sv-SE" dirty="0"/>
              <a:t>Why fallback to 23 dBm when a P</a:t>
            </a:r>
            <a:r>
              <a:rPr lang="sv-SE" baseline="-25000" dirty="0"/>
              <a:t>LTE</a:t>
            </a:r>
            <a:r>
              <a:rPr lang="sv-SE" dirty="0"/>
              <a:t> &lt; 23 dBm is configured? Would be a waste of power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50974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EB0937-60BA-4D5B-A9DD-4EA5A89C6D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AFDF32-8C34-4382-BF7D-C8A205B28A7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3091</TotalTime>
  <Words>1299</Words>
  <Application>Microsoft Office PowerPoint</Application>
  <PresentationFormat>Widescreen</PresentationFormat>
  <Paragraphs>121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Completing  the WI including the "blind scheme" that is not blind </vt:lpstr>
      <vt:lpstr>Completing the WI</vt:lpstr>
      <vt:lpstr>The ”blind” scheme should be baseline or part thereof</vt:lpstr>
      <vt:lpstr>The ”blind” scheme is standard Rel-15 power control</vt:lpstr>
      <vt:lpstr>The 38.213 Rel-15</vt:lpstr>
      <vt:lpstr>Example</vt:lpstr>
      <vt:lpstr>The PLTE and maximum duty cycle</vt:lpstr>
      <vt:lpstr>Duty-cycle reporting should be optional</vt:lpstr>
      <vt:lpstr>Fallback when duty cycles exceeded </vt:lpstr>
      <vt:lpstr>Can be applied to other MR-DC</vt:lpstr>
      <vt:lpstr>Proposals for closing the work item</vt:lpstr>
      <vt:lpstr>What the Ericsson CR does</vt:lpstr>
      <vt:lpstr>Annex: a note on P-MPR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44</cp:revision>
  <dcterms:created xsi:type="dcterms:W3CDTF">2020-06-29T13:06:59Z</dcterms:created>
  <dcterms:modified xsi:type="dcterms:W3CDTF">2020-08-07T18:24:15Z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