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65" r:id="rId4"/>
    <p:sldId id="280" r:id="rId5"/>
    <p:sldId id="270" r:id="rId6"/>
    <p:sldId id="281" r:id="rId7"/>
    <p:sldId id="263" r:id="rId8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2B9B2E-3987-4FEE-81E0-C361E4B49EEC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0D6D3F-FF66-480D-A3BF-A8C6018B9A3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5E1D3F-F635-43B1-81C4-FEB8953885B7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F20634-0294-4019-ADC2-4C61E3641544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237AE4-1CA1-4BD6-A59C-267D2926DB8B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D5D381-9090-4739-BCF9-463136357550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41B97-ED81-43E9-ACB5-5664A230F179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5634E1-2BBA-45E4-B419-BF61D4D9820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62417-7233-43F4-BB20-4D0B60A088B7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8BC5DB-2B68-42A7-A2A0-BDE4FDFDDF1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667BB0-58C9-40A8-B91F-2FCACC913A05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642D0E-0329-4C61-AB61-9F7C652527EE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78409C-FF29-436B-8BCE-F8235D04BFCA}" type="datetimeFigureOut">
              <a:rPr lang="zh-CN" altLang="en-US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2552FB-1F24-42BB-8002-3231BD2C179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D92976-D0FA-4980-B07A-53946168ACE7}" type="datetimeFigureOut">
              <a:rPr lang="zh-CN" altLang="en-US"/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CDE1D4-373C-4E03-857A-2F630CAF20E0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4AFDE-743D-4267-9A24-51E5AD85971A}" type="datetimeFigureOut">
              <a:rPr lang="zh-CN" altLang="en-US"/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3F9452-ED8B-4FBC-BE5D-AE6765361420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DFD58-08B9-4441-A6DC-9A63B079C63A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3DA415-34A7-4A7B-AB8C-A5631C745CD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108CB-7855-4E9D-9FB7-7D6EA3D916FF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E71615-5787-4E5D-8E4C-FE9B7FE4222F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AF5AC724-7819-442F-BD1E-76C4EAD63087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017E9CD2-D266-496F-A23B-65DDCBC48B98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 1"/>
          <p:cNvSpPr>
            <a:spLocks noGrp="1"/>
          </p:cNvSpPr>
          <p:nvPr>
            <p:ph type="ctrTitle"/>
          </p:nvPr>
        </p:nvSpPr>
        <p:spPr>
          <a:xfrm>
            <a:off x="250825" y="189230"/>
            <a:ext cx="5616575" cy="914400"/>
          </a:xfrm>
        </p:spPr>
        <p:txBody>
          <a:bodyPr/>
          <a:lstStyle/>
          <a:p>
            <a:pPr algn="l" eaLnBrk="1" hangingPunct="1"/>
            <a:r>
              <a:rPr lang="en-US" sz="1800" dirty="0">
                <a:latin typeface="Arial" panose="020B0604020202020204" pitchFamily="34" charset="0"/>
                <a:ea typeface="Arial Unicode MS" panose="020B0604020202020204" pitchFamily="50" charset="-128"/>
                <a:cs typeface="Arial" panose="020B0604020202020204" pitchFamily="34" charset="0"/>
              </a:rPr>
              <a:t>3GPP TSG-RAN WG4 Meeting # 95-e                                                           </a:t>
            </a:r>
            <a:br>
              <a:rPr lang="en-US" sz="1800" dirty="0">
                <a:latin typeface="Arial" panose="020B0604020202020204" pitchFamily="34" charset="0"/>
                <a:ea typeface="Arial Unicode MS" panose="020B0604020202020204" pitchFamily="50" charset="-128"/>
                <a:cs typeface="Arial" panose="020B0604020202020204" pitchFamily="34" charset="0"/>
              </a:rPr>
            </a:br>
            <a:r>
              <a:rPr lang="en-US" sz="1800" dirty="0">
                <a:latin typeface="Arial" panose="020B0604020202020204" pitchFamily="34" charset="0"/>
                <a:ea typeface="Arial Unicode MS" panose="020B0604020202020204" pitchFamily="50" charset="-128"/>
                <a:cs typeface="Arial" panose="020B0604020202020204" pitchFamily="34" charset="0"/>
              </a:rPr>
              <a:t>Electronic Meeting, 25 May – 5 June, 2020</a:t>
            </a:r>
            <a:endParaRPr lang="en-US" sz="1800" dirty="0">
              <a:latin typeface="Arial" panose="020B0604020202020204" pitchFamily="34" charset="0"/>
              <a:ea typeface="Arial Unicode MS" panose="020B0604020202020204" pitchFamily="50" charset="-128"/>
              <a:cs typeface="Arial" panose="020B0604020202020204" pitchFamily="34" charset="0"/>
            </a:endParaRPr>
          </a:p>
        </p:txBody>
      </p:sp>
      <p:sp>
        <p:nvSpPr>
          <p:cNvPr id="2051" name="副标题 2"/>
          <p:cNvSpPr>
            <a:spLocks noGrp="1"/>
          </p:cNvSpPr>
          <p:nvPr>
            <p:ph type="subTitle" idx="1"/>
          </p:nvPr>
        </p:nvSpPr>
        <p:spPr>
          <a:xfrm>
            <a:off x="1371600" y="3823623"/>
            <a:ext cx="6400800" cy="792088"/>
          </a:xfrm>
        </p:spPr>
        <p:txBody>
          <a:bodyPr/>
          <a:lstStyle/>
          <a:p>
            <a:pPr eaLnBrk="1" hangingPunct="1"/>
            <a:r>
              <a:rPr lang="en-US" altLang="zh-CN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ZTE, [</a:t>
            </a:r>
            <a:r>
              <a:rPr lang="en-US" altLang="ja-JP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NTT DOCOMO</a:t>
            </a:r>
            <a:r>
              <a:rPr lang="en-US" altLang="zh-CN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]…</a:t>
            </a:r>
            <a:endParaRPr lang="zh-CN" alt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2" name="TextBox 3"/>
          <p:cNvSpPr txBox="1">
            <a:spLocks noChangeArrowheads="1"/>
          </p:cNvSpPr>
          <p:nvPr/>
        </p:nvSpPr>
        <p:spPr bwMode="auto">
          <a:xfrm>
            <a:off x="447358" y="1980248"/>
            <a:ext cx="8640762" cy="1322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WF on simplification on band combinations in specification</a:t>
            </a:r>
            <a:endParaRPr lang="en-US" altLang="zh-CN" sz="40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053" name="TextBox 4"/>
          <p:cNvSpPr txBox="1">
            <a:spLocks noChangeArrowheads="1"/>
          </p:cNvSpPr>
          <p:nvPr/>
        </p:nvSpPr>
        <p:spPr bwMode="auto">
          <a:xfrm>
            <a:off x="6387465" y="554355"/>
            <a:ext cx="236029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dirty="0">
                <a:ea typeface="Arial Unicode MS" panose="020B0604020202020204" pitchFamily="50" charset="-128"/>
                <a:cs typeface="Arial" panose="020B0604020202020204" pitchFamily="34" charset="0"/>
              </a:rPr>
              <a:t>draft R4-2008930</a:t>
            </a:r>
            <a:endParaRPr lang="en-US" altLang="zh-CN" dirty="0">
              <a:ea typeface="Arial Unicode MS" panose="020B0604020202020204" pitchFamily="50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543"/>
            <a:ext cx="8229600" cy="1143000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Background(1/2)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036955"/>
            <a:ext cx="8418195" cy="5586095"/>
          </a:xfrm>
        </p:spPr>
        <p:txBody>
          <a:bodyPr>
            <a:normAutofit fontScale="90000" lnSpcReduction="10000"/>
          </a:bodyPr>
          <a:lstStyle/>
          <a:p>
            <a:pPr>
              <a:buFont typeface="Wingdings" panose="05000000000000000000" charset="0"/>
              <a:buChar char="l"/>
            </a:pPr>
            <a:r>
              <a:rPr lang="en-US" alt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How </a:t>
            </a:r>
            <a:r>
              <a:rPr lang="en-GB" altLang="zh-CN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to handle the increasing number of new EN-DC configurations introduced into </a:t>
            </a:r>
            <a:r>
              <a:rPr lang="en-US" alt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38.101-3</a:t>
            </a:r>
            <a:r>
              <a:rPr lang="en-GB" altLang="zh-CN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spec </a:t>
            </a:r>
            <a:r>
              <a:rPr lang="en-US" alt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has been discussed for several meetings [1,2,3]. </a:t>
            </a:r>
            <a:r>
              <a:rPr lang="en-GB" altLang="zh-CN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Previous agreements on </a:t>
            </a:r>
            <a:r>
              <a:rPr lang="en-US" alt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EN-DC </a:t>
            </a:r>
            <a:r>
              <a:rPr lang="en-GB" altLang="zh-CN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simplification including FR2 was option 2-2 described in [1]:</a:t>
            </a:r>
            <a:endParaRPr lang="en-GB" altLang="zh-CN" sz="20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>
              <a:buFont typeface="Wingdings" panose="05000000000000000000" charset="0"/>
              <a:buChar char="l"/>
            </a:pPr>
            <a:endParaRPr lang="en-GB" altLang="zh-CN" sz="20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>
              <a:buFont typeface="Wingdings" panose="05000000000000000000" charset="0"/>
              <a:buChar char="l"/>
            </a:pPr>
            <a:endParaRPr lang="en-GB" altLang="zh-CN" sz="20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>
              <a:buFont typeface="Wingdings" panose="05000000000000000000" charset="0"/>
              <a:buChar char="l"/>
            </a:pPr>
            <a:endParaRPr lang="en-GB" altLang="zh-CN" sz="20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>
              <a:buFont typeface="Wingdings" panose="05000000000000000000" charset="0"/>
              <a:buChar char="l"/>
            </a:pPr>
            <a:endParaRPr lang="en-GB" altLang="zh-CN" sz="20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>
              <a:buFont typeface="Wingdings" panose="05000000000000000000" charset="0"/>
              <a:buChar char="l"/>
            </a:pPr>
            <a:endParaRPr lang="en-GB" altLang="zh-CN" sz="20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>
              <a:buFont typeface="Wingdings" panose="05000000000000000000" charset="0"/>
              <a:buChar char="l"/>
            </a:pPr>
            <a:endParaRPr lang="en-GB" altLang="zh-CN" sz="20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>
              <a:buFont typeface="Wingdings" panose="05000000000000000000" charset="0"/>
              <a:buChar char="l"/>
            </a:pPr>
            <a:endParaRPr lang="en-GB" altLang="zh-CN" sz="20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>
              <a:buFont typeface="Wingdings" panose="05000000000000000000" charset="0"/>
              <a:buChar char="l"/>
            </a:pPr>
            <a:endParaRPr lang="en-GB" altLang="zh-CN" sz="20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>
              <a:buFont typeface="Wingdings" panose="05000000000000000000" charset="0"/>
              <a:buChar char="l"/>
            </a:pPr>
            <a:endParaRPr lang="en-GB" altLang="zh-CN" sz="20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>
              <a:buFont typeface="Wingdings" panose="05000000000000000000" charset="0"/>
              <a:buChar char="l"/>
            </a:pPr>
            <a:endParaRPr lang="en-GB" altLang="zh-CN" sz="20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>
              <a:buFont typeface="Wingdings" panose="05000000000000000000" charset="0"/>
              <a:buChar char="l"/>
            </a:pPr>
            <a:endParaRPr lang="en-GB" altLang="zh-CN" sz="20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>
              <a:buFont typeface="Wingdings" panose="05000000000000000000" charset="0"/>
              <a:buChar char="l"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>
              <a:buFont typeface="Wingdings" panose="05000000000000000000" charset="0"/>
              <a:buChar char="l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</a:t>
            </a:r>
            <a:r>
              <a:rPr lang="en-US" altLang="en-GB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ew template proposal, i.e. replacing WORD table format with EXCEL table format,  for band combination 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in basket </a:t>
            </a:r>
            <a:r>
              <a:rPr lang="en-US" altLang="zh-CN" sz="2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WI in Rel-17 was agreed in [2] in RAN4 94e-bis meeting, and further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refinement on excel format for band combinations can be found in [7].</a:t>
            </a:r>
            <a:endParaRPr lang="en-US" alt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Wingdings" panose="05000000000000000000" charset="0"/>
              <a:buNone/>
            </a:pPr>
            <a:endParaRPr lang="en-US" alt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charset="0"/>
              <a:buNone/>
            </a:pPr>
            <a:endParaRPr lang="en-US" alt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charset="0"/>
              <a:buChar char="l"/>
            </a:pPr>
            <a:endParaRPr lang="en-US" alt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charset="0"/>
              <a:buChar char="l"/>
            </a:pPr>
            <a:endParaRPr lang="en-US" alt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1110" y="2005221"/>
            <a:ext cx="6768752" cy="3384376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543"/>
            <a:ext cx="8229600" cy="1143000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Background(2/2)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036955"/>
            <a:ext cx="8418195" cy="5600065"/>
          </a:xfrm>
        </p:spPr>
        <p:txBody>
          <a:bodyPr>
            <a:normAutofit lnSpcReduction="20000"/>
          </a:bodyPr>
          <a:lstStyle/>
          <a:p>
            <a:pPr marL="0" lvl="1">
              <a:buFont typeface="Wingdings" panose="05000000000000000000" charset="0"/>
              <a:buChar char="l"/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In [3] in RAN4#94e-bis, the following problematic cases and solutions for the use of wildcard “@” for each band combination cases were specified.  </a:t>
            </a:r>
            <a:endParaRPr lang="en-US" altLang="zh-C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Case 0: Common for all cases from 1 to 5</a:t>
            </a:r>
            <a:endParaRPr lang="en-US" altLang="zh-C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Case 1: LTE + FR2 Single carrier</a:t>
            </a:r>
            <a:endParaRPr lang="en-US" altLang="zh-C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Case 2: LTE + FR2 intra-band contiguous CA</a:t>
            </a:r>
            <a:endParaRPr lang="en-US" altLang="zh-C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Case 3: LTE + FR2 intra-band non-contiguous CA</a:t>
            </a:r>
            <a:endParaRPr lang="en-US" altLang="zh-C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Case 4: LTE + FR2 inter-band CA</a:t>
            </a:r>
            <a:endParaRPr lang="en-US" altLang="zh-C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Case 5: LTE + FR1 + FR2 inter-band CA</a:t>
            </a:r>
            <a:endParaRPr lang="en-US" alt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charset="0"/>
              <a:buNone/>
            </a:pPr>
            <a:r>
              <a:rPr lang="en-US" alt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alt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addition, it was indiciated in [3] that t</a:t>
            </a: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he wildcard approach will be introduced to each case independently if the problematic cases and solutions are confirmed.</a:t>
            </a:r>
            <a:endParaRPr lang="en-US" altLang="zh-CN" sz="2000" dirty="0">
              <a:sym typeface="+mn-ea"/>
            </a:endParaRPr>
          </a:p>
          <a:p>
            <a:pPr marL="0" indent="0">
              <a:buFont typeface="Wingdings" panose="05000000000000000000" charset="0"/>
              <a:buNone/>
            </a:pPr>
            <a:endParaRPr lang="en-US" alt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charset="0"/>
              <a:buChar char="l"/>
            </a:pPr>
            <a:r>
              <a:rPr lang="en-US" alt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RAN4 #95e, only solutions for </a:t>
            </a:r>
            <a:r>
              <a:rPr lang="en-US" altLang="en-GB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EN-DC including FR2 intra-band contiguous and non-contiguous CA</a:t>
            </a:r>
            <a:r>
              <a:rPr lang="en-US" alt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(i.e. case 2 and case 3) are given in [4] and discussed, but concerns are still raised by the companies </a:t>
            </a:r>
            <a:r>
              <a:rPr lang="en-US" altLang="zh-CN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for the use of wildcard </a:t>
            </a:r>
            <a:r>
              <a:rPr lang="en-US" alt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according to [5]. In addition, for</a:t>
            </a:r>
            <a:r>
              <a:rPr lang="en-US" altLang="en-GB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the other cases except case 2/3, there are no inputs/discussions in this meeting.</a:t>
            </a:r>
            <a:endParaRPr lang="en-US" alt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charset="0"/>
              <a:buChar char="l"/>
            </a:pPr>
            <a:endParaRPr lang="en-US" alt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charset="0"/>
              <a:buChar char="l"/>
            </a:pPr>
            <a:r>
              <a:rPr lang="en-US" alt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Moreover, a new discussion on applying excel format to band combination table in TS 38.101-1/2/3 is raised in [6], where the excel formats are based on [2].</a:t>
            </a:r>
            <a:endParaRPr lang="en-GB" altLang="zh-CN" sz="2000" dirty="0"/>
          </a:p>
          <a:p>
            <a:pPr marL="0" indent="0">
              <a:buFont typeface="Wingdings" panose="05000000000000000000" charset="0"/>
              <a:buNone/>
            </a:pPr>
            <a:endParaRPr lang="en-US" alt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charset="0"/>
              <a:buNone/>
            </a:pPr>
            <a:endParaRPr lang="en-US" alt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charset="0"/>
              <a:buChar char="l"/>
            </a:pPr>
            <a:endParaRPr lang="en-US" alt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charset="0"/>
              <a:buChar char="l"/>
            </a:pPr>
            <a:endParaRPr lang="en-US" alt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"/>
            <a:ext cx="8229600" cy="1006475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Wayforward 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(1/2)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5"/>
          <p:cNvSpPr>
            <a:spLocks noGrp="1"/>
          </p:cNvSpPr>
          <p:nvPr>
            <p:ph idx="1"/>
          </p:nvPr>
        </p:nvSpPr>
        <p:spPr>
          <a:xfrm>
            <a:off x="457200" y="1016000"/>
            <a:ext cx="8418195" cy="4510405"/>
          </a:xfrm>
        </p:spPr>
        <p:txBody>
          <a:bodyPr>
            <a:normAutofit/>
          </a:bodyPr>
          <a:lstStyle/>
          <a:p>
            <a:pPr>
              <a:buFont typeface="Wingdings" panose="05000000000000000000" charset="0"/>
              <a:buChar char="l"/>
            </a:pPr>
            <a:r>
              <a:rPr lang="en-US" alt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applying excel format to band combination table in [2] in TS 38.101-1/2/3.</a:t>
            </a:r>
            <a:endParaRPr lang="en-US" alt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charset="0"/>
              <a:buChar char="Ø"/>
            </a:pPr>
            <a:r>
              <a:rPr lang="en-US" alt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Option 1: Apply all band combinations table in TS 38.101-1/2/3</a:t>
            </a:r>
            <a:endParaRPr lang="en-US" altLang="en-GB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buFont typeface="Arial" panose="020B0604020202020204" pitchFamily="34" charset="0"/>
              <a:buChar char="-"/>
            </a:pPr>
            <a:r>
              <a:rPr lang="en-US" altLang="en-GB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Detail table formats are FFS</a:t>
            </a:r>
            <a:endParaRPr lang="en-US" altLang="en-GB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charset="0"/>
              <a:buChar char="Ø"/>
            </a:pPr>
            <a:r>
              <a:rPr lang="en-US" alt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Option 2: Apply part of band combinations table</a:t>
            </a:r>
            <a:endParaRPr lang="en-US" altLang="en-GB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buFont typeface="微软雅黑" panose="020B0503020204020204" charset="-122"/>
              <a:buChar char="-"/>
            </a:pPr>
            <a:r>
              <a:rPr lang="en-US" alt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preferred to provide specific table and spec number.</a:t>
            </a:r>
            <a:endParaRPr lang="en-US" altLang="en-GB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charset="0"/>
              <a:buChar char="Ø"/>
            </a:pPr>
            <a:r>
              <a:rPr lang="en-US" alt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Option 3: Do not apply any band combinations table.</a:t>
            </a:r>
            <a:endParaRPr lang="en-US" altLang="en-GB" sz="17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Wingdings" panose="05000000000000000000" charset="0"/>
              <a:buNone/>
            </a:pPr>
            <a:endParaRPr lang="en-US" alt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charset="0"/>
              <a:buChar char="l"/>
            </a:pPr>
            <a:endParaRPr lang="en-US" alt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charset="0"/>
              <a:buChar char="l"/>
            </a:pPr>
            <a:endParaRPr lang="en-US" alt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charset="0"/>
              <a:buChar char="l"/>
            </a:pPr>
            <a:endParaRPr lang="en-US" alt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"/>
            <a:ext cx="8229600" cy="1006475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Wayforward 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(2/2)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5"/>
          <p:cNvSpPr>
            <a:spLocks noGrp="1"/>
          </p:cNvSpPr>
          <p:nvPr>
            <p:ph idx="1"/>
          </p:nvPr>
        </p:nvSpPr>
        <p:spPr>
          <a:xfrm>
            <a:off x="457200" y="1016000"/>
            <a:ext cx="8418195" cy="4510405"/>
          </a:xfrm>
        </p:spPr>
        <p:txBody>
          <a:bodyPr>
            <a:normAutofit/>
          </a:bodyPr>
          <a:lstStyle/>
          <a:p>
            <a:pPr>
              <a:buFont typeface="Wingdings" panose="05000000000000000000" charset="0"/>
              <a:buChar char="l"/>
            </a:pPr>
            <a:r>
              <a:rPr lang="en-US" alt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using a wildcard</a:t>
            </a:r>
            <a:endParaRPr lang="en-US" alt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charset="0"/>
              <a:buChar char="Ø"/>
            </a:pPr>
            <a:r>
              <a:rPr lang="en-US" alt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Option 1: Use a wildcard to denote any intra-band contiguous and non-</a:t>
            </a:r>
            <a:r>
              <a:rPr lang="en-US" altLang="en-GB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contiguous </a:t>
            </a:r>
            <a:r>
              <a:rPr lang="en-US" alt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 configurations for FR2 band if all the CA BW classes within a fallback group specified in TS 38.101-2 have been requested in the EN-DC configurations, as stated in [4].</a:t>
            </a:r>
            <a:endParaRPr lang="en-US" altLang="en-GB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buFont typeface="微软雅黑" panose="020B0503020204020204" charset="-122"/>
              <a:buChar char="-"/>
            </a:pPr>
            <a:r>
              <a:rPr lang="en-US" alt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the other cases</a:t>
            </a:r>
            <a:r>
              <a:rPr lang="en-US" altLang="en-GB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GB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except</a:t>
            </a:r>
            <a:r>
              <a:rPr lang="en-US" altLang="en-GB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case 2/3</a:t>
            </a:r>
            <a:r>
              <a:rPr lang="en-US" alt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how to solve the issues by using a wildcard are FFS.</a:t>
            </a:r>
            <a:endParaRPr lang="en-US" altLang="en-GB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charset="0"/>
              <a:buChar char="Ø"/>
            </a:pPr>
            <a:r>
              <a:rPr lang="en-US" alt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Option 2: Use wildcard with further modification.</a:t>
            </a:r>
            <a:endParaRPr lang="en-US" altLang="en-GB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charset="0"/>
              <a:buChar char="Ø"/>
            </a:pPr>
            <a:r>
              <a:rPr lang="en-US" alt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Option 3: Do not use a wildcard.</a:t>
            </a:r>
            <a:endParaRPr lang="en-US" altLang="en-GB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Wingdings" panose="05000000000000000000" charset="0"/>
              <a:buNone/>
            </a:pPr>
            <a:endParaRPr lang="en-US" alt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charset="0"/>
              <a:buChar char="l"/>
            </a:pPr>
            <a:endParaRPr lang="en-US" alt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</a:t>
            </a:r>
            <a:endParaRPr lang="en-US" alt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3130" cy="4526280"/>
          </a:xfrm>
        </p:spPr>
        <p:txBody>
          <a:bodyPr/>
          <a:lstStyle/>
          <a:p>
            <a:pPr marL="0" indent="0">
              <a:buNone/>
            </a:pPr>
            <a:r>
              <a:rPr lang="en-US" altLang="ja-JP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[1] R4-1910908, “</a:t>
            </a:r>
            <a:r>
              <a:rPr lang="en-GB" altLang="ja-JP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Further discussion on EN-DC configuration including FR2”, </a:t>
            </a:r>
            <a:r>
              <a:rPr lang="ja-JP" altLang="ja-JP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NTT DOCOMO, INC.</a:t>
            </a:r>
            <a:endParaRPr lang="ja-JP" altLang="ja-JP" sz="18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0" indent="0">
              <a:buNone/>
            </a:pPr>
            <a:r>
              <a:rPr lang="en-US" altLang="zh-CN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[2] R4-2005168, WF </a:t>
            </a:r>
            <a:r>
              <a:rPr lang="en-US" altLang="zh-CN" sz="1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on </a:t>
            </a:r>
            <a:r>
              <a:rPr lang="en-US" altLang="zh-CN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new format for band combinations, </a:t>
            </a:r>
            <a:r>
              <a:rPr lang="en-US" altLang="zh-CN" sz="1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Huawei, </a:t>
            </a:r>
            <a:r>
              <a:rPr lang="en-US" altLang="zh-CN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HiSilicon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[3] R4-2005169 WF simplification on EN-DC including FR2, NTT DOCOMO, INC., 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[4] R4-2006840, Considerations on simplification of EN-DC configuration including FR2, ZTE Corporation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[5] </a:t>
            </a:r>
            <a:r>
              <a:rPr lang="en-US" altLang="ja-JP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R4-2008329, “</a:t>
            </a:r>
            <a:r>
              <a:rPr lang="en-US" altLang="ja-JP" sz="1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Email discussion summary for [95e][139] BC_simplification</a:t>
            </a:r>
            <a:r>
              <a:rPr lang="en-US" altLang="ja-JP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”, Moderator (NTT DOCOMO)</a:t>
            </a:r>
            <a:endParaRPr lang="en-US" altLang="ja-JP" sz="18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[6] R4-2006626, Simplification of band combination tables in 38.101, Apple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[7] R4-200xxxx,WF on refinement on excel format for band combinations, Huawei, HiSilicon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3186</Words>
  <Application>WPS 演示</Application>
  <PresentationFormat>On-screen Show (4:3)</PresentationFormat>
  <Paragraphs>81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6" baseType="lpstr">
      <vt:lpstr>Arial</vt:lpstr>
      <vt:lpstr>宋体</vt:lpstr>
      <vt:lpstr>Wingdings</vt:lpstr>
      <vt:lpstr>Calibri</vt:lpstr>
      <vt:lpstr>Arial Unicode MS</vt:lpstr>
      <vt:lpstr>Times New Roman</vt:lpstr>
      <vt:lpstr>Wingdings</vt:lpstr>
      <vt:lpstr>微软雅黑</vt:lpstr>
      <vt:lpstr>Arial Unicode MS</vt:lpstr>
      <vt:lpstr>Office 主题</vt:lpstr>
      <vt:lpstr>3GPP TSG-RAN WG4 Meeting # 95-e                                                            Electronic Meeting, 25 May – 5 June, 2020</vt:lpstr>
      <vt:lpstr>Background(1/2)</vt:lpstr>
      <vt:lpstr>Background(2/2)</vt:lpstr>
      <vt:lpstr>Wayforward (1/2)</vt:lpstr>
      <vt:lpstr>Wayforward (2/2)</vt:lpstr>
      <vt:lpstr>Reference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TSG-RAN WG4</dc:title>
  <dc:creator>Huawei</dc:creator>
  <cp:lastModifiedBy>ZTE_wubin_rev</cp:lastModifiedBy>
  <cp:revision>387</cp:revision>
  <dcterms:created xsi:type="dcterms:W3CDTF">2016-01-12T08:39:00Z</dcterms:created>
  <dcterms:modified xsi:type="dcterms:W3CDTF">2020-06-01T06:54:47Z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(3)r3aNPjZe4jmkWxUb1vFPvc170njxeQdE/H5xMBPGFlATqP1Xd55vg9wg1n4K0BF58E2LkhFJ
UyGjdfGDc4O9QEgOS0PJQGi31RJiSA3W2fvxr5B1X4F67LN34Y71iD9yxj2tgPQTunH52W15
tbzq7urefgxdMtKyh3oDWLTrsVdfPAN3t1UO2F3PiJb3jTKaaWR0R319t4wwHqTkd9n9tzSj
1YWH0hgFYCEJfqxajU</vt:lpwstr>
  </property>
  <property fmtid="{D5CDD505-2E9C-101B-9397-08002B2CF9AE}" pid="3" name="_2015_ms_pID_7253431">
    <vt:lpwstr>3Hw727yxzW9j8sbNic+hqEBQiNW/eRaGkActKubG6ILjS6Ar39Rs4k
3eXS+wuxsToT2pgtqe238zmkq9DUOx1swkp9YrhyH7HdX8xTCv9NPJNwfU49T3C1YNcnjwom
iPoq7zpPcBen8D4VZtb63ao7PlbaVq5/SEWTh+IMDENrM9ihkX34MtqhJ1vxuCjNhQxc/XHz
qezg9f5FbRrZPZLOGM7ZoAk7H1MbXuuqwz2P</vt:lpwstr>
  </property>
  <property fmtid="{D5CDD505-2E9C-101B-9397-08002B2CF9AE}" pid="4" name="_2015_ms_pID_7253432">
    <vt:lpwstr>vTY6wON9+qgsyRaJrV5E7HMGnuoMRzbgRvkF
RPVVj5CwztGHKUVMGh1okoBwV2nrB7B8rcu5f9BaGrPO5KbOFDM=</vt:lpwstr>
  </property>
  <property fmtid="{D5CDD505-2E9C-101B-9397-08002B2CF9AE}" pid="5" name="ContentTypeId">
    <vt:lpwstr>0x01010057487C7AB0FA344C95D548FCA1A0E6B1</vt:lpwstr>
  </property>
  <property fmtid="{D5CDD505-2E9C-101B-9397-08002B2CF9AE}" pid="6" name="KSOProductBuildVer">
    <vt:lpwstr>2052-10.8.2.7027</vt:lpwstr>
  </property>
  <property fmtid="{D5CDD505-2E9C-101B-9397-08002B2CF9AE}" pid="7" name="_readonly">
    <vt:lpwstr/>
  </property>
  <property fmtid="{D5CDD505-2E9C-101B-9397-08002B2CF9AE}" pid="8" name="_change">
    <vt:lpwstr/>
  </property>
  <property fmtid="{D5CDD505-2E9C-101B-9397-08002B2CF9AE}" pid="9" name="_full-control">
    <vt:lpwstr/>
  </property>
  <property fmtid="{D5CDD505-2E9C-101B-9397-08002B2CF9AE}" pid="10" name="sflag">
    <vt:lpwstr>1587716088</vt:lpwstr>
  </property>
</Properties>
</file>