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57" r:id="rId6"/>
    <p:sldId id="273" r:id="rId7"/>
    <p:sldId id="258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4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64F1CB6-2BB0-4151-88E9-9B15645139F3}" v="4" dt="2020-04-29T13:34:15.76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02" autoAdjust="0"/>
    <p:restoredTop sz="94660"/>
  </p:normalViewPr>
  <p:slideViewPr>
    <p:cSldViewPr snapToGrid="0">
      <p:cViewPr varScale="1">
        <p:scale>
          <a:sx n="75" d="100"/>
          <a:sy n="75" d="100"/>
        </p:scale>
        <p:origin x="564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microsoft.com/office/2015/10/relationships/revisionInfo" Target="revisionInfo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48C041-E8A7-4DEF-85DE-2957B09B230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B8529AA-5997-456D-8E67-BF8EF72EC98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F41C2AF-8644-4CD8-98EE-61020B74B9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8AE9A-C3F7-49A6-9A80-03BB6F79EE92}" type="datetimeFigureOut">
              <a:rPr lang="en-US" smtClean="0"/>
              <a:t>4/29/2020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4A62F50-D52C-483B-9EA6-F1FC84B463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C1F5D16-9B85-4BDB-8D5D-D9A3EBF7BA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9983C-77F6-4897-A40E-27454F8CF3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03891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5E42BF-8C17-43AE-BCF0-507B67AE6B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E4EB27F-12F7-4EF1-9EDC-174FCE12D05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DCFF8A3-E095-4ECB-BF66-81AC3A9BA4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8AE9A-C3F7-49A6-9A80-03BB6F79EE92}" type="datetimeFigureOut">
              <a:rPr lang="en-US" smtClean="0"/>
              <a:t>4/29/2020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E1CE515-3B4A-4E7B-BC5B-C8EAD3589D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CBFCD4B-F1F6-4A07-89A3-1EBBC394FB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9983C-77F6-4897-A40E-27454F8CF3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24906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8B99980-5AD4-431A-94B9-05B78E59828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F7C6B02-E41B-44C5-95FF-ECECDE6400F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E019AFF-BAE4-43DD-B086-7803421A0B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8AE9A-C3F7-49A6-9A80-03BB6F79EE92}" type="datetimeFigureOut">
              <a:rPr lang="en-US" smtClean="0"/>
              <a:t>4/29/2020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0A2A497-0DEE-459A-BB37-AA9A2F033F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E04DB55-DA8B-4CDA-86CF-F0C7B18AB0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9983C-77F6-4897-A40E-27454F8CF3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03477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E46DA1-F61F-4928-B5DF-D3059C4D10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1DB6C4-E53B-4EC3-9920-22DEE03F3F4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041617-BC8E-4C73-97BD-1E22846AE0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8AE9A-C3F7-49A6-9A80-03BB6F79EE92}" type="datetimeFigureOut">
              <a:rPr lang="en-US" smtClean="0"/>
              <a:t>4/29/2020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64C3455-2A1A-4086-91C0-528E9640B0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5A1D8C-3712-4036-8A4C-DD0EEE6860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9983C-77F6-4897-A40E-27454F8CF3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41964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28B1B7-D972-4E81-B665-D9A162E800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F56A4FB-5946-4578-AA76-B083C427436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F96A812-08E3-4A1D-AD7E-E357730AF0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8AE9A-C3F7-49A6-9A80-03BB6F79EE92}" type="datetimeFigureOut">
              <a:rPr lang="en-US" smtClean="0"/>
              <a:t>4/29/2020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1C6332-8B7A-4A8A-881A-F25B73524B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B97934B-B9C2-425F-920B-C522B1C20C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9983C-77F6-4897-A40E-27454F8CF3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61824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B85ED9-016A-4EAE-8C8C-41C9CE303C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0740761-6922-48FA-82B8-6C7F79BFEED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F272253-AAFA-4CC5-B26F-AE4D9F48AC3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DB9A213-41D7-438D-9EBF-D271096579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8AE9A-C3F7-49A6-9A80-03BB6F79EE92}" type="datetimeFigureOut">
              <a:rPr lang="en-US" smtClean="0"/>
              <a:t>4/29/2020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B1DD408-C3D7-4D7D-B174-7E507665E7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513C10F-7A1D-4700-9B1D-9D45B1376E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9983C-77F6-4897-A40E-27454F8CF3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25102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1EE7CB-5E1A-4E1F-863E-E3AC75340E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77D17D9-0AD1-4CD7-A7E3-4394463F997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C191956-0B92-4169-AB35-C9111B38844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AEDCBAC-E197-42CB-B120-4C43120E03F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27AA4DC-2BB1-48DB-A8F8-AC737EE4A62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B3FC106-47FB-494C-BDBA-63DA186C03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8AE9A-C3F7-49A6-9A80-03BB6F79EE92}" type="datetimeFigureOut">
              <a:rPr lang="en-US" smtClean="0"/>
              <a:t>4/29/2020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6C2738-AE93-411D-9AA9-84B106D552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14C634D-6983-4F8A-9E8C-E660873015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9983C-77F6-4897-A40E-27454F8CF3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83375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26B48D-33E2-4424-B72D-F9A23F92AC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7E3466C-440B-4FD4-A4E1-5EEB7B3260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8AE9A-C3F7-49A6-9A80-03BB6F79EE92}" type="datetimeFigureOut">
              <a:rPr lang="en-US" smtClean="0"/>
              <a:t>4/29/2020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884E854-E39F-4B2C-AAFB-299C23E0F0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3BE9FAA-EAE5-4375-AFD0-A3740D2A0B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9983C-77F6-4897-A40E-27454F8CF3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33806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F00BDF2-3D4D-47D5-9515-C0F7DB72C3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8AE9A-C3F7-49A6-9A80-03BB6F79EE92}" type="datetimeFigureOut">
              <a:rPr lang="en-US" smtClean="0"/>
              <a:t>4/29/2020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A7EC229-F677-4F6B-AA22-B50A971160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7D92BB6-A005-4D07-9B20-29A7A67949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9983C-77F6-4897-A40E-27454F8CF3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46108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733D03-3227-4F7D-BD18-E07F5506DE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CD4E528-8889-4C29-882F-F7381B06127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A59B9E1-7109-4A3D-8E27-6213D0B01C7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75B394D-980A-4059-8058-DF2F6B419C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8AE9A-C3F7-49A6-9A80-03BB6F79EE92}" type="datetimeFigureOut">
              <a:rPr lang="en-US" smtClean="0"/>
              <a:t>4/29/2020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2C5803F-80E9-4C0E-B9AB-1DFC0BA560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DFCEDD5-BD5E-4668-939C-C713D7A44D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9983C-77F6-4897-A40E-27454F8CF3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20799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725B69-F484-4D62-8DCF-AA7F4C7675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27548C6-761B-4E09-AC1B-71FE44E5526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C7B9C0F-F9A3-428E-98A5-68276D2E3C4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06C663D-79D6-4BE0-A294-C067493AB7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8AE9A-C3F7-49A6-9A80-03BB6F79EE92}" type="datetimeFigureOut">
              <a:rPr lang="en-US" smtClean="0"/>
              <a:t>4/29/2020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598A34F-91F3-47A5-BCAB-F8A15E19A1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8CA5289-7522-42F6-80ED-5AA6881C8B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9983C-77F6-4897-A40E-27454F8CF3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67241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811743D-3E47-4D6D-8F99-9C79A62A77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EE50D45-7904-435E-88B4-B64436F91EC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1FD22BA-E104-43C4-9417-C6A091DBA6E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E8AE9A-C3F7-49A6-9A80-03BB6F79EE92}" type="datetimeFigureOut">
              <a:rPr lang="en-US" smtClean="0"/>
              <a:t>4/29/2020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64DCE26-99FB-4BB3-B267-D643EE71658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55D32C-3EBD-4582-A51A-230204A467C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19983C-77F6-4897-A40E-27454F8CF3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58355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A434D9-7B7A-4E3D-8DA4-4BF1E4A3E2E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v-SE" dirty="0"/>
              <a:t>Way Forward on SCell Dormancy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DBC4FF4-1FC1-436A-877C-58056A298D1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sv-SE" dirty="0"/>
              <a:t>Ericsson,</a:t>
            </a:r>
            <a:r>
              <a:rPr lang="sv-SE" dirty="0">
                <a:solidFill>
                  <a:srgbClr val="0070C0"/>
                </a:solidFill>
              </a:rPr>
              <a:t> </a:t>
            </a:r>
            <a:r>
              <a:rPr lang="sv-SE" dirty="0"/>
              <a:t>...</a:t>
            </a: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B0516AE-7250-4E64-AF44-EC784B22B1A6}"/>
              </a:ext>
            </a:extLst>
          </p:cNvPr>
          <p:cNvSpPr txBox="1"/>
          <p:nvPr/>
        </p:nvSpPr>
        <p:spPr>
          <a:xfrm>
            <a:off x="425885" y="476032"/>
            <a:ext cx="48976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b="1" dirty="0"/>
              <a:t>3GPP TSG-RAN WG4 Meeting #94-e-Bis</a:t>
            </a:r>
          </a:p>
          <a:p>
            <a:r>
              <a:rPr lang="sv-SE" b="1" dirty="0"/>
              <a:t>Electronic Meeting, 20 – 30 April, 2020</a:t>
            </a:r>
            <a:endParaRPr lang="en-US" b="1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0A03C48-36DE-4A13-9BDA-7459D109CB5C}"/>
              </a:ext>
            </a:extLst>
          </p:cNvPr>
          <p:cNvSpPr txBox="1"/>
          <p:nvPr/>
        </p:nvSpPr>
        <p:spPr>
          <a:xfrm>
            <a:off x="6868438" y="476032"/>
            <a:ext cx="48976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sv-SE" b="1" dirty="0"/>
              <a:t>R4-2005329</a:t>
            </a:r>
          </a:p>
          <a:p>
            <a:pPr algn="r"/>
            <a:r>
              <a:rPr lang="sv-SE" b="1" dirty="0"/>
              <a:t>Document for: </a:t>
            </a:r>
            <a:r>
              <a:rPr lang="sv-SE" dirty="0"/>
              <a:t>Approval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042345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90EE16-87D1-4820-A399-FE15952F3E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b="1" dirty="0">
                <a:solidFill>
                  <a:srgbClr val="0070C0"/>
                </a:solidFill>
              </a:rPr>
              <a:t>Issue 2-5-1:</a:t>
            </a:r>
            <a:br>
              <a:rPr lang="en-US" sz="2800" b="1" dirty="0">
                <a:solidFill>
                  <a:srgbClr val="0070C0"/>
                </a:solidFill>
              </a:rPr>
            </a:br>
            <a:r>
              <a:rPr lang="en-US" sz="2800" b="1" dirty="0">
                <a:solidFill>
                  <a:srgbClr val="0070C0"/>
                </a:solidFill>
              </a:rPr>
              <a:t>Measurement requirements during SCell dormancy</a:t>
            </a:r>
            <a:endParaRPr lang="en-US" sz="2800" dirty="0">
              <a:solidFill>
                <a:srgbClr val="0070C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A2D306-2FAF-4183-9F91-888EA80608C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>
                <a:highlight>
                  <a:srgbClr val="00FF00"/>
                </a:highlight>
              </a:rPr>
              <a:t>Agreement:</a:t>
            </a:r>
          </a:p>
          <a:p>
            <a:pPr>
              <a:buFont typeface="Calibri" panose="020F0502020204030204" pitchFamily="34" charset="0"/>
              <a:buChar char="─"/>
            </a:pPr>
            <a:r>
              <a:rPr lang="en-GB" dirty="0"/>
              <a:t>Measurement requirements for non-dormancy SCell serve as baseline for measurement requirements for dormancy SCell</a:t>
            </a:r>
          </a:p>
          <a:p>
            <a:pPr>
              <a:buFont typeface="Calibri" panose="020F0502020204030204" pitchFamily="34" charset="0"/>
              <a:buChar char="─"/>
            </a:pPr>
            <a:r>
              <a:rPr lang="en-GB" dirty="0"/>
              <a:t>RAN4 will further study whether relaxations in RRM and/or CSI measurement requirements shall be allowed for dormancy SCell </a:t>
            </a:r>
          </a:p>
        </p:txBody>
      </p:sp>
    </p:spTree>
    <p:extLst>
      <p:ext uri="{BB962C8B-B14F-4D97-AF65-F5344CB8AC3E}">
        <p14:creationId xmlns:p14="http://schemas.microsoft.com/office/powerpoint/2010/main" val="156833249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90EE16-87D1-4820-A399-FE15952F3E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b="1" dirty="0">
                <a:solidFill>
                  <a:srgbClr val="0070C0"/>
                </a:solidFill>
              </a:rPr>
              <a:t>Issue 2-5-2:</a:t>
            </a:r>
            <a:br>
              <a:rPr lang="en-US" sz="2800" b="1" dirty="0">
                <a:solidFill>
                  <a:srgbClr val="0070C0"/>
                </a:solidFill>
              </a:rPr>
            </a:br>
            <a:r>
              <a:rPr lang="en-US" sz="2800" b="1" dirty="0">
                <a:solidFill>
                  <a:srgbClr val="0070C0"/>
                </a:solidFill>
              </a:rPr>
              <a:t>Interruptions due to measurements during SCell dormancy</a:t>
            </a:r>
            <a:endParaRPr lang="en-US" sz="2800" dirty="0">
              <a:solidFill>
                <a:srgbClr val="0070C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A2D306-2FAF-4183-9F91-888EA80608C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sv-SE" dirty="0">
                <a:highlight>
                  <a:srgbClr val="00FF00"/>
                </a:highlight>
              </a:rPr>
              <a:t>Agreement:</a:t>
            </a:r>
          </a:p>
          <a:p>
            <a:pPr>
              <a:buFont typeface="Calibri" panose="020F0502020204030204" pitchFamily="34" charset="0"/>
              <a:buChar char="─"/>
            </a:pPr>
            <a:r>
              <a:rPr lang="en-GB" dirty="0"/>
              <a:t>The UE is allowed to cause interruptions to communication with other serving cells due to measurements on dormancy SCell</a:t>
            </a:r>
          </a:p>
          <a:p>
            <a:pPr>
              <a:buFont typeface="Calibri" panose="020F0502020204030204" pitchFamily="34" charset="0"/>
              <a:buChar char="─"/>
            </a:pPr>
            <a:r>
              <a:rPr lang="en-GB" dirty="0"/>
              <a:t>RAN4 will further study what requirements shall apply to the interruptions caused due to measurements during dormancy</a:t>
            </a:r>
          </a:p>
        </p:txBody>
      </p:sp>
    </p:spTree>
    <p:extLst>
      <p:ext uri="{BB962C8B-B14F-4D97-AF65-F5344CB8AC3E}">
        <p14:creationId xmlns:p14="http://schemas.microsoft.com/office/powerpoint/2010/main" val="195405177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90EE16-87D1-4820-A399-FE15952F3E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v-SE" dirty="0">
                <a:solidFill>
                  <a:srgbClr val="0070C0"/>
                </a:solidFill>
              </a:rPr>
              <a:t>For RAN4#95e</a:t>
            </a:r>
            <a:endParaRPr lang="en-US" dirty="0">
              <a:solidFill>
                <a:srgbClr val="0070C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A2D306-2FAF-4183-9F91-888EA80608C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sz="3200" dirty="0"/>
              <a:t>Interested companies are encouraged to provide further analyses on:</a:t>
            </a:r>
          </a:p>
          <a:p>
            <a:pPr>
              <a:buFont typeface="Calibri" panose="020F0502020204030204" pitchFamily="34" charset="0"/>
              <a:buChar char="─"/>
            </a:pPr>
            <a:r>
              <a:rPr lang="en-US" dirty="0">
                <a:solidFill>
                  <a:srgbClr val="0070C0"/>
                </a:solidFill>
              </a:rPr>
              <a:t>Switching delay from dormancy to non-dormancy</a:t>
            </a:r>
          </a:p>
          <a:p>
            <a:pPr lvl="1">
              <a:buFont typeface="Calibri" panose="020F0502020204030204" pitchFamily="34" charset="0"/>
              <a:buChar char="─"/>
            </a:pPr>
            <a:r>
              <a:rPr lang="en-US" dirty="0"/>
              <a:t>Including conditions under which switching can be faster than in the baseline</a:t>
            </a:r>
          </a:p>
          <a:p>
            <a:pPr lvl="1">
              <a:buFont typeface="Calibri" panose="020F0502020204030204" pitchFamily="34" charset="0"/>
              <a:buChar char="─"/>
            </a:pPr>
            <a:r>
              <a:rPr lang="en-US" dirty="0"/>
              <a:t>Including whether to consider CSI reporting on top of the BWP switching delay</a:t>
            </a:r>
          </a:p>
          <a:p>
            <a:pPr>
              <a:buFont typeface="Calibri" panose="020F0502020204030204" pitchFamily="34" charset="0"/>
              <a:buChar char="─"/>
            </a:pPr>
            <a:r>
              <a:rPr lang="en-US" dirty="0">
                <a:solidFill>
                  <a:srgbClr val="0070C0"/>
                </a:solidFill>
              </a:rPr>
              <a:t>Switching delay from non-dormancy to dormancy</a:t>
            </a:r>
          </a:p>
          <a:p>
            <a:pPr lvl="1">
              <a:buFont typeface="Calibri" panose="020F0502020204030204" pitchFamily="34" charset="0"/>
              <a:buChar char="─"/>
            </a:pPr>
            <a:r>
              <a:rPr lang="en-US" dirty="0"/>
              <a:t>Including conditions under which switching can be faster than in the baseline</a:t>
            </a:r>
          </a:p>
          <a:p>
            <a:pPr>
              <a:buFont typeface="Calibri" panose="020F0502020204030204" pitchFamily="34" charset="0"/>
              <a:buChar char="─"/>
            </a:pPr>
            <a:r>
              <a:rPr lang="en-US" dirty="0">
                <a:solidFill>
                  <a:srgbClr val="0070C0"/>
                </a:solidFill>
              </a:rPr>
              <a:t>Interruption at switching from non-dormancy to dormancy</a:t>
            </a:r>
          </a:p>
          <a:p>
            <a:pPr>
              <a:buFont typeface="Calibri" panose="020F0502020204030204" pitchFamily="34" charset="0"/>
              <a:buChar char="─"/>
            </a:pPr>
            <a:r>
              <a:rPr lang="en-US" dirty="0">
                <a:solidFill>
                  <a:srgbClr val="0070C0"/>
                </a:solidFill>
              </a:rPr>
              <a:t>Interruption at switching from dormancy to non-dormancy</a:t>
            </a:r>
          </a:p>
          <a:p>
            <a:pPr>
              <a:buFont typeface="Calibri" panose="020F0502020204030204" pitchFamily="34" charset="0"/>
              <a:buChar char="─"/>
            </a:pPr>
            <a:r>
              <a:rPr lang="en-US" dirty="0">
                <a:solidFill>
                  <a:srgbClr val="0070C0"/>
                </a:solidFill>
              </a:rPr>
              <a:t>Measurement requirements during SCell dormancy</a:t>
            </a:r>
          </a:p>
          <a:p>
            <a:pPr>
              <a:buFont typeface="Calibri" panose="020F0502020204030204" pitchFamily="34" charset="0"/>
              <a:buChar char="─"/>
            </a:pPr>
            <a:r>
              <a:rPr lang="en-US" dirty="0">
                <a:solidFill>
                  <a:srgbClr val="0070C0"/>
                </a:solidFill>
              </a:rPr>
              <a:t>Interruptions due to measurements during SCell dormancy</a:t>
            </a:r>
          </a:p>
          <a:p>
            <a:pPr lvl="1">
              <a:buFont typeface="Calibri" panose="020F0502020204030204" pitchFamily="34" charset="0"/>
              <a:buChar char="─"/>
            </a:pPr>
            <a:endParaRPr lang="en-US" dirty="0"/>
          </a:p>
          <a:p>
            <a:pPr>
              <a:buFont typeface="Calibri" panose="020F0502020204030204" pitchFamily="34" charset="0"/>
              <a:buChar char="─"/>
            </a:pPr>
            <a:endParaRPr lang="sv-SE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838236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90EE16-87D1-4820-A399-FE15952F3E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v-SE" dirty="0">
                <a:solidFill>
                  <a:srgbClr val="0070C0"/>
                </a:solidFill>
              </a:rPr>
              <a:t>For RAN4#95e</a:t>
            </a:r>
            <a:endParaRPr lang="en-US" dirty="0">
              <a:solidFill>
                <a:srgbClr val="0070C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A2D306-2FAF-4183-9F91-888EA80608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4"/>
            <a:ext cx="10744200" cy="454309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For the incoming LS R4-2003371, particularly on Q3, interested companies are encouraged to provide analyses on:</a:t>
            </a:r>
            <a:endParaRPr lang="en-US" sz="2400" dirty="0"/>
          </a:p>
          <a:p>
            <a:pPr>
              <a:buFont typeface="Calibri" panose="020F0502020204030204" pitchFamily="34" charset="0"/>
              <a:buChar char="─"/>
            </a:pPr>
            <a:r>
              <a:rPr lang="en-US" sz="2600" dirty="0">
                <a:solidFill>
                  <a:srgbClr val="0070C0"/>
                </a:solidFill>
              </a:rPr>
              <a:t>Whether there is an impact on transition between dormancy and non-dormancy by not supporting Aperiodic CSI reporting for dormancy SCell</a:t>
            </a:r>
          </a:p>
          <a:p>
            <a:pPr>
              <a:buFont typeface="Calibri" panose="020F0502020204030204" pitchFamily="34" charset="0"/>
              <a:buChar char="─"/>
            </a:pPr>
            <a:r>
              <a:rPr lang="en-US" sz="2600" dirty="0">
                <a:solidFill>
                  <a:srgbClr val="0070C0"/>
                </a:solidFill>
              </a:rPr>
              <a:t>Whether there is an impact on transition between dormancy and non-dormancy by not supporting SRS transmissions for dormancy SCell</a:t>
            </a:r>
          </a:p>
          <a:p>
            <a:pPr lvl="1">
              <a:buFont typeface="Calibri" panose="020F0502020204030204" pitchFamily="34" charset="0"/>
              <a:buChar char="─"/>
            </a:pPr>
            <a:r>
              <a:rPr lang="en-US" sz="2200" dirty="0"/>
              <a:t>Including potential impact to UL TA, UL PC, and UL beam management</a:t>
            </a:r>
            <a:endParaRPr lang="en-US" sz="22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31006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B978D0-4138-4448-AC3A-9786EA9970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>
                <a:solidFill>
                  <a:srgbClr val="0070C0"/>
                </a:solidFill>
              </a:rPr>
              <a:t>Background</a:t>
            </a:r>
            <a:endParaRPr lang="en-US" dirty="0">
              <a:solidFill>
                <a:srgbClr val="0070C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B14D8D-D894-43F9-8952-E72E214F49D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sv-SE" dirty="0"/>
              <a:t>Agreements from RAN4#94e</a:t>
            </a:r>
          </a:p>
          <a:p>
            <a:r>
              <a:rPr lang="sv-SE" dirty="0"/>
              <a:t>RAN4 to define UE requirements for:</a:t>
            </a:r>
          </a:p>
          <a:p>
            <a:pPr lvl="1"/>
            <a:r>
              <a:rPr lang="sv-SE" dirty="0"/>
              <a:t>BWP switch delay from dormancy to non-dormancy</a:t>
            </a:r>
          </a:p>
          <a:p>
            <a:pPr lvl="1"/>
            <a:r>
              <a:rPr lang="sv-SE" dirty="0"/>
              <a:t>BWP switch delay from non-dormancy to dormancy</a:t>
            </a:r>
          </a:p>
          <a:p>
            <a:r>
              <a:rPr lang="sv-SE" dirty="0"/>
              <a:t>RAN4 to define UE non-dormancy to dormancy switch delay requirements for:</a:t>
            </a:r>
          </a:p>
          <a:p>
            <a:pPr lvl="1"/>
            <a:r>
              <a:rPr lang="sv-SE" dirty="0"/>
              <a:t>DCI-based switch</a:t>
            </a:r>
          </a:p>
          <a:p>
            <a:pPr lvl="1"/>
            <a:r>
              <a:rPr lang="sv-SE" dirty="0"/>
              <a:t>Timer-based switch</a:t>
            </a:r>
          </a:p>
          <a:p>
            <a:r>
              <a:rPr lang="sv-SE" dirty="0"/>
              <a:t>RAN4 to define UE dormancy to non-dormancy switch delay requirements for:</a:t>
            </a:r>
          </a:p>
          <a:p>
            <a:pPr lvl="1"/>
            <a:r>
              <a:rPr lang="sv-SE" dirty="0"/>
              <a:t>Scheduled DCI dormancy switch indication</a:t>
            </a:r>
          </a:p>
          <a:p>
            <a:pPr lvl="1"/>
            <a:r>
              <a:rPr lang="sv-SE" dirty="0"/>
              <a:t>Non-scheduled DCI dormancy switch indication</a:t>
            </a:r>
          </a:p>
          <a:p>
            <a:pPr lvl="1"/>
            <a:r>
              <a:rPr lang="sv-SE" dirty="0"/>
              <a:t>WUS indicated dormancy switch indication</a:t>
            </a:r>
          </a:p>
          <a:p>
            <a:r>
              <a:rPr lang="sv-SE" dirty="0"/>
              <a:t>RAN4 initially defines dormancy switch delay requirements for one SCell, after which RAN4 will define dormancy switch delay requirements for multiple SCells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31550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A5FE86-919F-4702-B49F-0723DA312E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>
                <a:solidFill>
                  <a:srgbClr val="0070C0"/>
                </a:solidFill>
              </a:rPr>
              <a:t>Background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3C3F84-B908-4EA7-B3EF-757D8ABB730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sv-SE" sz="2400" dirty="0"/>
              <a:t>At RAN4#94e-Bis, the following was discussed:</a:t>
            </a:r>
          </a:p>
          <a:p>
            <a:pPr>
              <a:buFont typeface="Calibri" panose="020F0502020204030204" pitchFamily="34" charset="0"/>
              <a:buChar char="─"/>
            </a:pPr>
            <a:r>
              <a:rPr lang="en-GB" sz="2400" dirty="0"/>
              <a:t>Triggering method for switching from non-dormancy to dormancy</a:t>
            </a:r>
          </a:p>
          <a:p>
            <a:pPr>
              <a:buFont typeface="Calibri" panose="020F0502020204030204" pitchFamily="34" charset="0"/>
              <a:buChar char="─"/>
            </a:pPr>
            <a:r>
              <a:rPr lang="en-GB" sz="2400" dirty="0"/>
              <a:t>Conditions for switching requirements to apply</a:t>
            </a:r>
          </a:p>
          <a:p>
            <a:pPr>
              <a:buFont typeface="Calibri" panose="020F0502020204030204" pitchFamily="34" charset="0"/>
              <a:buChar char="─"/>
            </a:pPr>
            <a:r>
              <a:rPr lang="en-US" sz="2400" dirty="0"/>
              <a:t>Switching delay from dormancy to non-dormancy</a:t>
            </a:r>
          </a:p>
          <a:p>
            <a:pPr>
              <a:buFont typeface="Calibri" panose="020F0502020204030204" pitchFamily="34" charset="0"/>
              <a:buChar char="─"/>
            </a:pPr>
            <a:r>
              <a:rPr lang="en-US" sz="2400" dirty="0"/>
              <a:t>Switching delay from non-dormancy to dormancy</a:t>
            </a:r>
          </a:p>
          <a:p>
            <a:pPr>
              <a:buFont typeface="Calibri" panose="020F0502020204030204" pitchFamily="34" charset="0"/>
              <a:buChar char="─"/>
            </a:pPr>
            <a:r>
              <a:rPr lang="en-US" sz="2400" dirty="0"/>
              <a:t>Interruption at switching from non-dormancy to dormancy</a:t>
            </a:r>
          </a:p>
          <a:p>
            <a:pPr>
              <a:buFont typeface="Calibri" panose="020F0502020204030204" pitchFamily="34" charset="0"/>
              <a:buChar char="─"/>
            </a:pPr>
            <a:r>
              <a:rPr lang="en-US" sz="2400" dirty="0"/>
              <a:t>Interruption at switching from dormancy to non-dormancy</a:t>
            </a:r>
          </a:p>
          <a:p>
            <a:pPr>
              <a:buFont typeface="Calibri" panose="020F0502020204030204" pitchFamily="34" charset="0"/>
              <a:buChar char="─"/>
            </a:pPr>
            <a:r>
              <a:rPr lang="en-US" sz="2400" dirty="0"/>
              <a:t>Measurement requirements during SCell dormancy</a:t>
            </a:r>
          </a:p>
          <a:p>
            <a:pPr>
              <a:buFont typeface="Calibri" panose="020F0502020204030204" pitchFamily="34" charset="0"/>
              <a:buChar char="─"/>
            </a:pPr>
            <a:r>
              <a:rPr lang="en-US" sz="2400" dirty="0"/>
              <a:t>Interruptions due to measurements during SCell dormancy</a:t>
            </a:r>
          </a:p>
          <a:p>
            <a:pPr>
              <a:buFont typeface="Calibri" panose="020F0502020204030204" pitchFamily="34" charset="0"/>
              <a:buChar char="─"/>
            </a:pPr>
            <a:r>
              <a:rPr lang="en-US" sz="2400" dirty="0"/>
              <a:t>Potential actions due to LS from RAN2 to RAN1</a:t>
            </a:r>
          </a:p>
        </p:txBody>
      </p:sp>
    </p:spTree>
    <p:extLst>
      <p:ext uri="{BB962C8B-B14F-4D97-AF65-F5344CB8AC3E}">
        <p14:creationId xmlns:p14="http://schemas.microsoft.com/office/powerpoint/2010/main" val="2223675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90EE16-87D1-4820-A399-FE15952F3E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b="1" dirty="0">
                <a:solidFill>
                  <a:srgbClr val="0070C0"/>
                </a:solidFill>
              </a:rPr>
              <a:t>Issue 2-1-1:</a:t>
            </a:r>
            <a:br>
              <a:rPr lang="en-GB" sz="2800" b="1" dirty="0">
                <a:solidFill>
                  <a:srgbClr val="0070C0"/>
                </a:solidFill>
              </a:rPr>
            </a:br>
            <a:r>
              <a:rPr lang="en-GB" sz="2800" b="1" dirty="0">
                <a:solidFill>
                  <a:srgbClr val="0070C0"/>
                </a:solidFill>
              </a:rPr>
              <a:t>Triggering method for switching from non-dormancy to dormancy</a:t>
            </a:r>
            <a:endParaRPr lang="en-US" sz="2800" dirty="0">
              <a:solidFill>
                <a:srgbClr val="0070C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A2D306-2FAF-4183-9F91-888EA80608C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sv-SE" dirty="0">
                <a:highlight>
                  <a:srgbClr val="00FF00"/>
                </a:highlight>
              </a:rPr>
              <a:t>Agreement:</a:t>
            </a:r>
          </a:p>
          <a:p>
            <a:pPr>
              <a:buFont typeface="Calibri" panose="020F0502020204030204" pitchFamily="34" charset="0"/>
              <a:buChar char="─"/>
            </a:pPr>
            <a:r>
              <a:rPr lang="sv-SE" dirty="0"/>
              <a:t>Timer-based switching to remain within the requirement scope until otherwise indicated by RAN2</a:t>
            </a:r>
          </a:p>
          <a:p>
            <a:pPr>
              <a:buFont typeface="Calibri" panose="020F0502020204030204" pitchFamily="34" charset="0"/>
              <a:buChar char="─"/>
            </a:pPr>
            <a:r>
              <a:rPr lang="sv-SE" dirty="0"/>
              <a:t>RAN4 to send LS to RAN2 to ask whether RAN2 expects RAN4 to develop delay requirements for timer-based switching from non-dormancy to dormancy</a:t>
            </a:r>
          </a:p>
          <a:p>
            <a:pPr marL="0" indent="0">
              <a:buNone/>
            </a:pP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30022444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90EE16-87D1-4820-A399-FE15952F3E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b="1" dirty="0">
                <a:solidFill>
                  <a:srgbClr val="0070C0"/>
                </a:solidFill>
              </a:rPr>
              <a:t>Issue 2-2-1: </a:t>
            </a:r>
            <a:br>
              <a:rPr lang="en-GB" sz="2800" b="1" dirty="0">
                <a:solidFill>
                  <a:srgbClr val="0070C0"/>
                </a:solidFill>
              </a:rPr>
            </a:br>
            <a:r>
              <a:rPr lang="en-GB" sz="2800" b="1" dirty="0">
                <a:solidFill>
                  <a:srgbClr val="0070C0"/>
                </a:solidFill>
              </a:rPr>
              <a:t>Conditions for switching requirements to apply</a:t>
            </a:r>
            <a:endParaRPr lang="en-US" sz="2800" dirty="0">
              <a:solidFill>
                <a:srgbClr val="0070C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A2D306-2FAF-4183-9F91-888EA80608C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sv-SE" dirty="0">
                <a:highlight>
                  <a:srgbClr val="00FF00"/>
                </a:highlight>
              </a:rPr>
              <a:t>Agreement:</a:t>
            </a:r>
          </a:p>
          <a:p>
            <a:pPr>
              <a:buFont typeface="Calibri" panose="020F0502020204030204" pitchFamily="34" charset="0"/>
              <a:buChar char="─"/>
            </a:pPr>
            <a:r>
              <a:rPr lang="sv-SE" dirty="0"/>
              <a:t>RAN4 develops generic requirements using Rel-15 BWP switching delay requirements as baseline</a:t>
            </a:r>
          </a:p>
          <a:p>
            <a:pPr>
              <a:buFont typeface="Calibri" panose="020F0502020204030204" pitchFamily="34" charset="0"/>
              <a:buChar char="─"/>
            </a:pPr>
            <a:r>
              <a:rPr lang="sv-SE" dirty="0"/>
              <a:t>RAN4 will further study under which conditions w.r.t. parameter changes and system configurations a faster switching than in the baseline can be achieved</a:t>
            </a:r>
          </a:p>
        </p:txBody>
      </p:sp>
    </p:spTree>
    <p:extLst>
      <p:ext uri="{BB962C8B-B14F-4D97-AF65-F5344CB8AC3E}">
        <p14:creationId xmlns:p14="http://schemas.microsoft.com/office/powerpoint/2010/main" val="3242931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90EE16-87D1-4820-A399-FE15952F3E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b="1" dirty="0">
                <a:solidFill>
                  <a:srgbClr val="0070C0"/>
                </a:solidFill>
              </a:rPr>
              <a:t>Issue 2-3-1:</a:t>
            </a:r>
            <a:br>
              <a:rPr lang="en-US" sz="2800" b="1" dirty="0">
                <a:solidFill>
                  <a:srgbClr val="0070C0"/>
                </a:solidFill>
              </a:rPr>
            </a:br>
            <a:r>
              <a:rPr lang="en-US" sz="2800" b="1" dirty="0">
                <a:solidFill>
                  <a:srgbClr val="0070C0"/>
                </a:solidFill>
              </a:rPr>
              <a:t>Switching delay from dormancy to non-dormancy</a:t>
            </a:r>
            <a:endParaRPr lang="en-US" sz="2800" dirty="0">
              <a:solidFill>
                <a:srgbClr val="0070C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A2D306-2FAF-4183-9F91-888EA80608C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sv-SE" dirty="0">
                <a:highlight>
                  <a:srgbClr val="00FF00"/>
                </a:highlight>
              </a:rPr>
              <a:t>Agreement:</a:t>
            </a:r>
          </a:p>
          <a:p>
            <a:pPr>
              <a:buFont typeface="Calibri" panose="020F0502020204030204" pitchFamily="34" charset="0"/>
              <a:buChar char="─"/>
            </a:pPr>
            <a:r>
              <a:rPr lang="en-US" dirty="0"/>
              <a:t>For switching during active time, switching delay is the same for</a:t>
            </a:r>
          </a:p>
          <a:p>
            <a:pPr lvl="1">
              <a:buFont typeface="Calibri" panose="020F0502020204030204" pitchFamily="34" charset="0"/>
              <a:buChar char="─"/>
            </a:pPr>
            <a:r>
              <a:rPr lang="en-US" dirty="0"/>
              <a:t>dormancy indication via DCI 0-1 and DCI 1-1, respectively</a:t>
            </a:r>
          </a:p>
          <a:p>
            <a:pPr lvl="1">
              <a:buFont typeface="Calibri" panose="020F0502020204030204" pitchFamily="34" charset="0"/>
              <a:buChar char="─"/>
            </a:pPr>
            <a:r>
              <a:rPr lang="en-US" dirty="0"/>
              <a:t>dormancy indication via DCI 1-1 with indication per SCell group and indication per SCell, respectively</a:t>
            </a:r>
          </a:p>
          <a:p>
            <a:pPr marL="0" indent="0">
              <a:buNone/>
            </a:pPr>
            <a:endParaRPr lang="sv-SE" dirty="0">
              <a:highlight>
                <a:srgbClr val="FFFF00"/>
              </a:highlight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543374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90EE16-87D1-4820-A399-FE15952F3E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b="1" dirty="0">
                <a:solidFill>
                  <a:srgbClr val="0070C0"/>
                </a:solidFill>
              </a:rPr>
              <a:t>Issue 2-3-2:</a:t>
            </a:r>
            <a:br>
              <a:rPr lang="en-US" sz="2800" b="1" dirty="0">
                <a:solidFill>
                  <a:srgbClr val="0070C0"/>
                </a:solidFill>
              </a:rPr>
            </a:br>
            <a:r>
              <a:rPr lang="en-US" sz="2800" b="1" dirty="0">
                <a:solidFill>
                  <a:srgbClr val="0070C0"/>
                </a:solidFill>
              </a:rPr>
              <a:t>Switching delay from non-dormancy to dormancy</a:t>
            </a:r>
            <a:endParaRPr lang="en-US" sz="2800" dirty="0">
              <a:solidFill>
                <a:srgbClr val="0070C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A2D306-2FAF-4183-9F91-888EA80608C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sv-SE" dirty="0">
                <a:highlight>
                  <a:srgbClr val="00FF00"/>
                </a:highlight>
              </a:rPr>
              <a:t>Agreement:</a:t>
            </a:r>
          </a:p>
          <a:p>
            <a:pPr>
              <a:buFont typeface="Calibri" panose="020F0502020204030204" pitchFamily="34" charset="0"/>
              <a:buChar char="─"/>
            </a:pPr>
            <a:r>
              <a:rPr lang="en-US" dirty="0"/>
              <a:t>For switching during active time, switching delay is the same for</a:t>
            </a:r>
          </a:p>
          <a:p>
            <a:pPr lvl="1">
              <a:buFont typeface="Calibri" panose="020F0502020204030204" pitchFamily="34" charset="0"/>
              <a:buChar char="─"/>
            </a:pPr>
            <a:r>
              <a:rPr lang="en-US" dirty="0"/>
              <a:t>dormancy indication via DCI 0-1 and DCI 1-1, respectively</a:t>
            </a:r>
          </a:p>
          <a:p>
            <a:pPr lvl="1">
              <a:buFont typeface="Calibri" panose="020F0502020204030204" pitchFamily="34" charset="0"/>
              <a:buChar char="─"/>
            </a:pPr>
            <a:r>
              <a:rPr lang="en-US" dirty="0"/>
              <a:t>dormancy indication via DCI 1-1 with indication per SCell group and indication per SCell, respectively</a:t>
            </a:r>
          </a:p>
        </p:txBody>
      </p:sp>
    </p:spTree>
    <p:extLst>
      <p:ext uri="{BB962C8B-B14F-4D97-AF65-F5344CB8AC3E}">
        <p14:creationId xmlns:p14="http://schemas.microsoft.com/office/powerpoint/2010/main" val="132507479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90EE16-87D1-4820-A399-FE15952F3E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b="1" dirty="0">
                <a:solidFill>
                  <a:srgbClr val="0070C0"/>
                </a:solidFill>
              </a:rPr>
              <a:t>Issue 2-4-1:</a:t>
            </a:r>
            <a:br>
              <a:rPr lang="en-US" sz="2800" b="1" dirty="0">
                <a:solidFill>
                  <a:srgbClr val="0070C0"/>
                </a:solidFill>
              </a:rPr>
            </a:br>
            <a:r>
              <a:rPr lang="en-US" sz="2800" b="1" dirty="0">
                <a:solidFill>
                  <a:srgbClr val="0070C0"/>
                </a:solidFill>
              </a:rPr>
              <a:t>Interruption at switching from non-dormancy to dormancy</a:t>
            </a:r>
            <a:endParaRPr lang="en-US" sz="2800" dirty="0">
              <a:solidFill>
                <a:srgbClr val="0070C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A2D306-2FAF-4183-9F91-888EA80608C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sv-SE" dirty="0">
                <a:highlight>
                  <a:srgbClr val="00FF00"/>
                </a:highlight>
              </a:rPr>
              <a:t>Agreement:</a:t>
            </a:r>
          </a:p>
          <a:p>
            <a:pPr>
              <a:buFont typeface="Calibri" panose="020F0502020204030204" pitchFamily="34" charset="0"/>
              <a:buChar char="─"/>
            </a:pPr>
            <a:r>
              <a:rPr lang="en-GB" dirty="0"/>
              <a:t>Existing Rel-15 BWP change interruption requirements, except for zero interruption, serve as baseline for interruptions on PCell and other </a:t>
            </a:r>
            <a:r>
              <a:rPr lang="en-GB" dirty="0" err="1"/>
              <a:t>SCells</a:t>
            </a:r>
            <a:r>
              <a:rPr lang="en-GB" dirty="0"/>
              <a:t> due to switching of single SCell from non-dormancy to dormancy</a:t>
            </a:r>
          </a:p>
          <a:p>
            <a:pPr>
              <a:buFont typeface="Calibri" panose="020F0502020204030204" pitchFamily="34" charset="0"/>
              <a:buChar char="─"/>
            </a:pPr>
            <a:r>
              <a:rPr lang="en-GB" dirty="0"/>
              <a:t>RAN4 is to further study whether triggering outside or inside active time, certain BWP parameter changes, and UE capabilities call for other than baseline interruption requirements</a:t>
            </a:r>
          </a:p>
          <a:p>
            <a:pPr marL="0" indent="0">
              <a:buNone/>
            </a:pPr>
            <a:endParaRPr lang="en-GB" dirty="0"/>
          </a:p>
          <a:p>
            <a:pPr>
              <a:buFont typeface="Calibri" panose="020F0502020204030204" pitchFamily="34" charset="0"/>
              <a:buChar char="─"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9040812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90EE16-87D1-4820-A399-FE15952F3E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b="1" dirty="0">
                <a:solidFill>
                  <a:srgbClr val="0070C0"/>
                </a:solidFill>
              </a:rPr>
              <a:t>Issue 2-4-2:</a:t>
            </a:r>
            <a:br>
              <a:rPr lang="en-US" sz="2800" b="1" dirty="0">
                <a:solidFill>
                  <a:srgbClr val="0070C0"/>
                </a:solidFill>
              </a:rPr>
            </a:br>
            <a:r>
              <a:rPr lang="en-US" sz="2800" b="1" dirty="0">
                <a:solidFill>
                  <a:srgbClr val="0070C0"/>
                </a:solidFill>
              </a:rPr>
              <a:t>Interruption at switching from dormancy to non-dormancy</a:t>
            </a:r>
            <a:endParaRPr lang="en-US" sz="2800" dirty="0">
              <a:solidFill>
                <a:srgbClr val="0070C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A2D306-2FAF-4183-9F91-888EA80608C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sv-SE" dirty="0">
                <a:highlight>
                  <a:srgbClr val="00FF00"/>
                </a:highlight>
              </a:rPr>
              <a:t>Agreement:</a:t>
            </a:r>
            <a:endParaRPr lang="en-GB" dirty="0">
              <a:highlight>
                <a:srgbClr val="00FF00"/>
              </a:highlight>
            </a:endParaRPr>
          </a:p>
          <a:p>
            <a:pPr>
              <a:buFont typeface="Calibri" panose="020F0502020204030204" pitchFamily="34" charset="0"/>
              <a:buChar char="─"/>
            </a:pPr>
            <a:r>
              <a:rPr lang="en-GB" dirty="0"/>
              <a:t>Existing Rel-15 BWP change interruption requirements, except </a:t>
            </a:r>
            <a:r>
              <a:rPr lang="en-GB"/>
              <a:t>for zero interruption, </a:t>
            </a:r>
            <a:r>
              <a:rPr lang="en-GB" dirty="0"/>
              <a:t>serve as baseline for interruptions on PCell and other </a:t>
            </a:r>
            <a:r>
              <a:rPr lang="en-GB" dirty="0" err="1"/>
              <a:t>SCells</a:t>
            </a:r>
            <a:r>
              <a:rPr lang="en-GB" dirty="0"/>
              <a:t> due to switching of single SCell from dormancy to non-dormancy</a:t>
            </a:r>
          </a:p>
          <a:p>
            <a:pPr>
              <a:buFont typeface="Calibri" panose="020F0502020204030204" pitchFamily="34" charset="0"/>
              <a:buChar char="─"/>
            </a:pPr>
            <a:r>
              <a:rPr lang="en-GB" dirty="0"/>
              <a:t>RAN4 is to further study whether triggering outside or inside active time, certain BWP parameter changes, and UE capabilities call for other than baseline interruption requirements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8782287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A7AC0C743A294CADF60F661720E3E6" ma:contentTypeVersion="8" ma:contentTypeDescription="Create a new document." ma:contentTypeScope="" ma:versionID="8c4f36ad2f7ae7a0d12d0d3c38c51322">
  <xsd:schema xmlns:xsd="http://www.w3.org/2001/XMLSchema" xmlns:xs="http://www.w3.org/2001/XMLSchema" xmlns:p="http://schemas.microsoft.com/office/2006/metadata/properties" xmlns:ns3="6f846979-0e6f-42ff-8b87-e1893efeda99" targetNamespace="http://schemas.microsoft.com/office/2006/metadata/properties" ma:root="true" ma:fieldsID="dd2b44bf4d967b099b04a1158afe62e8" ns3:_="">
    <xsd:import namespace="6f846979-0e6f-42ff-8b87-e1893efeda99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DateTaken" minOccurs="0"/>
                <xsd:element ref="ns3:MediaServiceOCR" minOccurs="0"/>
                <xsd:element ref="ns3:MediaServiceLocation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846979-0e6f-42ff-8b87-e1893efeda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MediaServiceAuto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2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MediaServiceLocation" ma:internalName="MediaServiceLocation" ma:readOnly="true">
      <xsd:simpleType>
        <xsd:restriction base="dms:Text"/>
      </xsd:simpleType>
    </xsd:element>
    <xsd:element name="MediaServiceAutoKeyPoints" ma:index="1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68F7BDF1-9D48-4A18-92B8-3B2EC02D8F7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B7EC2DC5-5F14-4679-8FED-F105F691F2EC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43716170-E88F-4136-92D0-FEF656E5AEF2}">
  <ds:schemaRefs>
    <ds:schemaRef ds:uri="http://schemas.microsoft.com/office/2006/documentManagement/types"/>
    <ds:schemaRef ds:uri="http://schemas.microsoft.com/office/2006/metadata/properties"/>
    <ds:schemaRef ds:uri="http://purl.org/dc/elements/1.1/"/>
    <ds:schemaRef ds:uri="http://purl.org/dc/terms/"/>
    <ds:schemaRef ds:uri="http://schemas.microsoft.com/office/infopath/2007/PartnerControls"/>
    <ds:schemaRef ds:uri="6f846979-0e6f-42ff-8b87-e1893efeda99"/>
    <ds:schemaRef ds:uri="http://www.w3.org/XML/1998/namespace"/>
    <ds:schemaRef ds:uri="http://schemas.openxmlformats.org/package/2006/metadata/core-properties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421</TotalTime>
  <Words>732</Words>
  <Application>Microsoft Office PowerPoint</Application>
  <PresentationFormat>Widescreen</PresentationFormat>
  <Paragraphs>81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7" baseType="lpstr">
      <vt:lpstr>Arial</vt:lpstr>
      <vt:lpstr>Calibri</vt:lpstr>
      <vt:lpstr>Calibri Light</vt:lpstr>
      <vt:lpstr>Office Theme</vt:lpstr>
      <vt:lpstr>Way Forward on SCell Dormancy</vt:lpstr>
      <vt:lpstr>Background</vt:lpstr>
      <vt:lpstr>Background</vt:lpstr>
      <vt:lpstr>Issue 2-1-1: Triggering method for switching from non-dormancy to dormancy</vt:lpstr>
      <vt:lpstr>Issue 2-2-1:  Conditions for switching requirements to apply</vt:lpstr>
      <vt:lpstr>Issue 2-3-1: Switching delay from dormancy to non-dormancy</vt:lpstr>
      <vt:lpstr>Issue 2-3-2: Switching delay from non-dormancy to dormancy</vt:lpstr>
      <vt:lpstr>Issue 2-4-1: Interruption at switching from non-dormancy to dormancy</vt:lpstr>
      <vt:lpstr>Issue 2-4-2: Interruption at switching from dormancy to non-dormancy</vt:lpstr>
      <vt:lpstr>Issue 2-5-1: Measurement requirements during SCell dormancy</vt:lpstr>
      <vt:lpstr>Issue 2-5-2: Interruptions due to measurements during SCell dormancy</vt:lpstr>
      <vt:lpstr>For RAN4#95e</vt:lpstr>
      <vt:lpstr>For RAN4#95e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</dc:title>
  <dc:creator>Ericsson</dc:creator>
  <cp:lastModifiedBy>Ericsson</cp:lastModifiedBy>
  <cp:revision>201</cp:revision>
  <dcterms:created xsi:type="dcterms:W3CDTF">2020-04-27T11:27:36Z</dcterms:created>
  <dcterms:modified xsi:type="dcterms:W3CDTF">2020-04-29T16:52:03Z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0x0101003AA7AC0C743A294CADF60F661720E3E6</vt:lpwstr>
  </property>
</Properties>
</file>