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4/29/2020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sz="4800" dirty="0"/>
              <a:t>WF on </a:t>
            </a:r>
            <a:r>
              <a:rPr lang="en-US" sz="4800" dirty="0" smtClean="0"/>
              <a:t>Tx</a:t>
            </a:r>
            <a:r>
              <a:rPr lang="en-US" sz="4800" dirty="0" smtClean="0"/>
              <a:t> </a:t>
            </a:r>
            <a:r>
              <a:rPr lang="en-US" sz="4800" dirty="0"/>
              <a:t>P</a:t>
            </a:r>
            <a:r>
              <a:rPr lang="en-US" sz="4800" dirty="0" smtClean="0"/>
              <a:t>ower for FR2 Rx Requirements 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11940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sz="2800" dirty="0"/>
              <a:t>MediaTek Inc.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 </a:t>
            </a:r>
            <a:r>
              <a:rPr lang="en-US" altLang="sv-SE" sz="2400" b="1" dirty="0" smtClean="0">
                <a:cs typeface="Arial" panose="020B0604020202020204" pitchFamily="34" charset="0"/>
              </a:rPr>
              <a:t>#94bis-e </a:t>
            </a:r>
            <a:r>
              <a:rPr lang="en-US" altLang="sv-SE" sz="2400" b="1" dirty="0">
                <a:cs typeface="Arial" panose="020B0604020202020204" pitchFamily="34" charset="0"/>
              </a:rPr>
              <a:t>Meeting                                                              </a:t>
            </a:r>
            <a:r>
              <a:rPr lang="en-US" altLang="sv-SE" sz="2400" b="1" dirty="0" smtClean="0">
                <a:cs typeface="Arial" panose="020B0604020202020204" pitchFamily="34" charset="0"/>
              </a:rPr>
              <a:t>  R4-2005215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sv-SE" sz="2400" b="1" dirty="0" smtClean="0">
                <a:cs typeface="Arial" panose="020B0604020202020204" pitchFamily="34" charset="0"/>
              </a:rPr>
              <a:t>Online, April 20</a:t>
            </a:r>
            <a:r>
              <a:rPr lang="en-US" altLang="sv-SE" sz="2400" b="1" baseline="30000" dirty="0" smtClean="0">
                <a:cs typeface="Arial" panose="020B0604020202020204" pitchFamily="34" charset="0"/>
              </a:rPr>
              <a:t>th</a:t>
            </a:r>
            <a:r>
              <a:rPr lang="en-US" altLang="sv-SE" sz="2400" b="1" dirty="0" smtClean="0">
                <a:cs typeface="Arial" panose="020B0604020202020204" pitchFamily="34" charset="0"/>
              </a:rPr>
              <a:t> </a:t>
            </a:r>
            <a:r>
              <a:rPr lang="en-US" altLang="sv-SE" sz="2400" b="1" dirty="0">
                <a:cs typeface="Arial" panose="020B0604020202020204" pitchFamily="34" charset="0"/>
              </a:rPr>
              <a:t>– </a:t>
            </a:r>
            <a:r>
              <a:rPr lang="en-US" altLang="sv-SE" sz="2400" b="1" dirty="0" smtClean="0">
                <a:cs typeface="Arial" panose="020B0604020202020204" pitchFamily="34" charset="0"/>
              </a:rPr>
              <a:t>April 30</a:t>
            </a:r>
            <a:r>
              <a:rPr lang="en-US" altLang="sv-SE" sz="2400" b="1" baseline="30000" dirty="0" smtClean="0">
                <a:cs typeface="Arial" panose="020B0604020202020204" pitchFamily="34" charset="0"/>
              </a:rPr>
              <a:t>th</a:t>
            </a:r>
            <a:r>
              <a:rPr lang="en-US" altLang="sv-SE" sz="2400" b="1" dirty="0" smtClean="0">
                <a:cs typeface="Arial" panose="020B0604020202020204" pitchFamily="34" charset="0"/>
              </a:rPr>
              <a:t>, 2020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dirty="0" smtClean="0"/>
              <a:t>Background</a:t>
            </a:r>
            <a:endParaRPr lang="en-US" sz="48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576551"/>
            <a:ext cx="10515600" cy="4926725"/>
          </a:xfrm>
        </p:spPr>
        <p:txBody>
          <a:bodyPr>
            <a:normAutofit/>
          </a:bodyPr>
          <a:lstStyle/>
          <a:p>
            <a:pPr marL="365760" indent="-365760"/>
            <a:r>
              <a:rPr lang="en-US" dirty="0" smtClean="0"/>
              <a:t>Tx</a:t>
            </a:r>
            <a:r>
              <a:rPr lang="en-US" dirty="0" smtClean="0"/>
              <a:t> power setting for FR2 ACS and in-band blocking requirements has been missing in current specifications [1].</a:t>
            </a:r>
          </a:p>
          <a:p>
            <a:pPr marL="365760" indent="-365760"/>
            <a:r>
              <a:rPr lang="en-US" dirty="0" smtClean="0"/>
              <a:t>In [2], the reasoning for defining </a:t>
            </a:r>
            <a:r>
              <a:rPr lang="en-US" dirty="0" smtClean="0"/>
              <a:t>Tx</a:t>
            </a:r>
            <a:r>
              <a:rPr lang="en-US" dirty="0" smtClean="0"/>
              <a:t> power at (P</a:t>
            </a:r>
            <a:r>
              <a:rPr lang="en-US" baseline="-25000" dirty="0" smtClean="0"/>
              <a:t>UMAX</a:t>
            </a:r>
            <a:r>
              <a:rPr lang="en-US" dirty="0" smtClean="0"/>
              <a:t> – 4dB) for maximum input power level, ACS case 1, ACS case 2, and in-band blocking requirements as proposed in [3] was provided.</a:t>
            </a:r>
          </a:p>
          <a:p>
            <a:pPr marL="365760" indent="-365760"/>
            <a:r>
              <a:rPr lang="en-US" dirty="0" smtClean="0"/>
              <a:t>Options for </a:t>
            </a:r>
            <a:r>
              <a:rPr lang="en-US" dirty="0" smtClean="0"/>
              <a:t>Tx</a:t>
            </a:r>
            <a:r>
              <a:rPr lang="en-US" dirty="0" smtClean="0"/>
              <a:t> power setting for FR2 Rx requirements are proposed in this meeting [2] </a:t>
            </a:r>
            <a:r>
              <a:rPr lang="en-US" dirty="0"/>
              <a:t>for consideration to facilitate the closure of the incomplete specifications for ACS and in-band blocking transmitter output power in FR2</a:t>
            </a:r>
            <a:r>
              <a:rPr lang="en-US" dirty="0" smtClean="0"/>
              <a:t>.</a:t>
            </a:r>
          </a:p>
          <a:p>
            <a:pPr marL="365760" indent="-365760"/>
            <a:r>
              <a:rPr lang="en-US" dirty="0" smtClean="0"/>
              <a:t>Two companies preferred Option 1 in first round discussions. No other comment received.  </a:t>
            </a:r>
            <a:endParaRPr lang="en-US" dirty="0"/>
          </a:p>
          <a:p>
            <a:pPr marL="365760" indent="-365760"/>
            <a:endParaRPr lang="en-US" dirty="0"/>
          </a:p>
          <a:p>
            <a:pPr marL="365760" indent="-365760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2945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dirty="0" smtClean="0"/>
              <a:t>Way Forward</a:t>
            </a:r>
            <a:endParaRPr lang="en-US" sz="48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576551"/>
            <a:ext cx="10515600" cy="4926725"/>
          </a:xfrm>
        </p:spPr>
        <p:txBody>
          <a:bodyPr>
            <a:normAutofit/>
          </a:bodyPr>
          <a:lstStyle/>
          <a:p>
            <a:pPr marL="365760" indent="-365760"/>
            <a:r>
              <a:rPr lang="en-US" sz="2400" dirty="0" smtClean="0"/>
              <a:t>Options for </a:t>
            </a:r>
            <a:r>
              <a:rPr lang="en-US" sz="2400" dirty="0" smtClean="0"/>
              <a:t>Tx</a:t>
            </a:r>
            <a:r>
              <a:rPr lang="en-US" sz="2400" dirty="0" smtClean="0"/>
              <a:t> power settings for FR2 UE Rx requirements:</a:t>
            </a:r>
          </a:p>
          <a:p>
            <a:pPr marL="365760" indent="-365760"/>
            <a:endParaRPr lang="en-US" sz="2400" dirty="0"/>
          </a:p>
          <a:p>
            <a:pPr marL="365760" indent="-365760"/>
            <a:endParaRPr lang="en-US" sz="2400" dirty="0" smtClean="0"/>
          </a:p>
          <a:p>
            <a:pPr marL="365760" indent="-365760"/>
            <a:endParaRPr lang="en-US" sz="2400" dirty="0"/>
          </a:p>
          <a:p>
            <a:pPr marL="365760" indent="-365760"/>
            <a:endParaRPr lang="en-US" sz="2400" dirty="0" smtClean="0"/>
          </a:p>
          <a:p>
            <a:pPr marL="365760" indent="-365760"/>
            <a:endParaRPr lang="en-US" sz="2400" dirty="0"/>
          </a:p>
          <a:p>
            <a:pPr marL="365760" indent="-365760"/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365760" indent="-365760"/>
            <a:r>
              <a:rPr lang="en-US" sz="2400" dirty="0" smtClean="0"/>
              <a:t>RAN4 </a:t>
            </a:r>
            <a:r>
              <a:rPr lang="en-US" sz="2400" dirty="0"/>
              <a:t>to agree on one of the options in </a:t>
            </a:r>
            <a:r>
              <a:rPr lang="en-US" sz="2400" dirty="0" smtClean="0"/>
              <a:t>the above table </a:t>
            </a:r>
            <a:r>
              <a:rPr lang="en-US" sz="2400" dirty="0" smtClean="0"/>
              <a:t>(down-selected from [2]) as </a:t>
            </a:r>
            <a:r>
              <a:rPr lang="en-US" sz="2400" dirty="0"/>
              <a:t>the transmitter output power settings for </a:t>
            </a:r>
            <a:r>
              <a:rPr lang="en-US" sz="2400" dirty="0" smtClean="0"/>
              <a:t>UE Rx </a:t>
            </a:r>
            <a:r>
              <a:rPr lang="en-US" sz="2400" dirty="0"/>
              <a:t>requirements in </a:t>
            </a:r>
            <a:r>
              <a:rPr lang="en-US" sz="2400" dirty="0" smtClean="0"/>
              <a:t>FR2 in next RAN4 meeting.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3841717"/>
              </p:ext>
            </p:extLst>
          </p:nvPr>
        </p:nvGraphicFramePr>
        <p:xfrm>
          <a:off x="1289307" y="2212850"/>
          <a:ext cx="9683492" cy="2651760"/>
        </p:xfrm>
        <a:graphic>
          <a:graphicData uri="http://schemas.openxmlformats.org/drawingml/2006/table">
            <a:tbl>
              <a:tblPr firstRow="1" firstCol="1" bandRow="1"/>
              <a:tblGrid>
                <a:gridCol w="2530676"/>
                <a:gridCol w="1788204"/>
                <a:gridCol w="1788204"/>
                <a:gridCol w="1788204"/>
                <a:gridCol w="1788204"/>
              </a:tblGrid>
              <a:tr h="44196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Option 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strike="sng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Option 2</a:t>
                      </a:r>
                      <a:endParaRPr lang="en-US" sz="1800" strike="sng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Option 3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strike="sng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Option 4</a:t>
                      </a:r>
                      <a:endParaRPr lang="en-US" sz="1800" strike="sng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96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REFSENS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</a:t>
                      </a:r>
                      <a:r>
                        <a:rPr lang="en-US" sz="1800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UMAX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strike="sng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</a:t>
                      </a:r>
                      <a:r>
                        <a:rPr lang="en-US" sz="1800" strike="sngStrike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UMAX</a:t>
                      </a:r>
                      <a:endParaRPr lang="en-US" sz="1800" strike="sng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</a:t>
                      </a:r>
                      <a:r>
                        <a:rPr lang="en-US" sz="1800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UMAX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strike="sng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</a:t>
                      </a:r>
                      <a:r>
                        <a:rPr lang="en-US" sz="1800" strike="sngStrike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UMAX</a:t>
                      </a:r>
                      <a:endParaRPr lang="en-US" sz="1800" strike="sng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96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Maximum Input Level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</a:t>
                      </a:r>
                      <a:r>
                        <a:rPr lang="en-US" sz="1800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UMAX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– 4 dB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strike="sng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</a:t>
                      </a:r>
                      <a:r>
                        <a:rPr lang="en-US" sz="1800" strike="sngStrike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UMAX_L</a:t>
                      </a:r>
                      <a:r>
                        <a:rPr lang="en-US" sz="1800" strike="sng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– 4 dB</a:t>
                      </a:r>
                      <a:endParaRPr lang="en-US" sz="1800" strike="sng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</a:t>
                      </a:r>
                      <a:r>
                        <a:rPr lang="en-US" sz="1800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UMAX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– 4 dB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strike="sng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</a:t>
                      </a:r>
                      <a:r>
                        <a:rPr lang="en-US" sz="1800" strike="sngStrike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UMAX_L</a:t>
                      </a:r>
                      <a:r>
                        <a:rPr lang="en-US" sz="1800" strike="sng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– 4 dB</a:t>
                      </a:r>
                      <a:endParaRPr lang="en-US" sz="1800" strike="sng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96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ACS case 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</a:t>
                      </a:r>
                      <a:r>
                        <a:rPr lang="en-US" sz="1800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UMAX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– 4 dB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strike="sng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</a:t>
                      </a:r>
                      <a:r>
                        <a:rPr lang="en-US" sz="1800" strike="sngStrike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UMAX_L</a:t>
                      </a:r>
                      <a:r>
                        <a:rPr lang="en-US" sz="1800" strike="sng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– 4 dB</a:t>
                      </a:r>
                      <a:endParaRPr lang="en-US" sz="1800" strike="sng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</a:t>
                      </a:r>
                      <a:r>
                        <a:rPr lang="en-US" sz="1800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UMAX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– 4 dB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strike="sng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</a:t>
                      </a:r>
                      <a:r>
                        <a:rPr lang="en-US" sz="1800" strike="sngStrike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UMAX_L</a:t>
                      </a:r>
                      <a:r>
                        <a:rPr lang="en-US" sz="1800" strike="sng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– 4 dB</a:t>
                      </a:r>
                      <a:endParaRPr lang="en-US" sz="1800" strike="sng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96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ACS case 2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</a:t>
                      </a:r>
                      <a:r>
                        <a:rPr lang="en-US" sz="1800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UMAX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– 4 dB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strike="sng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</a:t>
                      </a:r>
                      <a:r>
                        <a:rPr lang="en-US" sz="1800" strike="sngStrike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UMAX_L</a:t>
                      </a:r>
                      <a:r>
                        <a:rPr lang="en-US" sz="1800" strike="sng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– 4 dB</a:t>
                      </a:r>
                      <a:endParaRPr lang="en-US" sz="1800" strike="sng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</a:t>
                      </a:r>
                      <a:r>
                        <a:rPr lang="en-US" sz="1800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UMAX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– 24 dB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strike="sng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</a:t>
                      </a:r>
                      <a:r>
                        <a:rPr lang="en-US" sz="1800" strike="sngStrike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UMAX_L</a:t>
                      </a:r>
                      <a:r>
                        <a:rPr lang="en-US" sz="1800" strike="sng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– 24 dB</a:t>
                      </a:r>
                      <a:endParaRPr lang="en-US" sz="1800" strike="sng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96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In-band Blocking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</a:t>
                      </a:r>
                      <a:r>
                        <a:rPr lang="en-US" sz="1800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UMAX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– 4 dB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strike="sng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</a:t>
                      </a:r>
                      <a:r>
                        <a:rPr lang="en-US" sz="1800" strike="sngStrike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UMAX_L</a:t>
                      </a:r>
                      <a:r>
                        <a:rPr lang="en-US" sz="1800" strike="sng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– 4 dB</a:t>
                      </a:r>
                      <a:endParaRPr lang="en-US" sz="1800" strike="sng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</a:t>
                      </a:r>
                      <a:r>
                        <a:rPr lang="en-US" sz="1800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UMAX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– 4 dB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strike="sng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</a:t>
                      </a:r>
                      <a:r>
                        <a:rPr lang="en-US" sz="1800" strike="sngStrike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UMAX_L</a:t>
                      </a:r>
                      <a:r>
                        <a:rPr lang="en-US" sz="1800" strike="sng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– 4 dB</a:t>
                      </a:r>
                      <a:endParaRPr lang="en-US" sz="1800" strike="sng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1041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626985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[1] </a:t>
            </a:r>
            <a:r>
              <a:rPr lang="en-US" sz="2400" dirty="0" smtClean="0"/>
              <a:t>3GPP </a:t>
            </a:r>
            <a:r>
              <a:rPr lang="en-US" sz="2400" dirty="0"/>
              <a:t>TS 38.101-1 V15.9.0 (2020-03)</a:t>
            </a:r>
            <a:endParaRPr lang="en-US" sz="2400" dirty="0" smtClean="0"/>
          </a:p>
          <a:p>
            <a:pPr>
              <a:spcBef>
                <a:spcPts val="600"/>
              </a:spcBef>
            </a:pPr>
            <a:r>
              <a:rPr lang="en-US" sz="2400" dirty="0" smtClean="0"/>
              <a:t>[2] R4-2003528</a:t>
            </a:r>
            <a:r>
              <a:rPr lang="en-US" sz="2400" dirty="0"/>
              <a:t>, “Clarifications on transmitter power for FR2 Rx requirements”, MediaTek Inc</a:t>
            </a:r>
            <a:r>
              <a:rPr lang="en-US" sz="2400" dirty="0" smtClean="0"/>
              <a:t>.</a:t>
            </a:r>
          </a:p>
          <a:p>
            <a:pPr>
              <a:spcBef>
                <a:spcPts val="600"/>
              </a:spcBef>
            </a:pPr>
            <a:r>
              <a:rPr lang="en-US" sz="2400" dirty="0"/>
              <a:t>[3] R4-2000749, “CR for TS 38.101-2: Clarifications on transmitter power for </a:t>
            </a:r>
            <a:r>
              <a:rPr lang="en-US" sz="2400" dirty="0" smtClean="0"/>
              <a:t>receiver requirements”, </a:t>
            </a:r>
            <a:r>
              <a:rPr lang="en-US" sz="2400" dirty="0"/>
              <a:t>MediaTek</a:t>
            </a:r>
            <a:r>
              <a:rPr lang="en-US" sz="2400" dirty="0"/>
              <a:t> Inc</a:t>
            </a:r>
            <a:r>
              <a:rPr lang="en-US" sz="2400" dirty="0" smtClean="0"/>
              <a:t>.</a:t>
            </a:r>
            <a:endParaRPr lang="en-US" sz="2400" dirty="0"/>
          </a:p>
          <a:p>
            <a:pPr marL="0" indent="0">
              <a:spcBef>
                <a:spcPts val="600"/>
              </a:spcBef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924904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11365</TotalTime>
  <Words>330</Words>
  <Application>Microsoft Office PowerPoint</Application>
  <PresentationFormat>Widescreen</PresentationFormat>
  <Paragraphs>54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SimSun</vt:lpstr>
      <vt:lpstr>Arial</vt:lpstr>
      <vt:lpstr>Calibri</vt:lpstr>
      <vt:lpstr>Calibri Light</vt:lpstr>
      <vt:lpstr>Times New Roman</vt:lpstr>
      <vt:lpstr>Office Theme</vt:lpstr>
      <vt:lpstr>WF on Tx Power for FR2 Rx Requirements </vt:lpstr>
      <vt:lpstr>Background</vt:lpstr>
      <vt:lpstr>Way Forward</vt:lpstr>
      <vt:lpstr>References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Jamesf Wang</dc:creator>
  <cp:lastModifiedBy>Jamesf Wang</cp:lastModifiedBy>
  <cp:revision>210</cp:revision>
  <dcterms:created xsi:type="dcterms:W3CDTF">2017-01-18T06:26:21Z</dcterms:created>
  <dcterms:modified xsi:type="dcterms:W3CDTF">2020-04-29T14:02:18Z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