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4"/>
  </p:sldMasterIdLst>
  <p:notesMasterIdLst>
    <p:notesMasterId r:id="rId10"/>
  </p:notesMasterIdLst>
  <p:sldIdLst>
    <p:sldId id="256" r:id="rId5"/>
    <p:sldId id="274" r:id="rId6"/>
    <p:sldId id="275" r:id="rId7"/>
    <p:sldId id="276" r:id="rId8"/>
    <p:sldId id="270"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123" d="100"/>
          <a:sy n="123" d="100"/>
        </p:scale>
        <p:origin x="114" y="258"/>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FF4404-4104-4FD9-AF33-DAE155E7BF9B}" type="datetimeFigureOut">
              <a:rPr lang="en-US" smtClean="0"/>
              <a:t>3/4/2020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DCFE48-A002-4101-B120-CCFDF929EABB}" type="slidenum">
              <a:rPr lang="en-US" smtClean="0"/>
              <a:t>‹#›</a:t>
            </a:fld>
            <a:endParaRPr lang="en-US"/>
          </a:p>
        </p:txBody>
      </p:sp>
    </p:spTree>
    <p:extLst>
      <p:ext uri="{BB962C8B-B14F-4D97-AF65-F5344CB8AC3E}">
        <p14:creationId xmlns:p14="http://schemas.microsoft.com/office/powerpoint/2010/main" val="42044176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BDCFE48-A002-4101-B120-CCFDF929EABB}" type="slidenum">
              <a:rPr lang="en-US" smtClean="0"/>
              <a:t>3</a:t>
            </a:fld>
            <a:endParaRPr lang="en-US"/>
          </a:p>
        </p:txBody>
      </p:sp>
    </p:spTree>
    <p:extLst>
      <p:ext uri="{BB962C8B-B14F-4D97-AF65-F5344CB8AC3E}">
        <p14:creationId xmlns:p14="http://schemas.microsoft.com/office/powerpoint/2010/main" val="19751710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normAutofit/>
          </a:bodyPr>
          <a:lstStyle>
            <a:lvl1pPr algn="ctr">
              <a:defRPr sz="48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12A2D091-5F3A-4532-AA4D-A710656958E1}" type="datetimeFigureOut">
              <a:rPr lang="en-US" smtClean="0"/>
              <a:t>3/4/2020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9407CF-8AF6-412D-B39F-CCED154D2B59}" type="slidenum">
              <a:rPr lang="en-US" smtClean="0"/>
              <a:t>‹#›</a:t>
            </a:fld>
            <a:endParaRPr lang="en-US"/>
          </a:p>
        </p:txBody>
      </p:sp>
    </p:spTree>
    <p:extLst>
      <p:ext uri="{BB962C8B-B14F-4D97-AF65-F5344CB8AC3E}">
        <p14:creationId xmlns:p14="http://schemas.microsoft.com/office/powerpoint/2010/main" val="33833154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2A2D091-5F3A-4532-AA4D-A710656958E1}" type="datetimeFigureOut">
              <a:rPr lang="en-US" smtClean="0"/>
              <a:t>3/4/2020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9407CF-8AF6-412D-B39F-CCED154D2B59}" type="slidenum">
              <a:rPr lang="en-US" smtClean="0"/>
              <a:t>‹#›</a:t>
            </a:fld>
            <a:endParaRPr lang="en-US"/>
          </a:p>
        </p:txBody>
      </p:sp>
    </p:spTree>
    <p:extLst>
      <p:ext uri="{BB962C8B-B14F-4D97-AF65-F5344CB8AC3E}">
        <p14:creationId xmlns:p14="http://schemas.microsoft.com/office/powerpoint/2010/main" val="29813163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2A2D091-5F3A-4532-AA4D-A710656958E1}" type="datetimeFigureOut">
              <a:rPr lang="en-US" smtClean="0"/>
              <a:t>3/4/2020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9407CF-8AF6-412D-B39F-CCED154D2B59}" type="slidenum">
              <a:rPr lang="en-US" smtClean="0"/>
              <a:t>‹#›</a:t>
            </a:fld>
            <a:endParaRPr lang="en-US"/>
          </a:p>
        </p:txBody>
      </p:sp>
    </p:spTree>
    <p:extLst>
      <p:ext uri="{BB962C8B-B14F-4D97-AF65-F5344CB8AC3E}">
        <p14:creationId xmlns:p14="http://schemas.microsoft.com/office/powerpoint/2010/main" val="26587102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10920"/>
          </a:xfrm>
        </p:spPr>
        <p:txBody>
          <a:bodyPr>
            <a:normAutofit/>
          </a:bodyPr>
          <a:lstStyle>
            <a:lvl1pPr>
              <a:defRPr sz="3600"/>
            </a:lvl1pPr>
          </a:lstStyle>
          <a:p>
            <a:r>
              <a:rPr lang="en-US" dirty="0"/>
              <a:t>Click to edit Master title style</a:t>
            </a:r>
          </a:p>
        </p:txBody>
      </p:sp>
      <p:sp>
        <p:nvSpPr>
          <p:cNvPr id="3" name="Content Placeholder 2"/>
          <p:cNvSpPr>
            <a:spLocks noGrp="1"/>
          </p:cNvSpPr>
          <p:nvPr>
            <p:ph idx="1"/>
          </p:nvPr>
        </p:nvSpPr>
        <p:spPr>
          <a:xfrm>
            <a:off x="838200" y="1109609"/>
            <a:ext cx="10515600" cy="5067354"/>
          </a:xfrm>
        </p:spPr>
        <p:txBody>
          <a:bodyPr>
            <a:normAutofit/>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12A2D091-5F3A-4532-AA4D-A710656958E1}" type="datetimeFigureOut">
              <a:rPr lang="en-US" smtClean="0"/>
              <a:t>3/4/2020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9407CF-8AF6-412D-B39F-CCED154D2B59}" type="slidenum">
              <a:rPr lang="en-US" smtClean="0"/>
              <a:t>‹#›</a:t>
            </a:fld>
            <a:endParaRPr lang="en-US"/>
          </a:p>
        </p:txBody>
      </p:sp>
    </p:spTree>
    <p:extLst>
      <p:ext uri="{BB962C8B-B14F-4D97-AF65-F5344CB8AC3E}">
        <p14:creationId xmlns:p14="http://schemas.microsoft.com/office/powerpoint/2010/main" val="42081280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2A2D091-5F3A-4532-AA4D-A710656958E1}" type="datetimeFigureOut">
              <a:rPr lang="en-US" smtClean="0"/>
              <a:t>3/4/2020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9407CF-8AF6-412D-B39F-CCED154D2B59}" type="slidenum">
              <a:rPr lang="en-US" smtClean="0"/>
              <a:t>‹#›</a:t>
            </a:fld>
            <a:endParaRPr lang="en-US"/>
          </a:p>
        </p:txBody>
      </p:sp>
    </p:spTree>
    <p:extLst>
      <p:ext uri="{BB962C8B-B14F-4D97-AF65-F5344CB8AC3E}">
        <p14:creationId xmlns:p14="http://schemas.microsoft.com/office/powerpoint/2010/main" val="9581013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2A2D091-5F3A-4532-AA4D-A710656958E1}" type="datetimeFigureOut">
              <a:rPr lang="en-US" smtClean="0"/>
              <a:t>3/4/2020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9407CF-8AF6-412D-B39F-CCED154D2B59}" type="slidenum">
              <a:rPr lang="en-US" smtClean="0"/>
              <a:t>‹#›</a:t>
            </a:fld>
            <a:endParaRPr lang="en-US"/>
          </a:p>
        </p:txBody>
      </p:sp>
    </p:spTree>
    <p:extLst>
      <p:ext uri="{BB962C8B-B14F-4D97-AF65-F5344CB8AC3E}">
        <p14:creationId xmlns:p14="http://schemas.microsoft.com/office/powerpoint/2010/main" val="3086447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2A2D091-5F3A-4532-AA4D-A710656958E1}" type="datetimeFigureOut">
              <a:rPr lang="en-US" smtClean="0"/>
              <a:t>3/4/2020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9407CF-8AF6-412D-B39F-CCED154D2B59}" type="slidenum">
              <a:rPr lang="en-US" smtClean="0"/>
              <a:t>‹#›</a:t>
            </a:fld>
            <a:endParaRPr lang="en-US"/>
          </a:p>
        </p:txBody>
      </p:sp>
    </p:spTree>
    <p:extLst>
      <p:ext uri="{BB962C8B-B14F-4D97-AF65-F5344CB8AC3E}">
        <p14:creationId xmlns:p14="http://schemas.microsoft.com/office/powerpoint/2010/main" val="14580943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2A2D091-5F3A-4532-AA4D-A710656958E1}" type="datetimeFigureOut">
              <a:rPr lang="en-US" smtClean="0"/>
              <a:t>3/4/2020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9407CF-8AF6-412D-B39F-CCED154D2B59}" type="slidenum">
              <a:rPr lang="en-US" smtClean="0"/>
              <a:t>‹#›</a:t>
            </a:fld>
            <a:endParaRPr lang="en-US"/>
          </a:p>
        </p:txBody>
      </p:sp>
    </p:spTree>
    <p:extLst>
      <p:ext uri="{BB962C8B-B14F-4D97-AF65-F5344CB8AC3E}">
        <p14:creationId xmlns:p14="http://schemas.microsoft.com/office/powerpoint/2010/main" val="34434771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2A2D091-5F3A-4532-AA4D-A710656958E1}" type="datetimeFigureOut">
              <a:rPr lang="en-US" smtClean="0"/>
              <a:t>3/4/2020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9407CF-8AF6-412D-B39F-CCED154D2B59}" type="slidenum">
              <a:rPr lang="en-US" smtClean="0"/>
              <a:t>‹#›</a:t>
            </a:fld>
            <a:endParaRPr lang="en-US"/>
          </a:p>
        </p:txBody>
      </p:sp>
    </p:spTree>
    <p:extLst>
      <p:ext uri="{BB962C8B-B14F-4D97-AF65-F5344CB8AC3E}">
        <p14:creationId xmlns:p14="http://schemas.microsoft.com/office/powerpoint/2010/main" val="72190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2A2D091-5F3A-4532-AA4D-A710656958E1}" type="datetimeFigureOut">
              <a:rPr lang="en-US" smtClean="0"/>
              <a:t>3/4/2020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9407CF-8AF6-412D-B39F-CCED154D2B59}" type="slidenum">
              <a:rPr lang="en-US" smtClean="0"/>
              <a:t>‹#›</a:t>
            </a:fld>
            <a:endParaRPr lang="en-US"/>
          </a:p>
        </p:txBody>
      </p:sp>
    </p:spTree>
    <p:extLst>
      <p:ext uri="{BB962C8B-B14F-4D97-AF65-F5344CB8AC3E}">
        <p14:creationId xmlns:p14="http://schemas.microsoft.com/office/powerpoint/2010/main" val="15680501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2A2D091-5F3A-4532-AA4D-A710656958E1}" type="datetimeFigureOut">
              <a:rPr lang="en-US" smtClean="0"/>
              <a:t>3/4/2020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9407CF-8AF6-412D-B39F-CCED154D2B59}" type="slidenum">
              <a:rPr lang="en-US" smtClean="0"/>
              <a:t>‹#›</a:t>
            </a:fld>
            <a:endParaRPr lang="en-US"/>
          </a:p>
        </p:txBody>
      </p:sp>
    </p:spTree>
    <p:extLst>
      <p:ext uri="{BB962C8B-B14F-4D97-AF65-F5344CB8AC3E}">
        <p14:creationId xmlns:p14="http://schemas.microsoft.com/office/powerpoint/2010/main" val="673711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A2D091-5F3A-4532-AA4D-A710656958E1}" type="datetimeFigureOut">
              <a:rPr lang="en-US" smtClean="0"/>
              <a:t>3/4/2020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9407CF-8AF6-412D-B39F-CCED154D2B59}" type="slidenum">
              <a:rPr lang="en-US" smtClean="0"/>
              <a:t>‹#›</a:t>
            </a:fld>
            <a:endParaRPr lang="en-US"/>
          </a:p>
        </p:txBody>
      </p:sp>
    </p:spTree>
    <p:extLst>
      <p:ext uri="{BB962C8B-B14F-4D97-AF65-F5344CB8AC3E}">
        <p14:creationId xmlns:p14="http://schemas.microsoft.com/office/powerpoint/2010/main" val="1572177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 y="1122363"/>
            <a:ext cx="12192001" cy="2387600"/>
          </a:xfrm>
        </p:spPr>
        <p:txBody>
          <a:bodyPr/>
          <a:lstStyle/>
          <a:p>
            <a:r>
              <a:rPr lang="en-US" sz="4000" dirty="0"/>
              <a:t>WF on SIB reading for cell reselection and HO in NR-U</a:t>
            </a:r>
            <a:br>
              <a:rPr lang="en-US" dirty="0"/>
            </a:br>
            <a:r>
              <a:rPr lang="en-US" sz="4000" dirty="0"/>
              <a:t>(RAN4#94-e email thread #46)</a:t>
            </a:r>
            <a:endParaRPr lang="en-US" dirty="0"/>
          </a:p>
        </p:txBody>
      </p:sp>
      <p:sp>
        <p:nvSpPr>
          <p:cNvPr id="3" name="Subtitle 2"/>
          <p:cNvSpPr>
            <a:spLocks noGrp="1"/>
          </p:cNvSpPr>
          <p:nvPr>
            <p:ph type="subTitle" idx="1"/>
          </p:nvPr>
        </p:nvSpPr>
        <p:spPr/>
        <p:txBody>
          <a:bodyPr/>
          <a:lstStyle/>
          <a:p>
            <a:r>
              <a:rPr lang="en-US" dirty="0"/>
              <a:t>Intel, ….</a:t>
            </a:r>
          </a:p>
        </p:txBody>
      </p:sp>
      <p:sp>
        <p:nvSpPr>
          <p:cNvPr id="4" name="Rectangle 3"/>
          <p:cNvSpPr>
            <a:spLocks noChangeArrowheads="1"/>
          </p:cNvSpPr>
          <p:nvPr/>
        </p:nvSpPr>
        <p:spPr bwMode="auto">
          <a:xfrm>
            <a:off x="10508673" y="92223"/>
            <a:ext cx="13163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R4-2002281</a:t>
            </a:r>
            <a:endParaRPr lang="en-US" altLang="zh-CN" b="1" dirty="0"/>
          </a:p>
        </p:txBody>
      </p:sp>
      <p:sp>
        <p:nvSpPr>
          <p:cNvPr id="5" name="Rectangle 4"/>
          <p:cNvSpPr>
            <a:spLocks noChangeArrowheads="1"/>
          </p:cNvSpPr>
          <p:nvPr/>
        </p:nvSpPr>
        <p:spPr bwMode="auto">
          <a:xfrm>
            <a:off x="64850" y="337532"/>
            <a:ext cx="506185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a:t>3GPP TSG-RAN WG4 Meeting #94-e							</a:t>
            </a:r>
            <a:endParaRPr lang="en-US" altLang="zh-CN" dirty="0"/>
          </a:p>
        </p:txBody>
      </p:sp>
    </p:spTree>
    <p:extLst>
      <p:ext uri="{BB962C8B-B14F-4D97-AF65-F5344CB8AC3E}">
        <p14:creationId xmlns:p14="http://schemas.microsoft.com/office/powerpoint/2010/main" val="27452371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a:t>Background</a:t>
            </a:r>
            <a:endParaRPr lang="zh-CN" altLang="en-US" dirty="0"/>
          </a:p>
        </p:txBody>
      </p:sp>
      <p:sp>
        <p:nvSpPr>
          <p:cNvPr id="3" name="Content Placeholder 2"/>
          <p:cNvSpPr>
            <a:spLocks noGrp="1"/>
          </p:cNvSpPr>
          <p:nvPr>
            <p:ph idx="1"/>
          </p:nvPr>
        </p:nvSpPr>
        <p:spPr/>
        <p:txBody>
          <a:bodyPr/>
          <a:lstStyle/>
          <a:p>
            <a:r>
              <a:rPr lang="en-US" altLang="zh-CN" b="1" u="sng" dirty="0"/>
              <a:t>Observation 1:</a:t>
            </a:r>
            <a:r>
              <a:rPr lang="en-US" altLang="zh-CN" dirty="0"/>
              <a:t> </a:t>
            </a:r>
            <a:r>
              <a:rPr lang="en-US" altLang="zh-CN" b="1" dirty="0"/>
              <a:t>While camping on an unlicensed carrier, if there is PCI collision with the neighbor cells, the current cell reselection and HO requirements for NR-U [R4-1910551] can not be fulfilled because of the additional time for SIB reading. </a:t>
            </a:r>
            <a:endParaRPr lang="zh-CN" altLang="zh-CN" dirty="0"/>
          </a:p>
          <a:p>
            <a:endParaRPr lang="zh-CN" altLang="en-US" dirty="0"/>
          </a:p>
        </p:txBody>
      </p:sp>
    </p:spTree>
    <p:extLst>
      <p:ext uri="{BB962C8B-B14F-4D97-AF65-F5344CB8AC3E}">
        <p14:creationId xmlns:p14="http://schemas.microsoft.com/office/powerpoint/2010/main" val="27521365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78296" y="0"/>
            <a:ext cx="11075504" cy="1145622"/>
          </a:xfrm>
        </p:spPr>
        <p:txBody>
          <a:bodyPr>
            <a:normAutofit/>
          </a:bodyPr>
          <a:lstStyle/>
          <a:p>
            <a:r>
              <a:rPr lang="en-US" dirty="0"/>
              <a:t>Way-Forward(1)</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421669" y="1038534"/>
            <a:ext cx="10681276" cy="5229857"/>
          </a:xfrm>
        </p:spPr>
        <p:txBody>
          <a:bodyPr>
            <a:normAutofit/>
          </a:bodyPr>
          <a:lstStyle/>
          <a:p>
            <a:r>
              <a:rPr lang="en-US" altLang="zh-CN" b="1" i="1" u="sng" dirty="0"/>
              <a:t>Proposal 1: </a:t>
            </a:r>
            <a:r>
              <a:rPr lang="en-US" altLang="zh-CN" b="1" dirty="0"/>
              <a:t>The requirements for cell reselection in NR-U can be defined as :</a:t>
            </a:r>
          </a:p>
          <a:p>
            <a:pPr marL="0" indent="0">
              <a:buNone/>
            </a:pPr>
            <a:endParaRPr lang="en-US" altLang="zh-CN" b="1" dirty="0"/>
          </a:p>
          <a:p>
            <a:pPr marL="0" indent="0">
              <a:buNone/>
            </a:pPr>
            <a:endParaRPr lang="en-US" altLang="zh-CN" b="1" dirty="0"/>
          </a:p>
          <a:p>
            <a:pPr marL="0" indent="0">
              <a:buNone/>
            </a:pPr>
            <a:endParaRPr lang="en-US" altLang="zh-CN" b="1" dirty="0"/>
          </a:p>
          <a:p>
            <a:pPr marL="0" indent="0">
              <a:buNone/>
            </a:pPr>
            <a:endParaRPr lang="en-US" altLang="zh-CN" b="1" dirty="0"/>
          </a:p>
          <a:p>
            <a:pPr marL="0" indent="0">
              <a:buNone/>
            </a:pPr>
            <a:endParaRPr lang="en-US" altLang="zh-CN" b="1" dirty="0"/>
          </a:p>
          <a:p>
            <a:pPr marL="0" indent="0">
              <a:buNone/>
            </a:pPr>
            <a:endParaRPr lang="en-US" altLang="zh-CN" b="1" dirty="0"/>
          </a:p>
          <a:p>
            <a:pPr marL="0" indent="0">
              <a:buNone/>
            </a:pPr>
            <a:endParaRPr lang="en-US" altLang="zh-CN" b="1" dirty="0"/>
          </a:p>
          <a:p>
            <a:pPr marL="0" indent="0">
              <a:buNone/>
            </a:pPr>
            <a:endParaRPr lang="en-US" altLang="zh-CN" b="1" dirty="0"/>
          </a:p>
          <a:p>
            <a:pPr marL="0" indent="0">
              <a:buNone/>
            </a:pPr>
            <a:endParaRPr lang="en-US" altLang="zh-CN" b="1" i="1" dirty="0"/>
          </a:p>
          <a:p>
            <a:pPr marL="0" indent="0">
              <a:buNone/>
            </a:pPr>
            <a:endParaRPr lang="en-US" dirty="0"/>
          </a:p>
          <a:p>
            <a:pPr marL="0" indent="0">
              <a:buNone/>
            </a:pPr>
            <a:endParaRPr lang="en-US" altLang="zh-CN" b="1" i="1" dirty="0"/>
          </a:p>
        </p:txBody>
      </p:sp>
      <p:graphicFrame>
        <p:nvGraphicFramePr>
          <p:cNvPr id="5" name="Table 4">
            <a:extLst>
              <a:ext uri="{FF2B5EF4-FFF2-40B4-BE49-F238E27FC236}">
                <a16:creationId xmlns:a16="http://schemas.microsoft.com/office/drawing/2014/main" id="{DB33A008-10FE-46BE-A1EB-E249BC050C64}"/>
              </a:ext>
            </a:extLst>
          </p:cNvPr>
          <p:cNvGraphicFramePr>
            <a:graphicFrameLocks noGrp="1"/>
          </p:cNvGraphicFramePr>
          <p:nvPr>
            <p:extLst>
              <p:ext uri="{D42A27DB-BD31-4B8C-83A1-F6EECF244321}">
                <p14:modId xmlns:p14="http://schemas.microsoft.com/office/powerpoint/2010/main" val="2098990156"/>
              </p:ext>
            </p:extLst>
          </p:nvPr>
        </p:nvGraphicFramePr>
        <p:xfrm>
          <a:off x="883404" y="2037174"/>
          <a:ext cx="10041311" cy="2561192"/>
        </p:xfrm>
        <a:graphic>
          <a:graphicData uri="http://schemas.openxmlformats.org/drawingml/2006/table">
            <a:tbl>
              <a:tblPr firstRow="1" firstCol="1" bandRow="1">
                <a:tableStyleId>{5C22544A-7EE6-4342-B048-85BDC9FD1C3A}</a:tableStyleId>
              </a:tblPr>
              <a:tblGrid>
                <a:gridCol w="1335506">
                  <a:extLst>
                    <a:ext uri="{9D8B030D-6E8A-4147-A177-3AD203B41FA5}">
                      <a16:colId xmlns:a16="http://schemas.microsoft.com/office/drawing/2014/main" val="5767713"/>
                    </a:ext>
                  </a:extLst>
                </a:gridCol>
                <a:gridCol w="3032193">
                  <a:extLst>
                    <a:ext uri="{9D8B030D-6E8A-4147-A177-3AD203B41FA5}">
                      <a16:colId xmlns:a16="http://schemas.microsoft.com/office/drawing/2014/main" val="1785655409"/>
                    </a:ext>
                  </a:extLst>
                </a:gridCol>
                <a:gridCol w="2848839">
                  <a:extLst>
                    <a:ext uri="{9D8B030D-6E8A-4147-A177-3AD203B41FA5}">
                      <a16:colId xmlns:a16="http://schemas.microsoft.com/office/drawing/2014/main" val="1778335681"/>
                    </a:ext>
                  </a:extLst>
                </a:gridCol>
                <a:gridCol w="2824773">
                  <a:extLst>
                    <a:ext uri="{9D8B030D-6E8A-4147-A177-3AD203B41FA5}">
                      <a16:colId xmlns:a16="http://schemas.microsoft.com/office/drawing/2014/main" val="3095929894"/>
                    </a:ext>
                  </a:extLst>
                </a:gridCol>
              </a:tblGrid>
              <a:tr h="242337">
                <a:tc>
                  <a:txBody>
                    <a:bodyPr/>
                    <a:lstStyle/>
                    <a:p>
                      <a:pPr algn="ctr">
                        <a:spcAft>
                          <a:spcPts val="0"/>
                        </a:spcAft>
                      </a:pPr>
                      <a:r>
                        <a:rPr lang="en-US" sz="1200" dirty="0">
                          <a:effectLst/>
                        </a:rPr>
                        <a:t>DRX cycle length [s]</a:t>
                      </a:r>
                      <a:endParaRPr lang="sv-SE"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200" dirty="0" err="1">
                          <a:effectLst/>
                        </a:rPr>
                        <a:t>T</a:t>
                      </a:r>
                      <a:r>
                        <a:rPr lang="en-US" sz="1200" baseline="-25000" dirty="0" err="1">
                          <a:effectLst/>
                        </a:rPr>
                        <a:t>detect,NR_Intra</a:t>
                      </a:r>
                      <a:r>
                        <a:rPr lang="en-US" sz="1200" dirty="0">
                          <a:effectLst/>
                        </a:rPr>
                        <a:t> , </a:t>
                      </a:r>
                      <a:r>
                        <a:rPr lang="en-US" sz="1200" dirty="0" err="1">
                          <a:effectLst/>
                        </a:rPr>
                        <a:t>T</a:t>
                      </a:r>
                      <a:r>
                        <a:rPr lang="en-US" sz="1200" baseline="-25000" dirty="0" err="1">
                          <a:effectLst/>
                        </a:rPr>
                        <a:t>detect,NR_Inter</a:t>
                      </a:r>
                      <a:r>
                        <a:rPr lang="en-US" sz="1200" dirty="0">
                          <a:effectLst/>
                        </a:rPr>
                        <a:t> [s] </a:t>
                      </a:r>
                      <a:endParaRPr lang="sv-SE" sz="1200" dirty="0">
                        <a:effectLst/>
                      </a:endParaRPr>
                    </a:p>
                    <a:p>
                      <a:pPr algn="ctr">
                        <a:spcAft>
                          <a:spcPts val="0"/>
                        </a:spcAft>
                      </a:pPr>
                      <a:r>
                        <a:rPr lang="en-US" sz="1200" dirty="0">
                          <a:effectLst/>
                        </a:rPr>
                        <a:t>{number of DRX cycles}</a:t>
                      </a:r>
                      <a:endParaRPr lang="sv-SE"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200" dirty="0" err="1">
                          <a:effectLst/>
                        </a:rPr>
                        <a:t>T</a:t>
                      </a:r>
                      <a:r>
                        <a:rPr lang="en-US" sz="1200" baseline="-25000" dirty="0" err="1">
                          <a:effectLst/>
                        </a:rPr>
                        <a:t>measure,NR_Intra</a:t>
                      </a:r>
                      <a:r>
                        <a:rPr lang="en-US" sz="1200" dirty="0">
                          <a:effectLst/>
                        </a:rPr>
                        <a:t>, </a:t>
                      </a:r>
                      <a:r>
                        <a:rPr lang="en-US" sz="1200" dirty="0" err="1">
                          <a:effectLst/>
                        </a:rPr>
                        <a:t>T</a:t>
                      </a:r>
                      <a:r>
                        <a:rPr lang="en-US" sz="1200" baseline="-25000" dirty="0" err="1">
                          <a:effectLst/>
                        </a:rPr>
                        <a:t>measure,NR_Inter</a:t>
                      </a:r>
                      <a:r>
                        <a:rPr lang="en-US" sz="1200" dirty="0">
                          <a:effectLst/>
                        </a:rPr>
                        <a:t> [s] </a:t>
                      </a:r>
                      <a:endParaRPr lang="sv-SE" sz="1200" dirty="0">
                        <a:effectLst/>
                      </a:endParaRPr>
                    </a:p>
                    <a:p>
                      <a:pPr algn="ctr">
                        <a:spcAft>
                          <a:spcPts val="0"/>
                        </a:spcAft>
                      </a:pPr>
                      <a:r>
                        <a:rPr lang="en-US" sz="1200" dirty="0">
                          <a:effectLst/>
                        </a:rPr>
                        <a:t>{number of DRX cycles}</a:t>
                      </a:r>
                      <a:endParaRPr lang="sv-SE"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200">
                          <a:effectLst/>
                        </a:rPr>
                        <a:t>T</a:t>
                      </a:r>
                      <a:r>
                        <a:rPr lang="en-US" sz="1200" baseline="-25000">
                          <a:effectLst/>
                        </a:rPr>
                        <a:t>evaluate,NR_Intra</a:t>
                      </a:r>
                      <a:r>
                        <a:rPr lang="en-US" sz="1200">
                          <a:effectLst/>
                        </a:rPr>
                        <a:t>, T</a:t>
                      </a:r>
                      <a:r>
                        <a:rPr lang="en-US" sz="1200" baseline="-25000">
                          <a:effectLst/>
                        </a:rPr>
                        <a:t>evaluate,NR_Intra</a:t>
                      </a:r>
                      <a:r>
                        <a:rPr lang="en-US" sz="1200">
                          <a:effectLst/>
                        </a:rPr>
                        <a:t> [s] </a:t>
                      </a:r>
                      <a:endParaRPr lang="sv-SE" sz="1200">
                        <a:effectLst/>
                      </a:endParaRPr>
                    </a:p>
                    <a:p>
                      <a:pPr algn="ctr">
                        <a:spcAft>
                          <a:spcPts val="0"/>
                        </a:spcAft>
                      </a:pPr>
                      <a:r>
                        <a:rPr lang="en-US" sz="1200">
                          <a:effectLst/>
                        </a:rPr>
                        <a:t>{number of DRX cycles}</a:t>
                      </a:r>
                      <a:endParaRPr lang="sv-SE" sz="12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272366807"/>
                  </a:ext>
                </a:extLst>
              </a:tr>
              <a:tr h="365978">
                <a:tc>
                  <a:txBody>
                    <a:bodyPr/>
                    <a:lstStyle/>
                    <a:p>
                      <a:pPr algn="ctr">
                        <a:spcAft>
                          <a:spcPts val="0"/>
                        </a:spcAft>
                      </a:pPr>
                      <a:r>
                        <a:rPr lang="en-US" sz="1200">
                          <a:effectLst/>
                        </a:rPr>
                        <a:t>0.32</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200" dirty="0">
                          <a:effectLst/>
                        </a:rPr>
                        <a:t> 0.32x([36]+Md)xM2 </a:t>
                      </a:r>
                    </a:p>
                    <a:p>
                      <a:pPr algn="ctr">
                        <a:spcAft>
                          <a:spcPts val="0"/>
                        </a:spcAft>
                      </a:pPr>
                      <a:r>
                        <a:rPr lang="en-US" sz="1200" dirty="0">
                          <a:effectLst/>
                        </a:rPr>
                        <a:t>{([36]+Md)xM2}</a:t>
                      </a:r>
                      <a:endParaRPr lang="sv-SE"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200" dirty="0">
                          <a:effectLst/>
                        </a:rPr>
                        <a:t>0.32x([4]+Mm) xM2</a:t>
                      </a:r>
                      <a:endParaRPr lang="sv-SE" sz="1200" dirty="0">
                        <a:effectLst/>
                      </a:endParaRPr>
                    </a:p>
                    <a:p>
                      <a:pPr algn="ctr">
                        <a:spcAft>
                          <a:spcPts val="0"/>
                        </a:spcAft>
                      </a:pPr>
                      <a:r>
                        <a:rPr lang="en-US" sz="1200" dirty="0">
                          <a:effectLst/>
                        </a:rPr>
                        <a:t>{([4]+Mm)xM2}</a:t>
                      </a:r>
                      <a:endParaRPr lang="sv-SE"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200">
                          <a:effectLst/>
                        </a:rPr>
                        <a:t>0.32x([16]+Me) x M2</a:t>
                      </a:r>
                      <a:endParaRPr lang="sv-SE" sz="1200">
                        <a:effectLst/>
                      </a:endParaRPr>
                    </a:p>
                    <a:p>
                      <a:pPr algn="ctr">
                        <a:spcAft>
                          <a:spcPts val="0"/>
                        </a:spcAft>
                      </a:pPr>
                      <a:r>
                        <a:rPr lang="en-US" sz="1200">
                          <a:effectLst/>
                        </a:rPr>
                        <a:t>{([16]+Me)xM2}</a:t>
                      </a:r>
                      <a:endParaRPr lang="sv-SE" sz="12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141067225"/>
                  </a:ext>
                </a:extLst>
              </a:tr>
              <a:tr h="365978">
                <a:tc>
                  <a:txBody>
                    <a:bodyPr/>
                    <a:lstStyle/>
                    <a:p>
                      <a:pPr algn="ctr">
                        <a:spcAft>
                          <a:spcPts val="0"/>
                        </a:spcAft>
                      </a:pPr>
                      <a:r>
                        <a:rPr lang="en-US" sz="1200" dirty="0">
                          <a:effectLst/>
                        </a:rPr>
                        <a:t>0.64</a:t>
                      </a:r>
                      <a:endParaRPr lang="sv-SE"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200" dirty="0">
                          <a:effectLst/>
                        </a:rPr>
                        <a:t> 0.64x([28]+Md)  </a:t>
                      </a:r>
                      <a:endParaRPr lang="sv-SE" sz="1200" dirty="0">
                        <a:effectLst/>
                      </a:endParaRPr>
                    </a:p>
                    <a:p>
                      <a:pPr algn="ctr">
                        <a:spcAft>
                          <a:spcPts val="0"/>
                        </a:spcAft>
                      </a:pPr>
                      <a:r>
                        <a:rPr lang="en-US" sz="1200" dirty="0">
                          <a:effectLst/>
                        </a:rPr>
                        <a:t>{[28]+Md}</a:t>
                      </a:r>
                      <a:endParaRPr lang="sv-SE"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sv-SE" sz="1200" dirty="0">
                          <a:effectLst/>
                        </a:rPr>
                        <a:t>0.64x(</a:t>
                      </a:r>
                      <a:r>
                        <a:rPr lang="en-US" sz="1200" dirty="0">
                          <a:effectLst/>
                        </a:rPr>
                        <a:t>[</a:t>
                      </a:r>
                      <a:r>
                        <a:rPr lang="sv-SE" sz="1200" dirty="0">
                          <a:effectLst/>
                        </a:rPr>
                        <a:t>2</a:t>
                      </a:r>
                      <a:r>
                        <a:rPr lang="en-US" sz="1200" dirty="0">
                          <a:effectLst/>
                        </a:rPr>
                        <a:t>]</a:t>
                      </a:r>
                      <a:r>
                        <a:rPr lang="sv-SE" sz="1200" dirty="0">
                          <a:effectLst/>
                        </a:rPr>
                        <a:t>+Mm) </a:t>
                      </a:r>
                    </a:p>
                    <a:p>
                      <a:pPr algn="ctr">
                        <a:spcAft>
                          <a:spcPts val="0"/>
                        </a:spcAft>
                      </a:pPr>
                      <a:r>
                        <a:rPr lang="en-US" sz="1200" dirty="0">
                          <a:effectLst/>
                        </a:rPr>
                        <a:t>{[2]+Mm}</a:t>
                      </a:r>
                      <a:endParaRPr lang="sv-SE"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200" dirty="0">
                          <a:effectLst/>
                        </a:rPr>
                        <a:t>0.64x([8]+Me) </a:t>
                      </a:r>
                      <a:endParaRPr lang="sv-SE" sz="1200" dirty="0">
                        <a:effectLst/>
                      </a:endParaRPr>
                    </a:p>
                    <a:p>
                      <a:pPr algn="ctr">
                        <a:spcAft>
                          <a:spcPts val="0"/>
                        </a:spcAft>
                      </a:pPr>
                      <a:r>
                        <a:rPr lang="en-US" sz="1200" dirty="0">
                          <a:effectLst/>
                        </a:rPr>
                        <a:t>{[8]+Me}</a:t>
                      </a:r>
                      <a:endParaRPr lang="sv-SE" sz="12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71852952"/>
                  </a:ext>
                </a:extLst>
              </a:tr>
              <a:tr h="365978">
                <a:tc>
                  <a:txBody>
                    <a:bodyPr/>
                    <a:lstStyle/>
                    <a:p>
                      <a:pPr algn="ctr">
                        <a:spcAft>
                          <a:spcPts val="0"/>
                        </a:spcAft>
                      </a:pPr>
                      <a:r>
                        <a:rPr lang="en-US" sz="1200">
                          <a:effectLst/>
                        </a:rPr>
                        <a:t>1.28</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200" dirty="0">
                          <a:effectLst/>
                        </a:rPr>
                        <a:t> 1.28x([25]+Md)</a:t>
                      </a:r>
                      <a:endParaRPr lang="sv-SE" sz="1200" dirty="0">
                        <a:effectLst/>
                      </a:endParaRPr>
                    </a:p>
                    <a:p>
                      <a:pPr algn="ctr">
                        <a:spcAft>
                          <a:spcPts val="0"/>
                        </a:spcAft>
                      </a:pPr>
                      <a:r>
                        <a:rPr lang="en-US" sz="1200" dirty="0">
                          <a:effectLst/>
                        </a:rPr>
                        <a:t>{[25]+Md}</a:t>
                      </a:r>
                      <a:endParaRPr lang="sv-SE"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sv-SE" sz="1200" dirty="0">
                          <a:effectLst/>
                        </a:rPr>
                        <a:t>1.28x(</a:t>
                      </a:r>
                      <a:r>
                        <a:rPr lang="en-US" sz="1200" dirty="0">
                          <a:effectLst/>
                        </a:rPr>
                        <a:t>[</a:t>
                      </a:r>
                      <a:r>
                        <a:rPr lang="sv-SE" sz="1200" dirty="0">
                          <a:effectLst/>
                        </a:rPr>
                        <a:t>1</a:t>
                      </a:r>
                      <a:r>
                        <a:rPr lang="en-US" sz="1200" dirty="0">
                          <a:effectLst/>
                        </a:rPr>
                        <a:t>]</a:t>
                      </a:r>
                      <a:r>
                        <a:rPr lang="sv-SE" sz="1200" dirty="0">
                          <a:effectLst/>
                        </a:rPr>
                        <a:t>+Mm)</a:t>
                      </a:r>
                    </a:p>
                    <a:p>
                      <a:pPr algn="ctr">
                        <a:spcAft>
                          <a:spcPts val="0"/>
                        </a:spcAft>
                      </a:pPr>
                      <a:r>
                        <a:rPr lang="en-US" sz="1200" dirty="0">
                          <a:effectLst/>
                        </a:rPr>
                        <a:t>{[1]+Mm}</a:t>
                      </a:r>
                      <a:endParaRPr lang="sv-SE"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200" dirty="0">
                          <a:effectLst/>
                        </a:rPr>
                        <a:t>1.28x([5]+Me) </a:t>
                      </a:r>
                      <a:endParaRPr lang="sv-SE" sz="1200" dirty="0">
                        <a:effectLst/>
                      </a:endParaRPr>
                    </a:p>
                    <a:p>
                      <a:pPr algn="ctr">
                        <a:spcAft>
                          <a:spcPts val="0"/>
                        </a:spcAft>
                      </a:pPr>
                      <a:r>
                        <a:rPr lang="en-US" sz="1200" dirty="0">
                          <a:effectLst/>
                        </a:rPr>
                        <a:t>{[5]+Me}</a:t>
                      </a:r>
                      <a:endParaRPr lang="sv-SE" sz="12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4112111611"/>
                  </a:ext>
                </a:extLst>
              </a:tr>
              <a:tr h="365978">
                <a:tc>
                  <a:txBody>
                    <a:bodyPr/>
                    <a:lstStyle/>
                    <a:p>
                      <a:pPr algn="ctr">
                        <a:spcAft>
                          <a:spcPts val="0"/>
                        </a:spcAft>
                      </a:pPr>
                      <a:r>
                        <a:rPr lang="en-US" sz="1200" dirty="0">
                          <a:effectLst/>
                        </a:rPr>
                        <a:t>2.56</a:t>
                      </a:r>
                      <a:endParaRPr lang="sv-SE"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200" dirty="0">
                          <a:effectLst/>
                        </a:rPr>
                        <a:t>2.56x([23]+Md)</a:t>
                      </a:r>
                      <a:endParaRPr lang="sv-SE" sz="1200" dirty="0">
                        <a:effectLst/>
                      </a:endParaRPr>
                    </a:p>
                    <a:p>
                      <a:pPr algn="ctr">
                        <a:spcAft>
                          <a:spcPts val="0"/>
                        </a:spcAft>
                      </a:pPr>
                      <a:r>
                        <a:rPr lang="en-US" sz="1200" dirty="0">
                          <a:effectLst/>
                        </a:rPr>
                        <a:t>{[23]+Md}</a:t>
                      </a:r>
                      <a:endParaRPr lang="sv-SE"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sv-SE" sz="1200" dirty="0">
                          <a:effectLst/>
                        </a:rPr>
                        <a:t>2.56x(</a:t>
                      </a:r>
                      <a:r>
                        <a:rPr lang="en-US" sz="1200" dirty="0">
                          <a:effectLst/>
                        </a:rPr>
                        <a:t>[</a:t>
                      </a:r>
                      <a:r>
                        <a:rPr lang="sv-SE" sz="1200" dirty="0">
                          <a:effectLst/>
                        </a:rPr>
                        <a:t>1</a:t>
                      </a:r>
                      <a:r>
                        <a:rPr lang="en-US" sz="1200" dirty="0">
                          <a:effectLst/>
                        </a:rPr>
                        <a:t>]</a:t>
                      </a:r>
                      <a:r>
                        <a:rPr lang="sv-SE" sz="1200" dirty="0">
                          <a:effectLst/>
                        </a:rPr>
                        <a:t>+Mm)</a:t>
                      </a:r>
                    </a:p>
                    <a:p>
                      <a:pPr algn="ctr">
                        <a:spcAft>
                          <a:spcPts val="0"/>
                        </a:spcAft>
                      </a:pPr>
                      <a:r>
                        <a:rPr lang="en-US" sz="1200" dirty="0">
                          <a:effectLst/>
                        </a:rPr>
                        <a:t>{[1]+Mm}</a:t>
                      </a:r>
                      <a:endParaRPr lang="sv-SE"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200" dirty="0">
                          <a:effectLst/>
                        </a:rPr>
                        <a:t>2.56x([3]+Me) </a:t>
                      </a:r>
                      <a:endParaRPr lang="sv-SE" sz="1200" dirty="0">
                        <a:effectLst/>
                      </a:endParaRPr>
                    </a:p>
                    <a:p>
                      <a:pPr algn="ctr">
                        <a:spcAft>
                          <a:spcPts val="0"/>
                        </a:spcAft>
                      </a:pPr>
                      <a:r>
                        <a:rPr lang="en-US" sz="1200" dirty="0">
                          <a:effectLst/>
                        </a:rPr>
                        <a:t>{[3]+Me}</a:t>
                      </a:r>
                      <a:endParaRPr lang="sv-SE" sz="12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909165826"/>
                  </a:ext>
                </a:extLst>
              </a:tr>
              <a:tr h="365978">
                <a:tc gridSpan="4">
                  <a:txBody>
                    <a:bodyPr/>
                    <a:lstStyle/>
                    <a:p>
                      <a:pPr algn="l">
                        <a:spcAft>
                          <a:spcPts val="0"/>
                        </a:spcAft>
                      </a:pPr>
                      <a:r>
                        <a:rPr lang="sv-SE" sz="1200" dirty="0">
                          <a:effectLst/>
                          <a:latin typeface="Times New Roman" panose="02020603050405020304" pitchFamily="18" charset="0"/>
                          <a:ea typeface="SimSun" panose="02010600030101010101" pitchFamily="2" charset="-122"/>
                        </a:rPr>
                        <a:t>...</a:t>
                      </a:r>
                    </a:p>
                    <a:p>
                      <a:pPr lvl="0"/>
                      <a:r>
                        <a:rPr lang="en-US" sz="1200" dirty="0">
                          <a:solidFill>
                            <a:schemeClr val="bg1"/>
                          </a:solidFill>
                        </a:rPr>
                        <a:t>Note x: </a:t>
                      </a:r>
                      <a:r>
                        <a:rPr lang="en-US" sz="1200" b="1" kern="1200" dirty="0">
                          <a:solidFill>
                            <a:schemeClr val="bg1"/>
                          </a:solidFill>
                          <a:latin typeface="+mn-lt"/>
                          <a:ea typeface="+mn-ea"/>
                          <a:cs typeface="+mn-cs"/>
                        </a:rPr>
                        <a:t>Requirements above are applicable when there is no</a:t>
                      </a:r>
                      <a:r>
                        <a:rPr lang="en-US" altLang="zh-CN" sz="1200" b="1" kern="1200" dirty="0">
                          <a:solidFill>
                            <a:schemeClr val="bg1"/>
                          </a:solidFill>
                          <a:latin typeface="+mn-lt"/>
                          <a:ea typeface="+mn-ea"/>
                          <a:cs typeface="+mn-cs"/>
                        </a:rPr>
                        <a:t> PCI collision for measured neighbor cells deployed in CCA carriers</a:t>
                      </a:r>
                      <a:endParaRPr lang="en-US" sz="1200" b="1" kern="1200" dirty="0">
                        <a:solidFill>
                          <a:schemeClr val="bg1"/>
                        </a:solidFill>
                        <a:latin typeface="+mn-lt"/>
                        <a:ea typeface="+mn-ea"/>
                        <a:cs typeface="+mn-cs"/>
                      </a:endParaRPr>
                    </a:p>
                    <a:p>
                      <a:pPr algn="l">
                        <a:spcAft>
                          <a:spcPts val="0"/>
                        </a:spcAft>
                      </a:pPr>
                      <a:endParaRPr lang="sv-SE" sz="1200" dirty="0">
                        <a:effectLst/>
                        <a:latin typeface="Times New Roman" panose="02020603050405020304" pitchFamily="18" charset="0"/>
                        <a:ea typeface="SimSun" panose="02010600030101010101" pitchFamily="2" charset="-122"/>
                      </a:endParaRPr>
                    </a:p>
                    <a:p>
                      <a:pPr algn="l">
                        <a:spcAft>
                          <a:spcPts val="0"/>
                        </a:spcAft>
                      </a:pPr>
                      <a:endParaRPr lang="sv-SE" sz="1200" dirty="0">
                        <a:effectLst/>
                        <a:latin typeface="Times New Roman" panose="02020603050405020304" pitchFamily="18" charset="0"/>
                        <a:ea typeface="SimSun" panose="02010600030101010101" pitchFamily="2" charset="-122"/>
                      </a:endParaRPr>
                    </a:p>
                  </a:txBody>
                  <a:tcPr marL="68580" marR="68580" marT="0" marB="0"/>
                </a:tc>
                <a:tc hMerge="1">
                  <a:txBody>
                    <a:bodyPr/>
                    <a:lstStyle/>
                    <a:p>
                      <a:pPr algn="ctr">
                        <a:spcAft>
                          <a:spcPts val="0"/>
                        </a:spcAft>
                      </a:pPr>
                      <a:endParaRPr lang="sv-SE" sz="1400" dirty="0">
                        <a:effectLst/>
                        <a:latin typeface="Times New Roman" panose="02020603050405020304" pitchFamily="18" charset="0"/>
                        <a:ea typeface="SimSun" panose="02010600030101010101" pitchFamily="2" charset="-122"/>
                      </a:endParaRPr>
                    </a:p>
                  </a:txBody>
                  <a:tcPr marL="68580" marR="68580" marT="0" marB="0"/>
                </a:tc>
                <a:tc hMerge="1">
                  <a:txBody>
                    <a:bodyPr/>
                    <a:lstStyle/>
                    <a:p>
                      <a:pPr algn="ctr">
                        <a:spcAft>
                          <a:spcPts val="0"/>
                        </a:spcAft>
                      </a:pPr>
                      <a:endParaRPr lang="sv-SE" sz="1400" dirty="0">
                        <a:effectLst/>
                        <a:latin typeface="Times New Roman" panose="02020603050405020304" pitchFamily="18" charset="0"/>
                        <a:ea typeface="SimSun" panose="02010600030101010101" pitchFamily="2" charset="-122"/>
                      </a:endParaRPr>
                    </a:p>
                  </a:txBody>
                  <a:tcPr marL="68580" marR="68580" marT="0" marB="0"/>
                </a:tc>
                <a:tc hMerge="1">
                  <a:txBody>
                    <a:bodyPr/>
                    <a:lstStyle/>
                    <a:p>
                      <a:pPr algn="ctr">
                        <a:spcAft>
                          <a:spcPts val="0"/>
                        </a:spcAft>
                      </a:pP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192487163"/>
                  </a:ext>
                </a:extLst>
              </a:tr>
            </a:tbl>
          </a:graphicData>
        </a:graphic>
      </p:graphicFrame>
    </p:spTree>
    <p:extLst>
      <p:ext uri="{BB962C8B-B14F-4D97-AF65-F5344CB8AC3E}">
        <p14:creationId xmlns:p14="http://schemas.microsoft.com/office/powerpoint/2010/main" val="2283716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7815" y="209850"/>
            <a:ext cx="10515600" cy="610920"/>
          </a:xfrm>
        </p:spPr>
        <p:txBody>
          <a:bodyPr/>
          <a:lstStyle/>
          <a:p>
            <a:r>
              <a:rPr lang="en-US" dirty="0"/>
              <a:t>Way-Forward(2)</a:t>
            </a:r>
            <a:endParaRPr lang="zh-CN" alt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597379" y="1014718"/>
                <a:ext cx="10876472" cy="5463719"/>
              </a:xfrm>
            </p:spPr>
            <p:txBody>
              <a:bodyPr>
                <a:normAutofit/>
              </a:bodyPr>
              <a:lstStyle/>
              <a:p>
                <a:r>
                  <a:rPr lang="en-US" altLang="zh-CN" b="1" i="1" u="sng" dirty="0"/>
                  <a:t>Proposal 2: </a:t>
                </a:r>
                <a:r>
                  <a:rPr lang="en-US" altLang="zh-CN" b="1" dirty="0"/>
                  <a:t>The requirements for HO in NR-U can be defined as [R4-1910551] :</a:t>
                </a:r>
                <a:endParaRPr lang="zh-CN" altLang="zh-CN" dirty="0"/>
              </a:p>
              <a:p>
                <a:pPr marL="0" indent="0">
                  <a:buNone/>
                </a:pPr>
                <a:r>
                  <a:rPr lang="en-US" altLang="zh-CN" b="1" dirty="0"/>
                  <a:t>   -</a:t>
                </a:r>
                <a:r>
                  <a:rPr lang="en-US" altLang="zh-CN" b="1" i="1" dirty="0"/>
                  <a:t> </a:t>
                </a:r>
                <a:r>
                  <a:rPr lang="en-US" altLang="zh-CN" dirty="0"/>
                  <a:t>“The interruption time for NR FR1 – NR FR1 handover in NR-U: </a:t>
                </a:r>
              </a:p>
              <a:p>
                <a:pPr marL="0" lvl="0" indent="0" algn="ctr">
                  <a:buNone/>
                </a:pPr>
                <a:r>
                  <a:rPr lang="en-GB" altLang="zh-CN" dirty="0" err="1"/>
                  <a:t>T</a:t>
                </a:r>
                <a:r>
                  <a:rPr lang="en-GB" altLang="zh-CN" baseline="-25000" dirty="0" err="1"/>
                  <a:t>interrupt</a:t>
                </a:r>
                <a:r>
                  <a:rPr lang="en-GB" altLang="zh-CN" dirty="0"/>
                  <a:t> = </a:t>
                </a:r>
                <a:r>
                  <a:rPr lang="en-GB" altLang="zh-CN" dirty="0" err="1"/>
                  <a:t>T</a:t>
                </a:r>
                <a:r>
                  <a:rPr lang="en-GB" altLang="zh-CN" baseline="-25000" dirty="0" err="1"/>
                  <a:t>search</a:t>
                </a:r>
                <a:r>
                  <a:rPr lang="en-GB" altLang="zh-CN" dirty="0"/>
                  <a:t> + T</a:t>
                </a:r>
                <a:r>
                  <a:rPr lang="en-GB" altLang="zh-CN" baseline="-25000" dirty="0"/>
                  <a:t>IU</a:t>
                </a:r>
                <a:r>
                  <a:rPr lang="en-GB" altLang="zh-CN" dirty="0"/>
                  <a:t> + [20] + </a:t>
                </a:r>
                <a14:m>
                  <m:oMath xmlns:m="http://schemas.openxmlformats.org/officeDocument/2006/math">
                    <m:sSub>
                      <m:sSubPr>
                        <m:ctrlPr>
                          <a:rPr lang="sv-SE" altLang="zh-CN" i="1">
                            <a:latin typeface="Cambria Math" panose="02040503050406030204" pitchFamily="18" charset="0"/>
                          </a:rPr>
                        </m:ctrlPr>
                      </m:sSubPr>
                      <m:e>
                        <m:r>
                          <m:rPr>
                            <m:sty m:val="p"/>
                          </m:rPr>
                          <a:rPr lang="en-GB" altLang="zh-CN">
                            <a:latin typeface="Cambria Math" panose="02040503050406030204" pitchFamily="18" charset="0"/>
                          </a:rPr>
                          <m:t>T</m:t>
                        </m:r>
                      </m:e>
                      <m:sub>
                        <m:r>
                          <a:rPr lang="en-GB" altLang="zh-CN" i="1">
                            <a:latin typeface="Cambria Math" panose="02040503050406030204" pitchFamily="18" charset="0"/>
                          </a:rPr>
                          <m:t>∆</m:t>
                        </m:r>
                      </m:sub>
                    </m:sSub>
                  </m:oMath>
                </a14:m>
                <a:r>
                  <a:rPr lang="en-GB" altLang="zh-CN" dirty="0"/>
                  <a:t> ms</a:t>
                </a:r>
                <a:endParaRPr lang="sv-SE" altLang="zh-CN" dirty="0"/>
              </a:p>
              <a:p>
                <a:pPr marL="354013" indent="0" hangingPunct="0">
                  <a:buNone/>
                </a:pPr>
                <a:r>
                  <a:rPr lang="en-GB" altLang="zh-CN" dirty="0"/>
                  <a:t>where </a:t>
                </a:r>
                <a:endParaRPr lang="sv-SE" altLang="zh-CN" dirty="0"/>
              </a:p>
              <a:p>
                <a:pPr marL="541338" indent="0" hangingPunct="0">
                  <a:spcBef>
                    <a:spcPts val="1500"/>
                  </a:spcBef>
                  <a:buNone/>
                </a:pPr>
                <a:r>
                  <a:rPr lang="en-GB" altLang="zh-CN" dirty="0" err="1"/>
                  <a:t>T</a:t>
                </a:r>
                <a:r>
                  <a:rPr lang="en-GB" altLang="zh-CN" baseline="-25000" dirty="0" err="1"/>
                  <a:t>search</a:t>
                </a:r>
                <a:r>
                  <a:rPr lang="en-GB" altLang="zh-CN" dirty="0"/>
                  <a:t> is the time required to search the target cell when the target cell is not already known when the handover command is received by the UE. If the target cell is known, then </a:t>
                </a:r>
                <a:r>
                  <a:rPr lang="en-GB" altLang="zh-CN" dirty="0" err="1"/>
                  <a:t>T</a:t>
                </a:r>
                <a:r>
                  <a:rPr lang="en-GB" altLang="zh-CN" baseline="-25000" dirty="0" err="1"/>
                  <a:t>search</a:t>
                </a:r>
                <a:r>
                  <a:rPr lang="en-GB" altLang="zh-CN" dirty="0"/>
                  <a:t> = 0 ms. </a:t>
                </a:r>
              </a:p>
              <a:p>
                <a:pPr marL="541338" indent="0" hangingPunct="0">
                  <a:spcBef>
                    <a:spcPts val="1500"/>
                  </a:spcBef>
                  <a:buNone/>
                </a:pPr>
                <a:r>
                  <a:rPr lang="en-GB" altLang="zh-CN" dirty="0"/>
                  <a:t>If the target cell is an unknown intra-frequency cell </a:t>
                </a:r>
                <a:r>
                  <a:rPr lang="en-GB" altLang="zh-CN" dirty="0">
                    <a:solidFill>
                      <a:srgbClr val="FF0000"/>
                    </a:solidFill>
                  </a:rPr>
                  <a:t>and </a:t>
                </a:r>
                <a:r>
                  <a:rPr lang="en-US" altLang="zh-CN" dirty="0">
                    <a:solidFill>
                      <a:srgbClr val="FF0000"/>
                    </a:solidFill>
                  </a:rPr>
                  <a:t>no PCI collision for the neighbor cells measured in CCA carriers</a:t>
                </a:r>
                <a:r>
                  <a:rPr lang="en-US" altLang="zh-CN" dirty="0"/>
                  <a:t>, </a:t>
                </a:r>
                <a:r>
                  <a:rPr lang="en-GB" altLang="zh-CN" dirty="0"/>
                  <a:t> and the target cell Es/</a:t>
                </a:r>
                <a:r>
                  <a:rPr lang="en-GB" altLang="zh-CN" dirty="0" err="1"/>
                  <a:t>Iot</a:t>
                </a:r>
                <a:r>
                  <a:rPr lang="en-GB" altLang="zh-CN" dirty="0"/>
                  <a:t>≥[-2] dB, then </a:t>
                </a:r>
                <a:r>
                  <a:rPr lang="en-GB" altLang="zh-CN" dirty="0" err="1"/>
                  <a:t>T</a:t>
                </a:r>
                <a:r>
                  <a:rPr lang="en-GB" altLang="zh-CN" baseline="-25000" dirty="0" err="1"/>
                  <a:t>search</a:t>
                </a:r>
                <a:r>
                  <a:rPr lang="en-GB" altLang="zh-CN" dirty="0"/>
                  <a:t> = (1+ </a:t>
                </a:r>
                <a:r>
                  <a:rPr lang="en-GB" altLang="zh-CN" b="1" dirty="0"/>
                  <a:t>L</a:t>
                </a:r>
                <a:r>
                  <a:rPr lang="en-GB" altLang="zh-CN" b="1" baseline="-25000" dirty="0"/>
                  <a:t>1</a:t>
                </a:r>
                <a:r>
                  <a:rPr lang="en-GB" altLang="zh-CN" dirty="0"/>
                  <a:t>)* </a:t>
                </a:r>
                <a:r>
                  <a:rPr lang="en-GB" altLang="zh-CN" dirty="0" err="1"/>
                  <a:t>T</a:t>
                </a:r>
                <a:r>
                  <a:rPr lang="en-GB" altLang="zh-CN" baseline="-25000" dirty="0" err="1"/>
                  <a:t>rs</a:t>
                </a:r>
                <a:r>
                  <a:rPr lang="en-GB" altLang="zh-CN" dirty="0"/>
                  <a:t> + 2 ms. If the target cell is an unknown inter-frequency cell and the target cell Es/</a:t>
                </a:r>
                <a:r>
                  <a:rPr lang="en-GB" altLang="zh-CN" dirty="0" err="1"/>
                  <a:t>Iot</a:t>
                </a:r>
                <a:r>
                  <a:rPr lang="en-GB" altLang="zh-CN" dirty="0"/>
                  <a:t>≥[-2] dB, then </a:t>
                </a:r>
                <a:r>
                  <a:rPr lang="en-GB" altLang="zh-CN" dirty="0" err="1"/>
                  <a:t>T</a:t>
                </a:r>
                <a:r>
                  <a:rPr lang="en-GB" altLang="zh-CN" baseline="-25000" dirty="0" err="1"/>
                  <a:t>search</a:t>
                </a:r>
                <a:r>
                  <a:rPr lang="en-GB" altLang="zh-CN" dirty="0"/>
                  <a:t> = [(3+ </a:t>
                </a:r>
                <a:r>
                  <a:rPr lang="en-GB" altLang="zh-CN" b="1" dirty="0"/>
                  <a:t>L</a:t>
                </a:r>
                <a:r>
                  <a:rPr lang="en-GB" altLang="zh-CN" b="1" baseline="-25000" dirty="0"/>
                  <a:t>1</a:t>
                </a:r>
                <a:r>
                  <a:rPr lang="en-GB" altLang="zh-CN" dirty="0"/>
                  <a:t>´)* </a:t>
                </a:r>
                <a:r>
                  <a:rPr lang="en-GB" altLang="zh-CN" dirty="0" err="1"/>
                  <a:t>T</a:t>
                </a:r>
                <a:r>
                  <a:rPr lang="en-GB" altLang="zh-CN" baseline="-25000" dirty="0" err="1"/>
                  <a:t>rs</a:t>
                </a:r>
                <a:r>
                  <a:rPr lang="en-GB" altLang="zh-CN" dirty="0"/>
                  <a:t> + 2] ms where L</a:t>
                </a:r>
                <a:r>
                  <a:rPr lang="en-GB" altLang="zh-CN" baseline="-25000" dirty="0"/>
                  <a:t>1 </a:t>
                </a:r>
                <a:r>
                  <a:rPr lang="en-GB" altLang="zh-CN" dirty="0"/>
                  <a:t>and L</a:t>
                </a:r>
                <a:r>
                  <a:rPr lang="en-GB" altLang="zh-CN" baseline="-25000" dirty="0"/>
                  <a:t>1</a:t>
                </a:r>
                <a:r>
                  <a:rPr lang="en-GB" altLang="zh-CN" dirty="0"/>
                  <a:t>´ is the number of DRS occasions missed due to DL LBT during the intra-frequency and inter-frequency detection period, respectively.</a:t>
                </a:r>
              </a:p>
              <a:p>
                <a:pPr marL="541338" indent="0" hangingPunct="0">
                  <a:spcBef>
                    <a:spcPts val="1500"/>
                  </a:spcBef>
                  <a:buNone/>
                </a:pPr>
                <a:endParaRPr lang="sv-SE" altLang="zh-CN" dirty="0"/>
              </a:p>
              <a:p>
                <a:endParaRPr lang="zh-CN" alt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597379" y="1014718"/>
                <a:ext cx="10876472" cy="5463719"/>
              </a:xfrm>
              <a:blipFill>
                <a:blip r:embed="rId2"/>
                <a:stretch>
                  <a:fillRect l="-785" t="-1561" r="-1009"/>
                </a:stretch>
              </a:blipFill>
            </p:spPr>
            <p:txBody>
              <a:bodyPr/>
              <a:lstStyle/>
              <a:p>
                <a:r>
                  <a:rPr lang="en-US">
                    <a:noFill/>
                  </a:rPr>
                  <a:t> </a:t>
                </a:r>
              </a:p>
            </p:txBody>
          </p:sp>
        </mc:Fallback>
      </mc:AlternateContent>
    </p:spTree>
    <p:extLst>
      <p:ext uri="{BB962C8B-B14F-4D97-AF65-F5344CB8AC3E}">
        <p14:creationId xmlns:p14="http://schemas.microsoft.com/office/powerpoint/2010/main" val="39559042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78296" y="0"/>
            <a:ext cx="11075504" cy="1145622"/>
          </a:xfrm>
        </p:spPr>
        <p:txBody>
          <a:bodyPr>
            <a:normAutofit/>
          </a:bodyPr>
          <a:lstStyle/>
          <a:p>
            <a:r>
              <a:rPr lang="en-US" dirty="0"/>
              <a:t>Way-Forward(3)</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62309" y="1449239"/>
            <a:ext cx="10681276" cy="5229857"/>
          </a:xfrm>
        </p:spPr>
        <p:txBody>
          <a:bodyPr>
            <a:normAutofit/>
          </a:bodyPr>
          <a:lstStyle/>
          <a:p>
            <a:pPr marL="0" indent="0">
              <a:buNone/>
            </a:pPr>
            <a:endParaRPr lang="en-US" altLang="zh-CN" b="1" i="1" dirty="0"/>
          </a:p>
          <a:p>
            <a:r>
              <a:rPr lang="en-US" altLang="zh-CN" b="1" i="1" u="sng" dirty="0"/>
              <a:t>Proposal 3: </a:t>
            </a:r>
            <a:r>
              <a:rPr lang="en-US" altLang="zh-CN" b="1" i="1" dirty="0"/>
              <a:t>For Rel16 NR-U WI, RAN4 will not further discuss the case with PCI collision in carriers using CCA </a:t>
            </a:r>
          </a:p>
        </p:txBody>
      </p:sp>
    </p:spTree>
    <p:extLst>
      <p:ext uri="{BB962C8B-B14F-4D97-AF65-F5344CB8AC3E}">
        <p14:creationId xmlns:p14="http://schemas.microsoft.com/office/powerpoint/2010/main" val="112147069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0" ma:contentTypeDescription="Create a new document." ma:contentTypeScope="" ma:versionID="dd7f7e98d9087211bfc2df44327750e0">
  <xsd:schema xmlns:xsd="http://www.w3.org/2001/XMLSchema" xmlns:xs="http://www.w3.org/2001/XMLSchema" xmlns:p="http://schemas.microsoft.com/office/2006/metadata/properties" xmlns:ns3="cc9c437c-ae0c-4066-8d90-a0f7de786127" targetNamespace="http://schemas.microsoft.com/office/2006/metadata/properties" ma:root="true" ma:fieldsID="c2967776dd1458a98050c65d7f672ad2" ns3:_="">
    <xsd:import namespace="cc9c437c-ae0c-4066-8d90-a0f7de78612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00F157B-AA87-490C-AA9D-D99562AA11F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9c437c-ae0c-4066-8d90-a0f7de7861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161FAD1-DE0D-4E96-AE77-8BDE35AEF1E5}">
  <ds:schemaRefs>
    <ds:schemaRef ds:uri="http://purl.org/dc/elements/1.1/"/>
    <ds:schemaRef ds:uri="http://schemas.microsoft.com/office/2006/metadata/properties"/>
    <ds:schemaRef ds:uri="cc9c437c-ae0c-4066-8d90-a0f7de786127"/>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E154E8F2-3A1E-4ABD-8904-5DD21E86698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8493</TotalTime>
  <Words>556</Words>
  <Application>Microsoft Office PowerPoint</Application>
  <PresentationFormat>Widescreen</PresentationFormat>
  <Paragraphs>65</Paragraphs>
  <Slides>5</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Arial</vt:lpstr>
      <vt:lpstr>Calibri</vt:lpstr>
      <vt:lpstr>Calibri Light</vt:lpstr>
      <vt:lpstr>Cambria Math</vt:lpstr>
      <vt:lpstr>Times New Roman</vt:lpstr>
      <vt:lpstr>Office Theme</vt:lpstr>
      <vt:lpstr>WF on SIB reading for cell reselection and HO in NR-U (RAN4#94-e email thread #46)</vt:lpstr>
      <vt:lpstr>Background</vt:lpstr>
      <vt:lpstr>Way-Forward(1)</vt:lpstr>
      <vt:lpstr>Way-Forward(2)</vt:lpstr>
      <vt:lpstr>Way-Forward(3)</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D2D transmission timing</dc:title>
  <dc:creator>Gulati, Kapil</dc:creator>
  <cp:keywords>CTPClassification=CTP_NT</cp:keywords>
  <cp:lastModifiedBy>Huang, Rui</cp:lastModifiedBy>
  <cp:revision>219</cp:revision>
  <dcterms:created xsi:type="dcterms:W3CDTF">2014-10-07T03:17:11Z</dcterms:created>
  <dcterms:modified xsi:type="dcterms:W3CDTF">2020-03-04T09:26:53Z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9078986b-8990-4ce8-81a9-e75847ccb898</vt:lpwstr>
  </property>
  <property fmtid="{D5CDD505-2E9C-101B-9397-08002B2CF9AE}" pid="4" name="CTP_TimeStamp">
    <vt:lpwstr>2020-03-04 09:26:53Z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0x010100EB28163D68FE8E4D9361964FDD814FC4</vt:lpwstr>
  </property>
</Properties>
</file>