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72" r:id="rId3"/>
    <p:sldId id="277" r:id="rId4"/>
    <p:sldId id="274" r:id="rId5"/>
    <p:sldId id="278" r:id="rId6"/>
    <p:sldId id="258" r:id="rId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59" autoAdjust="0"/>
    <p:restoredTop sz="96310" autoAdjust="0"/>
  </p:normalViewPr>
  <p:slideViewPr>
    <p:cSldViewPr>
      <p:cViewPr>
        <p:scale>
          <a:sx n="75" d="100"/>
          <a:sy n="75" d="100"/>
        </p:scale>
        <p:origin x="-990" y="-16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EA0CB0-14AD-4ECF-830A-69FCEFE0EA34}" type="datetimeFigureOut">
              <a:rPr lang="zh-CN" altLang="en-US" smtClean="0"/>
              <a:t>2019/11/21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0F3830-A412-4AA2-83CD-EC0332395386}" type="slidenum">
              <a:rPr lang="zh-CN" altLang="en-US" smtClean="0"/>
              <a:t>‹#›</a:t>
            </a:fld>
            <a:endParaRPr lang="zh-CN" altLang="en-US"/>
          </a:p>
        </p:txBody>
      </p:sp>
    </p:spTree>
    <p:extLst>
      <p:ext uri="{BB962C8B-B14F-4D97-AF65-F5344CB8AC3E}">
        <p14:creationId xmlns:p14="http://schemas.microsoft.com/office/powerpoint/2010/main" val="1414637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C58BF88-121E-4EA2-9B07-38FC07869C79}" type="datetime1">
              <a:rPr lang="zh-CN" altLang="en-US" smtClean="0"/>
              <a:t>2019/11/21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0238F23-A105-4BA3-9C09-B5F7973376AC}" type="datetime1">
              <a:rPr lang="zh-CN" altLang="en-US" smtClean="0"/>
              <a:t>2019/11/21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6C3D4B2-6D3F-45AC-A402-656467359E65}" type="datetime1">
              <a:rPr lang="zh-CN" altLang="en-US" smtClean="0"/>
              <a:t>2019/11/21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29CD67F-A92B-4D73-9193-F4B6999E5EF1}" type="datetime1">
              <a:rPr lang="zh-CN" altLang="en-US" smtClean="0"/>
              <a:t>2019/11/21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B09AFC4-7B41-4793-8230-C90E2FCD8E1C}" type="datetime1">
              <a:rPr lang="zh-CN" altLang="en-US" smtClean="0"/>
              <a:t>2019/11/21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324A384-328A-4757-AABB-333F66EE8AE8}" type="datetime1">
              <a:rPr lang="zh-CN" altLang="en-US" smtClean="0"/>
              <a:t>2019/11/21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80D13A7-5E5E-44D9-894B-F27069EEC128}" type="datetime1">
              <a:rPr lang="zh-CN" altLang="en-US" smtClean="0"/>
              <a:t>2019/11/21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1A501AC-BA80-43C9-BB85-E3648C819FED}" type="datetime1">
              <a:rPr lang="zh-CN" altLang="en-US" smtClean="0"/>
              <a:t>2019/11/21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FD51B5-1AD5-4F92-B862-5C1B1B20C4A0}" type="datetime1">
              <a:rPr lang="zh-CN" altLang="en-US" smtClean="0"/>
              <a:t>2019/11/21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941FE22-268D-406B-AE57-6E94AC02E9BE}" type="datetime1">
              <a:rPr lang="zh-CN" altLang="en-US" smtClean="0"/>
              <a:t>2019/11/21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6EEE7DE-FE63-4522-B7D4-30BBF168EB46}" type="datetime1">
              <a:rPr lang="zh-CN" altLang="en-US" smtClean="0"/>
              <a:t>2019/11/21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AFE20C-5F87-428B-918B-D83E1E7D179C}" type="datetime1">
              <a:rPr lang="zh-CN" altLang="en-US" smtClean="0"/>
              <a:t>2019/11/21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276872"/>
            <a:ext cx="7772400" cy="1470025"/>
          </a:xfrm>
        </p:spPr>
        <p:txBody>
          <a:bodyPr>
            <a:normAutofit fontScale="90000"/>
          </a:bodyPr>
          <a:lstStyle/>
          <a:p>
            <a:r>
              <a:rPr lang="en-US" altLang="zh-CN" sz="4000" dirty="0" smtClean="0"/>
              <a:t>Way forward on </a:t>
            </a:r>
            <a:r>
              <a:rPr lang="en-US" altLang="zh-CN" sz="4000" dirty="0" err="1" smtClean="0"/>
              <a:t>Tx</a:t>
            </a:r>
            <a:r>
              <a:rPr lang="en-US" altLang="zh-CN" sz="4000" dirty="0" smtClean="0"/>
              <a:t/>
            </a:r>
            <a:br>
              <a:rPr lang="en-US" altLang="zh-CN" sz="4000" dirty="0" smtClean="0"/>
            </a:br>
            <a:r>
              <a:rPr lang="en-US" altLang="zh-CN" sz="4000" dirty="0" smtClean="0"/>
              <a:t>switching between two uplink carriers</a:t>
            </a:r>
            <a:endParaRPr lang="zh-CN" altLang="en-US" sz="4000" dirty="0"/>
          </a:p>
        </p:txBody>
      </p:sp>
      <p:sp>
        <p:nvSpPr>
          <p:cNvPr id="4" name="テキスト ボックス 3"/>
          <p:cNvSpPr txBox="1"/>
          <p:nvPr/>
        </p:nvSpPr>
        <p:spPr>
          <a:xfrm>
            <a:off x="298906" y="253097"/>
            <a:ext cx="5281206" cy="1015663"/>
          </a:xfrm>
          <a:prstGeom prst="rect">
            <a:avLst/>
          </a:prstGeom>
          <a:noFill/>
        </p:spPr>
        <p:txBody>
          <a:bodyPr wrap="square" rtlCol="0">
            <a:spAutoFit/>
          </a:bodyPr>
          <a:lstStyle/>
          <a:p>
            <a:r>
              <a:rPr lang="en-US" altLang="zh-CN" sz="2000" dirty="0"/>
              <a:t>3GPP TSG-RAN WG4 Meeting #</a:t>
            </a:r>
            <a:r>
              <a:rPr lang="en-US" altLang="zh-CN" sz="2000" dirty="0" smtClean="0"/>
              <a:t>93</a:t>
            </a:r>
            <a:r>
              <a:rPr lang="en-US" altLang="zh-CN" sz="2000" dirty="0"/>
              <a:t>	</a:t>
            </a:r>
          </a:p>
          <a:p>
            <a:r>
              <a:rPr lang="pt-BR" altLang="zh-CN" sz="2000" dirty="0"/>
              <a:t>Reno, Nevada, US, Nov 18 - 22, 2019</a:t>
            </a:r>
            <a:endParaRPr lang="en-US" altLang="zh-CN" sz="2000" dirty="0" smtClean="0"/>
          </a:p>
          <a:p>
            <a:r>
              <a:rPr lang="en-US" altLang="ja-JP" sz="2000" dirty="0" smtClean="0"/>
              <a:t>Agenda: </a:t>
            </a:r>
            <a:r>
              <a:rPr lang="en-US" altLang="zh-CN" sz="2000" dirty="0"/>
              <a:t>9.13.1.6</a:t>
            </a:r>
            <a:endParaRPr lang="en-US" altLang="ja-JP" sz="2000" dirty="0"/>
          </a:p>
        </p:txBody>
      </p:sp>
      <p:sp>
        <p:nvSpPr>
          <p:cNvPr id="5" name="正方形/長方形 4"/>
          <p:cNvSpPr/>
          <p:nvPr/>
        </p:nvSpPr>
        <p:spPr>
          <a:xfrm>
            <a:off x="6041132" y="332656"/>
            <a:ext cx="2707332" cy="400110"/>
          </a:xfrm>
          <a:prstGeom prst="rect">
            <a:avLst/>
          </a:prstGeom>
          <a:noFill/>
        </p:spPr>
        <p:txBody>
          <a:bodyPr wrap="square">
            <a:spAutoFit/>
          </a:bodyPr>
          <a:lstStyle/>
          <a:p>
            <a:pPr algn="r"/>
            <a:r>
              <a:rPr lang="en-US" altLang="zh-CN" sz="2000" dirty="0"/>
              <a:t>R4-1916084 </a:t>
            </a:r>
            <a:endParaRPr lang="en-US" altLang="zh-CN" sz="2000" dirty="0" smtClean="0"/>
          </a:p>
        </p:txBody>
      </p:sp>
      <p:sp>
        <p:nvSpPr>
          <p:cNvPr id="7" name="副标题 2"/>
          <p:cNvSpPr txBox="1">
            <a:spLocks/>
          </p:cNvSpPr>
          <p:nvPr/>
        </p:nvSpPr>
        <p:spPr>
          <a:xfrm>
            <a:off x="1371600" y="5013176"/>
            <a:ext cx="6400800" cy="492832"/>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altLang="zh-CN" sz="2800" dirty="0" smtClean="0">
                <a:solidFill>
                  <a:schemeClr val="tx1"/>
                </a:solidFill>
              </a:rPr>
              <a:t>China Telecom</a:t>
            </a:r>
          </a:p>
        </p:txBody>
      </p:sp>
      <p:sp>
        <p:nvSpPr>
          <p:cNvPr id="8" name="灯片编号占位符 7"/>
          <p:cNvSpPr>
            <a:spLocks noGrp="1"/>
          </p:cNvSpPr>
          <p:nvPr>
            <p:ph type="sldNum" sz="quarter" idx="12"/>
          </p:nvPr>
        </p:nvSpPr>
        <p:spPr/>
        <p:txBody>
          <a:bodyPr/>
          <a:lstStyle/>
          <a:p>
            <a:fld id="{0C913308-F349-4B6D-A68A-DD1791B4A57B}" type="slidenum">
              <a:rPr lang="zh-CN" altLang="en-US" smtClean="0"/>
              <a:t>1</a:t>
            </a:fld>
            <a:endParaRPr lang="zh-CN" altLang="en-US"/>
          </a:p>
        </p:txBody>
      </p:sp>
    </p:spTree>
    <p:extLst>
      <p:ext uri="{BB962C8B-B14F-4D97-AF65-F5344CB8AC3E}">
        <p14:creationId xmlns:p14="http://schemas.microsoft.com/office/powerpoint/2010/main" val="31816776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200" dirty="0" smtClean="0"/>
              <a:t>WF on switching period and transient period</a:t>
            </a:r>
            <a:endParaRPr lang="zh-CN" altLang="en-US" sz="3200" dirty="0"/>
          </a:p>
        </p:txBody>
      </p:sp>
      <p:sp>
        <p:nvSpPr>
          <p:cNvPr id="3" name="内容占位符 2"/>
          <p:cNvSpPr>
            <a:spLocks noGrp="1"/>
          </p:cNvSpPr>
          <p:nvPr>
            <p:ph idx="1"/>
          </p:nvPr>
        </p:nvSpPr>
        <p:spPr>
          <a:xfrm>
            <a:off x="457200" y="1412776"/>
            <a:ext cx="8229600" cy="5112568"/>
          </a:xfrm>
        </p:spPr>
        <p:txBody>
          <a:bodyPr>
            <a:noAutofit/>
          </a:bodyPr>
          <a:lstStyle/>
          <a:p>
            <a:pPr lvl="0"/>
            <a:r>
              <a:rPr lang="en-US" altLang="zh-CN" sz="2400" dirty="0" smtClean="0">
                <a:solidFill>
                  <a:srgbClr val="00B050"/>
                </a:solidFill>
              </a:rPr>
              <a:t>Transient </a:t>
            </a:r>
            <a:r>
              <a:rPr lang="en-US" altLang="zh-CN" sz="2400" dirty="0">
                <a:solidFill>
                  <a:srgbClr val="00B050"/>
                </a:solidFill>
              </a:rPr>
              <a:t>period</a:t>
            </a:r>
            <a:endParaRPr lang="zh-CN" altLang="zh-CN" sz="2400" dirty="0">
              <a:solidFill>
                <a:srgbClr val="00B050"/>
              </a:solidFill>
            </a:endParaRPr>
          </a:p>
          <a:p>
            <a:pPr lvl="1"/>
            <a:r>
              <a:rPr lang="en-US" altLang="zh-CN" sz="2000" dirty="0">
                <a:solidFill>
                  <a:srgbClr val="00B050"/>
                </a:solidFill>
              </a:rPr>
              <a:t>Define transient period in addition to the switching period</a:t>
            </a:r>
            <a:endParaRPr lang="zh-CN" altLang="zh-CN" sz="2000" dirty="0">
              <a:solidFill>
                <a:srgbClr val="00B050"/>
              </a:solidFill>
            </a:endParaRPr>
          </a:p>
          <a:p>
            <a:pPr lvl="1"/>
            <a:r>
              <a:rPr lang="en-US" altLang="zh-CN" sz="2000" dirty="0">
                <a:solidFill>
                  <a:srgbClr val="00B050"/>
                </a:solidFill>
              </a:rPr>
              <a:t>Length of transient period: 2x10 us for UL CA and SUL, 10 us + 20 us for </a:t>
            </a:r>
            <a:r>
              <a:rPr lang="en-US" altLang="zh-CN" sz="2000" dirty="0" smtClean="0">
                <a:solidFill>
                  <a:srgbClr val="00B050"/>
                </a:solidFill>
              </a:rPr>
              <a:t>EN-DC</a:t>
            </a:r>
          </a:p>
          <a:p>
            <a:r>
              <a:rPr lang="en-US" altLang="zh-CN" sz="2400" dirty="0">
                <a:solidFill>
                  <a:srgbClr val="00B050"/>
                </a:solidFill>
              </a:rPr>
              <a:t>Length of UL switching period for defining UE RF requirements:</a:t>
            </a:r>
            <a:endParaRPr lang="zh-CN" altLang="zh-CN" sz="2400" dirty="0">
              <a:solidFill>
                <a:srgbClr val="00B050"/>
              </a:solidFill>
            </a:endParaRPr>
          </a:p>
          <a:p>
            <a:pPr lvl="1"/>
            <a:r>
              <a:rPr lang="en-US" altLang="zh-CN" sz="2000" dirty="0">
                <a:solidFill>
                  <a:srgbClr val="00B050"/>
                </a:solidFill>
              </a:rPr>
              <a:t>Non-zero value</a:t>
            </a:r>
            <a:endParaRPr lang="zh-CN" altLang="zh-CN" sz="2000" dirty="0">
              <a:solidFill>
                <a:srgbClr val="00B050"/>
              </a:solidFill>
            </a:endParaRPr>
          </a:p>
          <a:p>
            <a:pPr lvl="2"/>
            <a:r>
              <a:rPr lang="en-US" altLang="zh-CN" sz="1800" dirty="0">
                <a:solidFill>
                  <a:srgbClr val="00B050"/>
                </a:solidFill>
              </a:rPr>
              <a:t>Option A: {35us, 140 us, 250us} or {1, 4, and 7} OFDM symbols for 30kHz SCS</a:t>
            </a:r>
            <a:endParaRPr lang="zh-CN" altLang="zh-CN" sz="1800" dirty="0">
              <a:solidFill>
                <a:srgbClr val="00B050"/>
              </a:solidFill>
            </a:endParaRPr>
          </a:p>
          <a:p>
            <a:pPr lvl="2"/>
            <a:r>
              <a:rPr lang="en-US" altLang="zh-CN" sz="1800" dirty="0">
                <a:solidFill>
                  <a:srgbClr val="00B050"/>
                </a:solidFill>
              </a:rPr>
              <a:t>Option B: {35us, 140 us} or {1, 4} OFDM symbols for 30kHz SCS</a:t>
            </a:r>
            <a:endParaRPr lang="zh-CN" altLang="zh-CN" sz="1800" dirty="0">
              <a:solidFill>
                <a:srgbClr val="00B050"/>
              </a:solidFill>
            </a:endParaRPr>
          </a:p>
          <a:p>
            <a:pPr lvl="2"/>
            <a:r>
              <a:rPr lang="en-US" altLang="zh-CN" sz="1800" dirty="0">
                <a:solidFill>
                  <a:srgbClr val="00B050"/>
                </a:solidFill>
              </a:rPr>
              <a:t>Option C: only 35us</a:t>
            </a:r>
            <a:endParaRPr lang="zh-CN" altLang="zh-CN" sz="1800" dirty="0">
              <a:solidFill>
                <a:srgbClr val="00B050"/>
              </a:solidFill>
            </a:endParaRPr>
          </a:p>
          <a:p>
            <a:pPr lvl="1"/>
            <a:r>
              <a:rPr lang="en-US" altLang="zh-CN" sz="2000" dirty="0" smtClean="0">
                <a:solidFill>
                  <a:srgbClr val="7030A0"/>
                </a:solidFill>
              </a:rPr>
              <a:t>FFS whether </a:t>
            </a:r>
            <a:r>
              <a:rPr lang="en-US" altLang="zh-CN" sz="2000" dirty="0">
                <a:solidFill>
                  <a:srgbClr val="7030A0"/>
                </a:solidFill>
              </a:rPr>
              <a:t>to define 0us switching </a:t>
            </a:r>
            <a:r>
              <a:rPr lang="en-US" altLang="zh-CN" sz="2000" dirty="0" smtClean="0">
                <a:solidFill>
                  <a:srgbClr val="7030A0"/>
                </a:solidFill>
              </a:rPr>
              <a:t>period</a:t>
            </a:r>
            <a:endParaRPr lang="zh-CN" altLang="zh-CN" sz="2000" dirty="0">
              <a:solidFill>
                <a:srgbClr val="7030A0"/>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t>2</a:t>
            </a:fld>
            <a:endParaRPr lang="zh-CN" altLang="en-US"/>
          </a:p>
        </p:txBody>
      </p:sp>
    </p:spTree>
    <p:extLst>
      <p:ext uri="{BB962C8B-B14F-4D97-AF65-F5344CB8AC3E}">
        <p14:creationId xmlns:p14="http://schemas.microsoft.com/office/powerpoint/2010/main" val="4066125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484784"/>
            <a:ext cx="8229600" cy="4853136"/>
          </a:xfrm>
        </p:spPr>
        <p:txBody>
          <a:bodyPr>
            <a:noAutofit/>
          </a:bodyPr>
          <a:lstStyle/>
          <a:p>
            <a:r>
              <a:rPr lang="en-US" altLang="zh-CN" sz="2000" dirty="0" smtClean="0">
                <a:solidFill>
                  <a:srgbClr val="00B050"/>
                </a:solidFill>
              </a:rPr>
              <a:t>Option </a:t>
            </a:r>
            <a:r>
              <a:rPr lang="en-US" altLang="zh-CN" sz="2000" dirty="0">
                <a:solidFill>
                  <a:srgbClr val="00B050"/>
                </a:solidFill>
              </a:rPr>
              <a:t>A: Define different capabilities for UEs with and without DL reception interruption </a:t>
            </a:r>
            <a:endParaRPr lang="zh-CN" altLang="zh-CN" sz="2400" dirty="0">
              <a:solidFill>
                <a:srgbClr val="00B050"/>
              </a:solidFill>
            </a:endParaRPr>
          </a:p>
          <a:p>
            <a:pPr lvl="1"/>
            <a:r>
              <a:rPr lang="en-US" altLang="zh-CN" sz="1800" dirty="0">
                <a:solidFill>
                  <a:srgbClr val="00B050"/>
                </a:solidFill>
              </a:rPr>
              <a:t>If UE does not report this capability, it means there is no DL reception interruption.</a:t>
            </a:r>
            <a:endParaRPr lang="zh-CN" altLang="zh-CN" sz="1600" dirty="0">
              <a:solidFill>
                <a:srgbClr val="00B050"/>
              </a:solidFill>
            </a:endParaRPr>
          </a:p>
          <a:p>
            <a:r>
              <a:rPr lang="en-US" altLang="zh-CN" sz="2000" dirty="0">
                <a:solidFill>
                  <a:srgbClr val="00B050"/>
                </a:solidFill>
              </a:rPr>
              <a:t>Option B: DL reception interruption is not allowed. </a:t>
            </a:r>
            <a:endParaRPr lang="zh-CN" altLang="zh-CN" sz="2400" dirty="0">
              <a:solidFill>
                <a:srgbClr val="00B050"/>
              </a:solidFill>
            </a:endParaRPr>
          </a:p>
          <a:p>
            <a:r>
              <a:rPr lang="en-US" altLang="zh-CN" sz="2000" dirty="0">
                <a:solidFill>
                  <a:srgbClr val="00B050"/>
                </a:solidFill>
              </a:rPr>
              <a:t>Option C:</a:t>
            </a:r>
            <a:endParaRPr lang="zh-CN" altLang="zh-CN" sz="2400" dirty="0">
              <a:solidFill>
                <a:srgbClr val="00B050"/>
              </a:solidFill>
            </a:endParaRPr>
          </a:p>
          <a:p>
            <a:pPr lvl="1"/>
            <a:r>
              <a:rPr lang="en-US" altLang="zh-CN" sz="1800" dirty="0">
                <a:solidFill>
                  <a:srgbClr val="00B050"/>
                </a:solidFill>
              </a:rPr>
              <a:t>No DL</a:t>
            </a:r>
            <a:r>
              <a:rPr lang="x-none" altLang="zh-CN" sz="1800" dirty="0">
                <a:solidFill>
                  <a:srgbClr val="00B050"/>
                </a:solidFill>
              </a:rPr>
              <a:t> reception</a:t>
            </a:r>
            <a:r>
              <a:rPr lang="en-US" altLang="zh-CN" sz="1800" dirty="0">
                <a:solidFill>
                  <a:srgbClr val="00B050"/>
                </a:solidFill>
              </a:rPr>
              <a:t> interruption for the following duplex mode combinations: (carrier 1 + carrier 2)</a:t>
            </a:r>
            <a:endParaRPr lang="zh-CN" altLang="zh-CN" sz="1600" dirty="0">
              <a:solidFill>
                <a:srgbClr val="00B050"/>
              </a:solidFill>
            </a:endParaRPr>
          </a:p>
          <a:p>
            <a:pPr lvl="2"/>
            <a:r>
              <a:rPr lang="en-US" altLang="zh-CN" sz="1600" dirty="0">
                <a:solidFill>
                  <a:srgbClr val="00B050"/>
                </a:solidFill>
              </a:rPr>
              <a:t>SUL+TDD</a:t>
            </a:r>
            <a:endParaRPr lang="zh-CN" altLang="zh-CN" sz="1600" dirty="0">
              <a:solidFill>
                <a:srgbClr val="00B050"/>
              </a:solidFill>
            </a:endParaRPr>
          </a:p>
          <a:p>
            <a:pPr lvl="2"/>
            <a:r>
              <a:rPr lang="en-US" altLang="zh-CN" sz="1600" dirty="0">
                <a:solidFill>
                  <a:srgbClr val="00B050"/>
                </a:solidFill>
              </a:rPr>
              <a:t>FDD+TDD</a:t>
            </a:r>
            <a:endParaRPr lang="zh-CN" altLang="zh-CN" sz="1600" dirty="0">
              <a:solidFill>
                <a:srgbClr val="00B050"/>
              </a:solidFill>
            </a:endParaRPr>
          </a:p>
          <a:p>
            <a:pPr lvl="2"/>
            <a:r>
              <a:rPr lang="en-US" altLang="zh-CN" sz="1600" dirty="0">
                <a:solidFill>
                  <a:srgbClr val="00B050"/>
                </a:solidFill>
              </a:rPr>
              <a:t>TDD+TDD with </a:t>
            </a:r>
            <a:r>
              <a:rPr lang="en-US" altLang="zh-CN" sz="1600" strike="sngStrike" dirty="0">
                <a:solidFill>
                  <a:srgbClr val="00B050"/>
                </a:solidFill>
              </a:rPr>
              <a:t>synchronous UL-DL </a:t>
            </a:r>
            <a:r>
              <a:rPr lang="en-US" altLang="zh-CN" sz="1600" strike="sngStrike" dirty="0" smtClean="0">
                <a:solidFill>
                  <a:srgbClr val="00B050"/>
                </a:solidFill>
              </a:rPr>
              <a:t>configurations </a:t>
            </a:r>
            <a:r>
              <a:rPr lang="en-US" altLang="zh-CN" sz="1600" dirty="0" smtClean="0">
                <a:solidFill>
                  <a:srgbClr val="7030A0"/>
                </a:solidFill>
              </a:rPr>
              <a:t>the </a:t>
            </a:r>
            <a:r>
              <a:rPr lang="en-US" altLang="zh-CN" sz="1600" dirty="0">
                <a:solidFill>
                  <a:srgbClr val="7030A0"/>
                </a:solidFill>
              </a:rPr>
              <a:t>same UL-DL </a:t>
            </a:r>
            <a:r>
              <a:rPr lang="en-US" altLang="zh-CN" sz="1600" dirty="0" smtClean="0">
                <a:solidFill>
                  <a:srgbClr val="7030A0"/>
                </a:solidFill>
              </a:rPr>
              <a:t>pattern</a:t>
            </a:r>
            <a:endParaRPr lang="zh-CN" altLang="zh-CN" sz="1600" dirty="0">
              <a:solidFill>
                <a:srgbClr val="7030A0"/>
              </a:solidFill>
            </a:endParaRPr>
          </a:p>
          <a:p>
            <a:pPr lvl="1"/>
            <a:r>
              <a:rPr lang="en-US" altLang="zh-CN" sz="1800" dirty="0">
                <a:solidFill>
                  <a:srgbClr val="00B050"/>
                </a:solidFill>
              </a:rPr>
              <a:t>Other duplex mode combinations: allowed for one or two DL carriers based on UE capability reporting</a:t>
            </a:r>
            <a:endParaRPr lang="zh-CN" altLang="zh-CN" sz="1600" dirty="0">
              <a:solidFill>
                <a:srgbClr val="00B050"/>
              </a:solidFill>
            </a:endParaRPr>
          </a:p>
          <a:p>
            <a:r>
              <a:rPr lang="en-US" altLang="zh-CN" sz="2000" dirty="0">
                <a:solidFill>
                  <a:srgbClr val="00B050"/>
                </a:solidFill>
              </a:rPr>
              <a:t>Send LS to RAN1 and ask RAN1’s feedback on RAN1 spec impact if there is DL reception interruption in some scenarios</a:t>
            </a:r>
            <a:r>
              <a:rPr lang="en-US" altLang="zh-CN" sz="2000" dirty="0" smtClean="0">
                <a:solidFill>
                  <a:srgbClr val="00B050"/>
                </a:solidFill>
              </a:rPr>
              <a:t>.</a:t>
            </a:r>
            <a:endParaRPr lang="zh-CN" altLang="zh-CN" sz="2400" dirty="0">
              <a:solidFill>
                <a:srgbClr val="00B050"/>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t>3</a:t>
            </a:fld>
            <a:endParaRPr lang="zh-CN" altLang="en-US"/>
          </a:p>
        </p:txBody>
      </p:sp>
      <p:sp>
        <p:nvSpPr>
          <p:cNvPr id="5" name="标题 1"/>
          <p:cNvSpPr>
            <a:spLocks noGrp="1"/>
          </p:cNvSpPr>
          <p:nvPr>
            <p:ph type="title"/>
          </p:nvPr>
        </p:nvSpPr>
        <p:spPr>
          <a:xfrm>
            <a:off x="457200" y="274638"/>
            <a:ext cx="8229600" cy="1143000"/>
          </a:xfrm>
        </p:spPr>
        <p:txBody>
          <a:bodyPr>
            <a:normAutofit fontScale="90000"/>
          </a:bodyPr>
          <a:lstStyle/>
          <a:p>
            <a:r>
              <a:rPr lang="en-US" altLang="zh-CN" sz="3600" dirty="0"/>
              <a:t>WF on </a:t>
            </a:r>
            <a:r>
              <a:rPr lang="en-US" altLang="zh-CN" sz="3600" dirty="0" smtClean="0"/>
              <a:t>handling </a:t>
            </a:r>
            <a:r>
              <a:rPr lang="en-US" altLang="zh-CN" sz="3600" dirty="0"/>
              <a:t>of </a:t>
            </a:r>
            <a:r>
              <a:rPr lang="en-US" altLang="zh-CN" sz="3600" dirty="0" smtClean="0"/>
              <a:t>DL </a:t>
            </a:r>
            <a:r>
              <a:rPr lang="en-US" altLang="zh-CN" sz="3600" dirty="0"/>
              <a:t>reception </a:t>
            </a:r>
            <a:r>
              <a:rPr lang="en-US" altLang="zh-CN" sz="3600" dirty="0" smtClean="0"/>
              <a:t>interruption</a:t>
            </a:r>
            <a:endParaRPr lang="zh-CN" altLang="en-US" sz="3600" dirty="0"/>
          </a:p>
        </p:txBody>
      </p:sp>
    </p:spTree>
    <p:extLst>
      <p:ext uri="{BB962C8B-B14F-4D97-AF65-F5344CB8AC3E}">
        <p14:creationId xmlns:p14="http://schemas.microsoft.com/office/powerpoint/2010/main" val="3329986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000" dirty="0" smtClean="0"/>
              <a:t>WF on UE RF requirements</a:t>
            </a:r>
            <a:endParaRPr lang="zh-CN" altLang="en-US" sz="4000" dirty="0"/>
          </a:p>
        </p:txBody>
      </p:sp>
      <p:sp>
        <p:nvSpPr>
          <p:cNvPr id="3" name="内容占位符 2"/>
          <p:cNvSpPr>
            <a:spLocks noGrp="1"/>
          </p:cNvSpPr>
          <p:nvPr>
            <p:ph idx="1"/>
          </p:nvPr>
        </p:nvSpPr>
        <p:spPr>
          <a:xfrm>
            <a:off x="457200" y="1412776"/>
            <a:ext cx="8229600" cy="4752528"/>
          </a:xfrm>
        </p:spPr>
        <p:txBody>
          <a:bodyPr>
            <a:noAutofit/>
          </a:bodyPr>
          <a:lstStyle/>
          <a:p>
            <a:pPr lvl="0"/>
            <a:r>
              <a:rPr lang="en-US" altLang="zh-CN" sz="2400" dirty="0">
                <a:solidFill>
                  <a:srgbClr val="00B050"/>
                </a:solidFill>
              </a:rPr>
              <a:t>Type of new RF requirement</a:t>
            </a:r>
            <a:endParaRPr lang="zh-CN" altLang="zh-CN" sz="2400" dirty="0">
              <a:solidFill>
                <a:srgbClr val="00B050"/>
              </a:solidFill>
            </a:endParaRPr>
          </a:p>
          <a:p>
            <a:pPr lvl="1"/>
            <a:r>
              <a:rPr lang="fr-FR" altLang="zh-CN" sz="2000" dirty="0">
                <a:solidFill>
                  <a:srgbClr val="00B050"/>
                </a:solidFill>
              </a:rPr>
              <a:t>Define requiremnet for switching period and transient period, and verify that UE supports switching period being located on either one of the NR FR1 UL carriers (i.e., for UL CA and SUL)</a:t>
            </a:r>
            <a:endParaRPr lang="zh-CN" altLang="zh-CN" sz="2000" dirty="0">
              <a:solidFill>
                <a:srgbClr val="00B050"/>
              </a:solidFill>
            </a:endParaRPr>
          </a:p>
          <a:p>
            <a:pPr lvl="2"/>
            <a:r>
              <a:rPr lang="en-US" altLang="zh-CN" sz="1800" dirty="0">
                <a:solidFill>
                  <a:srgbClr val="00B050"/>
                </a:solidFill>
              </a:rPr>
              <a:t>Define time mask requirement, and no other RF requirements will be defined. RAN1 feedback will be taken into account when defining UE RF requirements.</a:t>
            </a:r>
            <a:endParaRPr lang="zh-CN" altLang="zh-CN" sz="1800" dirty="0">
              <a:solidFill>
                <a:srgbClr val="00B050"/>
              </a:solidFill>
            </a:endParaRPr>
          </a:p>
          <a:p>
            <a:r>
              <a:rPr lang="en-US" altLang="zh-CN" sz="2400" dirty="0" smtClean="0">
                <a:solidFill>
                  <a:srgbClr val="7030A0"/>
                </a:solidFill>
              </a:rPr>
              <a:t>For </a:t>
            </a:r>
            <a:r>
              <a:rPr lang="en-US" altLang="zh-CN" sz="2400" dirty="0">
                <a:solidFill>
                  <a:srgbClr val="7030A0"/>
                </a:solidFill>
              </a:rPr>
              <a:t>UE supporting UL </a:t>
            </a:r>
            <a:r>
              <a:rPr lang="en-US" altLang="zh-CN" sz="2400" dirty="0" err="1">
                <a:solidFill>
                  <a:srgbClr val="7030A0"/>
                </a:solidFill>
              </a:rPr>
              <a:t>Tx</a:t>
            </a:r>
            <a:r>
              <a:rPr lang="en-US" altLang="zh-CN" sz="2400" dirty="0">
                <a:solidFill>
                  <a:srgbClr val="7030A0"/>
                </a:solidFill>
              </a:rPr>
              <a:t> switching, it is mandated to </a:t>
            </a:r>
            <a:r>
              <a:rPr lang="en-US" altLang="zh-CN" sz="2400" dirty="0" smtClean="0">
                <a:solidFill>
                  <a:srgbClr val="7030A0"/>
                </a:solidFill>
              </a:rPr>
              <a:t>support 2-layer </a:t>
            </a:r>
            <a:r>
              <a:rPr lang="en-US" altLang="zh-CN" sz="2400" dirty="0">
                <a:solidFill>
                  <a:srgbClr val="7030A0"/>
                </a:solidFill>
              </a:rPr>
              <a:t>UL-MIMO transmission </a:t>
            </a:r>
            <a:r>
              <a:rPr lang="en-US" altLang="zh-CN" sz="2400" dirty="0" smtClean="0">
                <a:solidFill>
                  <a:srgbClr val="7030A0"/>
                </a:solidFill>
              </a:rPr>
              <a:t>and single-layer transmission on </a:t>
            </a:r>
            <a:r>
              <a:rPr lang="en-US" altLang="zh-CN" sz="2400" dirty="0">
                <a:solidFill>
                  <a:srgbClr val="7030A0"/>
                </a:solidFill>
              </a:rPr>
              <a:t>carrier </a:t>
            </a:r>
            <a:r>
              <a:rPr lang="en-US" altLang="zh-CN" sz="2400" dirty="0" smtClean="0">
                <a:solidFill>
                  <a:srgbClr val="7030A0"/>
                </a:solidFill>
              </a:rPr>
              <a:t>2 following the BS scheduling and rank adaptation (if rank adaptation is applicable).</a:t>
            </a:r>
            <a:endParaRPr lang="zh-CN" altLang="zh-CN" sz="2400" dirty="0">
              <a:solidFill>
                <a:srgbClr val="7030A0"/>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t>4</a:t>
            </a:fld>
            <a:endParaRPr lang="zh-CN" altLang="en-US"/>
          </a:p>
        </p:txBody>
      </p:sp>
    </p:spTree>
    <p:extLst>
      <p:ext uri="{BB962C8B-B14F-4D97-AF65-F5344CB8AC3E}">
        <p14:creationId xmlns:p14="http://schemas.microsoft.com/office/powerpoint/2010/main" val="37149244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WF on power class</a:t>
            </a:r>
            <a:endParaRPr lang="zh-CN" altLang="en-US" dirty="0"/>
          </a:p>
        </p:txBody>
      </p:sp>
      <p:sp>
        <p:nvSpPr>
          <p:cNvPr id="3" name="内容占位符 2"/>
          <p:cNvSpPr>
            <a:spLocks noGrp="1"/>
          </p:cNvSpPr>
          <p:nvPr>
            <p:ph idx="1"/>
          </p:nvPr>
        </p:nvSpPr>
        <p:spPr/>
        <p:txBody>
          <a:bodyPr/>
          <a:lstStyle/>
          <a:p>
            <a:pPr hangingPunct="0"/>
            <a:r>
              <a:rPr lang="en-GB" altLang="zh-CN" sz="2400" dirty="0">
                <a:solidFill>
                  <a:srgbClr val="00B050"/>
                </a:solidFill>
              </a:rPr>
              <a:t>Power class declaration will NOT be changed between case 1 and case 2. </a:t>
            </a:r>
            <a:endParaRPr lang="zh-CN" altLang="zh-CN" sz="2400" dirty="0">
              <a:solidFill>
                <a:srgbClr val="00B050"/>
              </a:solidFill>
            </a:endParaRPr>
          </a:p>
          <a:p>
            <a:pPr hangingPunct="0"/>
            <a:r>
              <a:rPr lang="en-GB" altLang="zh-CN" sz="2400" dirty="0">
                <a:solidFill>
                  <a:srgbClr val="00B050"/>
                </a:solidFill>
              </a:rPr>
              <a:t>Rel-16 power class singling will be followed for </a:t>
            </a:r>
            <a:r>
              <a:rPr lang="en-GB" altLang="zh-CN" sz="2400" dirty="0" err="1">
                <a:solidFill>
                  <a:srgbClr val="00B050"/>
                </a:solidFill>
              </a:rPr>
              <a:t>Tx</a:t>
            </a:r>
            <a:r>
              <a:rPr lang="en-GB" altLang="zh-CN" sz="2400" dirty="0">
                <a:solidFill>
                  <a:srgbClr val="00B050"/>
                </a:solidFill>
              </a:rPr>
              <a:t> switching between case 1 and case 2. </a:t>
            </a:r>
            <a:endParaRPr lang="zh-CN" altLang="zh-CN" sz="2400" dirty="0">
              <a:solidFill>
                <a:srgbClr val="00B050"/>
              </a:solidFill>
            </a:endParaRP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5</a:t>
            </a:fld>
            <a:endParaRPr lang="zh-CN" altLang="en-US"/>
          </a:p>
        </p:txBody>
      </p:sp>
    </p:spTree>
    <p:extLst>
      <p:ext uri="{BB962C8B-B14F-4D97-AF65-F5344CB8AC3E}">
        <p14:creationId xmlns:p14="http://schemas.microsoft.com/office/powerpoint/2010/main" val="20232007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0C913308-F349-4B6D-A68A-DD1791B4A57B}" type="slidenum">
              <a:rPr lang="zh-CN" altLang="en-US" smtClean="0"/>
              <a:pPr/>
              <a:t>6</a:t>
            </a:fld>
            <a:endParaRPr lang="zh-CN" altLang="en-US"/>
          </a:p>
        </p:txBody>
      </p:sp>
      <p:sp>
        <p:nvSpPr>
          <p:cNvPr id="5" name="TextBox 4"/>
          <p:cNvSpPr txBox="1"/>
          <p:nvPr/>
        </p:nvSpPr>
        <p:spPr>
          <a:xfrm>
            <a:off x="2195736" y="2708920"/>
            <a:ext cx="4968552" cy="923330"/>
          </a:xfrm>
          <a:prstGeom prst="rect">
            <a:avLst/>
          </a:prstGeom>
          <a:noFill/>
        </p:spPr>
        <p:txBody>
          <a:bodyPr wrap="square" rtlCol="0">
            <a:spAutoFit/>
          </a:bodyPr>
          <a:lstStyle/>
          <a:p>
            <a:pPr algn="ctr"/>
            <a:r>
              <a:rPr lang="en-US" altLang="zh-CN" sz="5400" dirty="0" smtClean="0">
                <a:ea typeface="微软雅黑" pitchFamily="34" charset="-122"/>
              </a:rPr>
              <a:t>Thanks</a:t>
            </a:r>
            <a:r>
              <a:rPr lang="en-US" altLang="zh-CN" sz="5400" dirty="0">
                <a:ea typeface="微软雅黑" pitchFamily="34" charset="-122"/>
              </a:rPr>
              <a:t>!</a:t>
            </a:r>
            <a:endParaRPr lang="zh-CN" altLang="en-US" sz="5400" dirty="0">
              <a:ea typeface="微软雅黑" pitchFamily="34" charset="-122"/>
            </a:endParaRPr>
          </a:p>
        </p:txBody>
      </p:sp>
    </p:spTree>
    <p:extLst>
      <p:ext uri="{BB962C8B-B14F-4D97-AF65-F5344CB8AC3E}">
        <p14:creationId xmlns:p14="http://schemas.microsoft.com/office/powerpoint/2010/main" val="178996332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CEEACA"/>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EEACA"/>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790</TotalTime>
  <Words>371</Words>
  <Application>Microsoft Office PowerPoint</Application>
  <PresentationFormat>全屏显示(4:3)</PresentationFormat>
  <Paragraphs>42</Paragraphs>
  <Slides>6</Slides>
  <Notes>0</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Office 主题</vt:lpstr>
      <vt:lpstr>Way forward on Tx switching between two uplink carriers</vt:lpstr>
      <vt:lpstr>WF on switching period and transient period</vt:lpstr>
      <vt:lpstr>WF on handling of DL reception interruption</vt:lpstr>
      <vt:lpstr>WF on UE RF requirements</vt:lpstr>
      <vt:lpstr>WF on power class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switching period between two FR1 uplink carriers</dc:title>
  <dc:creator>Yang Shan</dc:creator>
  <cp:lastModifiedBy>China Telecom</cp:lastModifiedBy>
  <cp:revision>157</cp:revision>
  <dcterms:created xsi:type="dcterms:W3CDTF">2019-09-05T02:26:38Z</dcterms:created>
  <dcterms:modified xsi:type="dcterms:W3CDTF">2019-11-22T01:59:39Z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1567614408</vt:lpwstr>
  </property>
</Properties>
</file>