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4" r:id="rId4"/>
    <p:sldId id="266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17" autoAdjust="0"/>
  </p:normalViewPr>
  <p:slideViewPr>
    <p:cSldViewPr>
      <p:cViewPr>
        <p:scale>
          <a:sx n="80" d="100"/>
          <a:sy n="80" d="100"/>
        </p:scale>
        <p:origin x="-87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US, 18- 22 Nov, 2019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9.17.2.3.2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PRACH demodulation requirement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25135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R4-1915875</a:t>
            </a:r>
            <a:endParaRPr lang="en-US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ja-JP" b="1" dirty="0"/>
              <a:t>Document </a:t>
            </a:r>
            <a:r>
              <a:rPr lang="en-US" altLang="ja-JP" b="1" dirty="0" smtClean="0"/>
              <a:t>for:</a:t>
            </a:r>
            <a:r>
              <a:rPr lang="en-US" altLang="ja-JP" dirty="0" smtClean="0"/>
              <a:t>     Approval</a:t>
            </a:r>
            <a:endParaRPr lang="ja-JP" altLang="en-US" dirty="0"/>
          </a:p>
          <a:p>
            <a:endParaRPr lang="en-US" altLang="zh-CN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The following </a:t>
            </a:r>
            <a:r>
              <a:rPr lang="en-US" altLang="zh-CN" sz="2800" dirty="0" smtClean="0"/>
              <a:t>WFs were approved</a:t>
            </a:r>
            <a:r>
              <a:rPr lang="en-US" altLang="zh-CN" sz="2800" dirty="0"/>
              <a:t>:</a:t>
            </a:r>
          </a:p>
          <a:p>
            <a:pPr lvl="1"/>
            <a:r>
              <a:rPr lang="en-US" altLang="zh-CN" dirty="0" smtClean="0"/>
              <a:t>R4-1910128   WF on</a:t>
            </a:r>
            <a:r>
              <a:rPr lang="en-GB" altLang="zh-CN" dirty="0" smtClean="0"/>
              <a:t> </a:t>
            </a:r>
            <a:r>
              <a:rPr lang="en-GB" altLang="zh-CN" dirty="0"/>
              <a:t>NR BS HST demodulation requirements</a:t>
            </a:r>
            <a:r>
              <a:rPr lang="en-US" altLang="zh-CN" dirty="0" smtClean="0"/>
              <a:t> , RAN4#92</a:t>
            </a:r>
          </a:p>
          <a:p>
            <a:pPr lvl="1"/>
            <a:r>
              <a:rPr lang="en-US" altLang="zh-CN" dirty="0" smtClean="0"/>
              <a:t>R4-1912729   WF on  NR HST BS PRACH demodulation requirements, RAN4#92b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46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 Format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 smtClean="0"/>
              <a:t>PRACH </a:t>
            </a:r>
            <a:r>
              <a:rPr lang="en-US" altLang="zh-CN" sz="2400" dirty="0"/>
              <a:t>format</a:t>
            </a:r>
          </a:p>
          <a:p>
            <a:pPr lvl="1" hangingPunct="0"/>
            <a:r>
              <a:rPr lang="en-US" altLang="zh-CN" sz="2400" dirty="0" smtClean="0"/>
              <a:t>For </a:t>
            </a:r>
            <a:r>
              <a:rPr lang="en-US" altLang="zh-CN" sz="2400" dirty="0"/>
              <a:t>500km/h velocity, </a:t>
            </a:r>
            <a:r>
              <a:rPr lang="en-US" altLang="zh-CN" sz="2400" dirty="0" smtClean="0"/>
              <a:t>use PRACH format A2/B4/C2</a:t>
            </a:r>
          </a:p>
          <a:p>
            <a:pPr lvl="1" hangingPunct="0"/>
            <a:r>
              <a:rPr lang="en-US" altLang="zh-CN" sz="2400" dirty="0" smtClean="0"/>
              <a:t>For 500km/h velocity, no extra requirements for PRACH format 0</a:t>
            </a:r>
          </a:p>
          <a:p>
            <a:pPr lvl="2" hangingPunct="0"/>
            <a:r>
              <a:rPr lang="en-US" altLang="zh-CN" dirty="0" smtClean="0">
                <a:solidFill>
                  <a:prstClr val="black"/>
                </a:solidFill>
              </a:rPr>
              <a:t>Common understanding: PRACH format 0 with 2334Hz also shows UE with 500km/h at 1.9GHz can be supported</a:t>
            </a:r>
            <a:endParaRPr lang="en-US" altLang="zh-CN" dirty="0">
              <a:solidFill>
                <a:prstClr val="black"/>
              </a:solidFill>
            </a:endParaRPr>
          </a:p>
          <a:p>
            <a:pPr marL="0" indent="0" hangingPunct="0">
              <a:buNone/>
            </a:pPr>
            <a:endParaRPr lang="zh-CN" altLang="zh-CN" sz="2400" dirty="0"/>
          </a:p>
          <a:p>
            <a:pPr marL="457200" lvl="1" indent="0" hangingPunc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Frequency offset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2000" dirty="0" smtClean="0"/>
              <a:t>Frequency offset under AWGN for PRACH format 0 for 350km/h</a:t>
            </a:r>
            <a:endParaRPr lang="zh-CN" altLang="zh-CN" sz="2000" dirty="0"/>
          </a:p>
          <a:p>
            <a:pPr lvl="1" hangingPunct="0"/>
            <a:r>
              <a:rPr lang="en-US" altLang="zh-CN" sz="2000" dirty="0" smtClean="0"/>
              <a:t>Restricted set Type A</a:t>
            </a:r>
          </a:p>
          <a:p>
            <a:pPr lvl="2" hangingPunct="0"/>
            <a:r>
              <a:rPr lang="en-US" altLang="zh-CN" sz="2000" dirty="0" smtClean="0"/>
              <a:t>High-mobility scenario: 1340Hz</a:t>
            </a:r>
          </a:p>
          <a:p>
            <a:pPr lvl="2" hangingPunct="0"/>
            <a:r>
              <a:rPr lang="en-US" altLang="zh-CN" sz="2000" dirty="0" smtClean="0"/>
              <a:t>Low- mobility scenario: 625Hz</a:t>
            </a:r>
          </a:p>
          <a:p>
            <a:pPr lvl="1" hangingPunct="0"/>
            <a:r>
              <a:rPr lang="en-US" altLang="zh-CN" sz="2000" dirty="0" smtClean="0"/>
              <a:t>Restricted set Type B</a:t>
            </a:r>
          </a:p>
          <a:p>
            <a:pPr lvl="2" hangingPunct="0"/>
            <a:r>
              <a:rPr lang="en-US" altLang="zh-CN" sz="2000" dirty="0"/>
              <a:t>High-mobility </a:t>
            </a:r>
            <a:r>
              <a:rPr lang="en-US" altLang="zh-CN" sz="2000" dirty="0" smtClean="0"/>
              <a:t>scenario: 2334Hz</a:t>
            </a:r>
          </a:p>
          <a:p>
            <a:pPr lvl="2" hangingPunct="0"/>
            <a:r>
              <a:rPr lang="en-US" altLang="zh-CN" sz="2000" dirty="0" smtClean="0"/>
              <a:t>Low-mobility scenario: 625Hz</a:t>
            </a:r>
          </a:p>
          <a:p>
            <a:pPr hangingPunct="0"/>
            <a:r>
              <a:rPr lang="en-US" altLang="zh-CN" sz="2000" dirty="0" smtClean="0"/>
              <a:t>Frequency offset under AWGN for PRACH formats with short sequence length targeting 500km/h</a:t>
            </a:r>
          </a:p>
          <a:p>
            <a:pPr lvl="1" hangingPunct="0"/>
            <a:r>
              <a:rPr lang="en-US" altLang="zh-CN" sz="2000" dirty="0" smtClean="0">
                <a:solidFill>
                  <a:prstClr val="black"/>
                </a:solidFill>
              </a:rPr>
              <a:t>Align with PUSCH maximum Doppler shift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hangingPunct="0"/>
            <a:endParaRPr lang="en-US" altLang="zh-CN" sz="1600" dirty="0" smtClean="0"/>
          </a:p>
          <a:p>
            <a:pPr marL="0" lvl="0" indent="0">
              <a:buNone/>
            </a:pPr>
            <a:endParaRPr lang="en-US" altLang="zh-CN" sz="1600" dirty="0" smtClean="0">
              <a:solidFill>
                <a:prstClr val="black"/>
              </a:solidFill>
            </a:endParaRPr>
          </a:p>
          <a:p>
            <a:pPr lvl="1" hangingPunct="0"/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356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184576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800" dirty="0" smtClean="0"/>
              <a:t>Format 0</a:t>
            </a:r>
            <a:endParaRPr lang="zh-CN" altLang="zh-CN" sz="1800" dirty="0"/>
          </a:p>
          <a:p>
            <a:pPr lvl="1" hangingPunct="0"/>
            <a:r>
              <a:rPr lang="en-GB" altLang="zh-CN" sz="1800" dirty="0" smtClean="0"/>
              <a:t>Restricted set type A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 smtClean="0"/>
              <a:t>Ncs</a:t>
            </a:r>
            <a:r>
              <a:rPr lang="en-GB" altLang="zh-CN" sz="1800" dirty="0" smtClean="0"/>
              <a:t>,  logical sequence index, V} ={15, 384,0}</a:t>
            </a:r>
          </a:p>
          <a:p>
            <a:pPr lvl="1" hangingPunct="0"/>
            <a:r>
              <a:rPr lang="en-GB" altLang="zh-CN" sz="1800" dirty="0" smtClean="0"/>
              <a:t>Restricted </a:t>
            </a:r>
            <a:r>
              <a:rPr lang="en-GB" altLang="zh-CN" sz="1800" dirty="0" smtClean="0"/>
              <a:t>set type B</a:t>
            </a:r>
          </a:p>
          <a:p>
            <a:pPr lvl="2" hangingPunct="0"/>
            <a:r>
              <a:rPr lang="en-GB" altLang="zh-CN" sz="1800" dirty="0" smtClean="0"/>
              <a:t>{</a:t>
            </a:r>
            <a:r>
              <a:rPr lang="en-GB" altLang="zh-CN" sz="1800" dirty="0" err="1"/>
              <a:t>Ncs</a:t>
            </a:r>
            <a:r>
              <a:rPr lang="en-GB" altLang="zh-CN" sz="1800" dirty="0"/>
              <a:t>,  logical sequence index, V} ={15, </a:t>
            </a:r>
            <a:r>
              <a:rPr lang="en-GB" altLang="zh-CN" sz="1800" dirty="0" smtClean="0"/>
              <a:t>30,30}</a:t>
            </a:r>
          </a:p>
          <a:p>
            <a:pPr lvl="0" hangingPunct="0"/>
            <a:r>
              <a:rPr lang="en-US" altLang="zh-CN" sz="1800" dirty="0" smtClean="0">
                <a:solidFill>
                  <a:prstClr val="black"/>
                </a:solidFill>
              </a:rPr>
              <a:t>Short sequence format</a:t>
            </a:r>
            <a:endParaRPr lang="zh-CN" altLang="zh-CN" sz="1800" dirty="0">
              <a:solidFill>
                <a:prstClr val="black"/>
              </a:solidFill>
            </a:endParaRP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15 KHz</a:t>
            </a:r>
          </a:p>
          <a:p>
            <a:pPr lvl="2" hangingPunct="0"/>
            <a:r>
              <a:rPr lang="en-GB" altLang="zh-CN" sz="1800" dirty="0" smtClean="0">
                <a:solidFill>
                  <a:prstClr val="black"/>
                </a:solidFill>
              </a:rPr>
              <a:t> </a:t>
            </a:r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={23, 0, 0}</a:t>
            </a:r>
          </a:p>
          <a:p>
            <a:pPr lvl="1" hangingPunct="0"/>
            <a:r>
              <a:rPr lang="en-GB" altLang="zh-CN" sz="1800" dirty="0" smtClean="0">
                <a:solidFill>
                  <a:prstClr val="black"/>
                </a:solidFill>
              </a:rPr>
              <a:t>30 KHz</a:t>
            </a:r>
            <a:endParaRPr lang="en-GB" altLang="zh-CN" sz="1800" dirty="0">
              <a:solidFill>
                <a:prstClr val="black"/>
              </a:solidFill>
            </a:endParaRPr>
          </a:p>
          <a:p>
            <a:pPr lvl="2" hangingPunct="0"/>
            <a:r>
              <a:rPr lang="en-GB" altLang="zh-CN" sz="1800" dirty="0">
                <a:solidFill>
                  <a:prstClr val="black"/>
                </a:solidFill>
              </a:rPr>
              <a:t>{</a:t>
            </a:r>
            <a:r>
              <a:rPr lang="en-GB" altLang="zh-CN" sz="1800" dirty="0" err="1">
                <a:solidFill>
                  <a:prstClr val="black"/>
                </a:solidFill>
              </a:rPr>
              <a:t>Ncs</a:t>
            </a:r>
            <a:r>
              <a:rPr lang="en-GB" altLang="zh-CN" sz="1800" dirty="0">
                <a:solidFill>
                  <a:prstClr val="black"/>
                </a:solidFill>
              </a:rPr>
              <a:t>,  logical sequence index, V} </a:t>
            </a:r>
            <a:r>
              <a:rPr lang="en-GB" altLang="zh-CN" sz="1800" dirty="0" smtClean="0">
                <a:solidFill>
                  <a:prstClr val="black"/>
                </a:solidFill>
              </a:rPr>
              <a:t>={46, 0,  0</a:t>
            </a:r>
            <a:r>
              <a:rPr lang="en-GB" altLang="zh-CN" sz="1800" dirty="0">
                <a:solidFill>
                  <a:prstClr val="black"/>
                </a:solidFill>
              </a:rPr>
              <a:t>}</a:t>
            </a:r>
          </a:p>
          <a:p>
            <a:pPr lvl="2" hangingPunct="0"/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3475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 Preamble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Timing </a:t>
            </a:r>
            <a:r>
              <a:rPr lang="en-US" altLang="zh-CN" sz="1800" dirty="0"/>
              <a:t>error tolerance for AWGN and TDLC </a:t>
            </a:r>
            <a:r>
              <a:rPr lang="en-US" altLang="zh-CN" sz="1800" dirty="0" smtClean="0"/>
              <a:t>300-100</a:t>
            </a:r>
          </a:p>
          <a:p>
            <a:pPr lvl="1"/>
            <a:r>
              <a:rPr lang="en-US" altLang="zh-CN" sz="1400" dirty="0"/>
              <a:t>Reuse the time error tolerance for corresponding </a:t>
            </a:r>
            <a:r>
              <a:rPr lang="en-US" altLang="zh-CN" sz="1400" dirty="0" smtClean="0"/>
              <a:t> NR PRACH </a:t>
            </a:r>
            <a:r>
              <a:rPr lang="en-US" altLang="zh-CN" sz="1400" dirty="0"/>
              <a:t>normal performance requirements, i.e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graphicFrame>
        <p:nvGraphicFramePr>
          <p:cNvPr id="4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14918"/>
              </p:ext>
            </p:extLst>
          </p:nvPr>
        </p:nvGraphicFramePr>
        <p:xfrm>
          <a:off x="1403649" y="2708919"/>
          <a:ext cx="5976662" cy="1872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3936"/>
                <a:gridCol w="1494242"/>
                <a:gridCol w="1494242"/>
                <a:gridCol w="1494242"/>
              </a:tblGrid>
              <a:tr h="45178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Format</a:t>
                      </a:r>
                      <a:r>
                        <a:rPr lang="en-US" altLang="zh-CN" sz="1400" u="sng" baseline="0" dirty="0" smtClean="0">
                          <a:effectLst/>
                          <a:latin typeface="+mn-lt"/>
                          <a:ea typeface="+mn-ea"/>
                        </a:rPr>
                        <a:t> 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err="1" smtClean="0">
                          <a:effectLst/>
                          <a:latin typeface="Times New Roman"/>
                          <a:ea typeface="宋体"/>
                        </a:rPr>
                        <a:t>Scs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AWGN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TDLC300-100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u="sng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1.25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1.04us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2.55us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rowSpan="2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A2,B4,C2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15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0.52us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2.03us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73475">
                <a:tc vMerge="1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30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0.26us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400" dirty="0" smtClean="0">
                          <a:effectLst/>
                          <a:latin typeface="Times New Roman"/>
                          <a:ea typeface="宋体"/>
                        </a:rPr>
                        <a:t>1.77us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Interested companies are encouraged to provide the ideal and impairment simulation results in the next meeting for NR HST PRACH requirement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8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293</Words>
  <Application>Microsoft Office PowerPoint</Application>
  <PresentationFormat>On-screen Show (4:3)</PresentationFormat>
  <Paragraphs>60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#93   Reno, US, 18- 22 Nov, 2019 Agenda item: 9.17.2.3.2  </vt:lpstr>
      <vt:lpstr>Background</vt:lpstr>
      <vt:lpstr>PRACH Format</vt:lpstr>
      <vt:lpstr>Frequency offset</vt:lpstr>
      <vt:lpstr>Test Preamble Parameters</vt:lpstr>
      <vt:lpstr>Test Preamble Parameters</vt:lpstr>
      <vt:lpstr>Simulation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samsung-6</cp:lastModifiedBy>
  <cp:revision>283</cp:revision>
  <dcterms:created xsi:type="dcterms:W3CDTF">2016-01-12T08:39:50Z</dcterms:created>
  <dcterms:modified xsi:type="dcterms:W3CDTF">2019-11-22T02:43:30Z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(3)dBwmA1j3Mgmcd8LqLwAqHj1vTFbqyalcVKSHVZCFzsg5mGkblZghN5s/O31NQpgxkP46EgAo
pplxhChgRxIX3gHTjtcJDRi1THy4Ceg3U4MbTxEKmGLBysvoNnjpcbltZgUqlSAyTAINEaw3
wEEsBFcRg9V6AD1MyRf407NfvVx4MfDh5qIYTo4hJvLZysUSMI3ku8ykvvpOyQI7SRhaSbxw
1TCqQMrl256V0AWmX1</vt:lpwstr>
  </property>
  <property fmtid="{D5CDD505-2E9C-101B-9397-08002B2CF9AE}" pid="3" name="_2015_ms_pID_7253431">
    <vt:lpwstr>8PJ3X+e7degSCWiLXCUAIP0SqTaCycz7LVVf1Tq2fBt6TntAsAYezN
mmlcN0VpGqWkNuON8fIWGVPNRFR1HwriuBToDYdCwakX8uHj/8B6al0dRy7thEx3dTBMrEh0
4PuzY7jvHkpDa8IivmwxtXlgXaf5DQ+T8wwefqfDVTxmRxfZPvt9rEDKtNsA3X57yQSz8gu1
5gHhoqXx73OjXTTGcuP8IfSdh+xXb2xBXaU5</vt:lpwstr>
  </property>
  <property fmtid="{D5CDD505-2E9C-101B-9397-08002B2CF9AE}" pid="4" name="_2015_ms_pID_7253432">
    <vt:lpwstr>gmK0O+vQL3XFDNhD+Nbs62m0eJb0gC0rXA/g
PIWH+z00qn5QBHs9PG+yHQLDTwm2LJFZ92UQCl6dE+27Oj64ses=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  <property fmtid="{D5CDD505-2E9C-101B-9397-08002B2CF9AE}" pid="9" name="NSCPROP_SA">
    <vt:lpwstr>D:\work\3GPP\RAN4#92b\R4-1910126 Way forward for NR HST BS demodulation v2.pptx</vt:lpwstr>
  </property>
</Properties>
</file>