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401" r:id="rId6"/>
    <p:sldId id="418" r:id="rId7"/>
    <p:sldId id="419" r:id="rId8"/>
    <p:sldId id="423" r:id="rId9"/>
    <p:sldId id="424" r:id="rId10"/>
    <p:sldId id="421" r:id="rId11"/>
    <p:sldId id="420" r:id="rId12"/>
    <p:sldId id="408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04" autoAdjust="0"/>
    <p:restoredTop sz="87234" autoAdjust="0"/>
  </p:normalViewPr>
  <p:slideViewPr>
    <p:cSldViewPr>
      <p:cViewPr varScale="1">
        <p:scale>
          <a:sx n="113" d="100"/>
          <a:sy n="113" d="100"/>
        </p:scale>
        <p:origin x="-19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 smtClean="0"/>
              <a:t>WF </a:t>
            </a:r>
            <a:r>
              <a:rPr lang="en-GB" b="1" dirty="0"/>
              <a:t>on </a:t>
            </a:r>
            <a:r>
              <a:rPr lang="en-GB" b="1" dirty="0" smtClean="0"/>
              <a:t>RF parameters for NR V2X UE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831433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#90BIS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/>
              <a:t>Xian, China, 08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– 12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April,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Agenda Item: 8</a:t>
            </a:r>
            <a:r>
              <a:rPr lang="en-US" altLang="ko-KR" sz="1800" b="1" dirty="0" smtClean="0"/>
              <a:t>.4.1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Document for : Approval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smtClean="0"/>
              <a:t>R4-1905238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 (1)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altLang="ko-KR" sz="2000" dirty="0"/>
              <a:t>AGC setting time </a:t>
            </a:r>
            <a:r>
              <a:rPr lang="en-US" altLang="ko-KR" sz="2000" dirty="0" smtClean="0"/>
              <a:t>[1][2][3][4][5][6][7] </a:t>
            </a:r>
            <a:endParaRPr lang="en-US" altLang="ko-KR" sz="1600" dirty="0"/>
          </a:p>
          <a:p>
            <a:pPr lvl="1"/>
            <a:r>
              <a:rPr lang="en-US" altLang="ko-KR" sz="1600" dirty="0"/>
              <a:t>In previous RAN4 meeting, </a:t>
            </a:r>
            <a:r>
              <a:rPr lang="en-US" altLang="ko-KR" sz="1600" dirty="0" smtClean="0"/>
              <a:t>RAN4 agreed to provide simulation results according two options</a:t>
            </a:r>
            <a:endParaRPr lang="en-US" altLang="ko-KR" sz="1600" dirty="0"/>
          </a:p>
          <a:p>
            <a:pPr lvl="2"/>
            <a:r>
              <a:rPr lang="en-GB" altLang="ko-KR" sz="1600" dirty="0"/>
              <a:t>AGC settling time</a:t>
            </a:r>
            <a:endParaRPr lang="ko-KR" altLang="ko-KR" sz="260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/>
              <a:t>FFS if same or different AGC settling time shall be applied for different SCS 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/>
              <a:t>AGC settling time will be derived under assumption of minimum V2X resource allocation RB size restrictions. RBs size restrictions are FFS: </a:t>
            </a:r>
          </a:p>
          <a:p>
            <a:pPr marL="2000250" lvl="4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Option1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10RBs for 15kHz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5 RBs for 30kHz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3 RBs for 60kHz</a:t>
            </a:r>
          </a:p>
          <a:p>
            <a:pPr marL="2000250" lvl="4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Option2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10RBs for all </a:t>
            </a:r>
            <a:r>
              <a:rPr lang="en-US" altLang="ko-KR" sz="1400" dirty="0" smtClean="0"/>
              <a:t>SCSs</a:t>
            </a:r>
            <a:endParaRPr lang="en-GB" altLang="ko-KR" sz="1600" b="1" dirty="0"/>
          </a:p>
          <a:p>
            <a:pPr lvl="0" latinLnBrk="0"/>
            <a:r>
              <a:rPr lang="en-US" altLang="ko-KR" sz="2000" dirty="0"/>
              <a:t>Enhanced IBE model </a:t>
            </a:r>
            <a:r>
              <a:rPr lang="en-US" altLang="ko-KR" sz="2000" dirty="0" smtClean="0"/>
              <a:t>[5][8</a:t>
            </a:r>
            <a:r>
              <a:rPr lang="en-US" altLang="ko-KR" sz="2000" dirty="0"/>
              <a:t>][9][10</a:t>
            </a:r>
            <a:r>
              <a:rPr lang="en-US" altLang="ko-KR" sz="2000" dirty="0" smtClean="0"/>
              <a:t>]</a:t>
            </a:r>
          </a:p>
          <a:p>
            <a:pPr marL="685800" lvl="1" fontAlgn="ctr"/>
            <a:r>
              <a:rPr lang="en-US" altLang="ko-KR" sz="1600" dirty="0" smtClean="0"/>
              <a:t>RAN4 </a:t>
            </a:r>
            <a:r>
              <a:rPr lang="en-US" altLang="ko-KR" sz="1600" dirty="0"/>
              <a:t>will further discuss on the enhanced IBE model for NR V2X UE. </a:t>
            </a:r>
          </a:p>
          <a:p>
            <a:pPr marL="685800" lvl="1" fontAlgn="ctr"/>
            <a:r>
              <a:rPr lang="en-US" altLang="ko-KR" sz="1600" dirty="0"/>
              <a:t>Interested companies are encouraged to provide the preferred IBE model for NR V2X UE at next RAN4 meeting.</a:t>
            </a:r>
          </a:p>
          <a:p>
            <a:pPr marL="685800" lvl="1" fontAlgn="ctr"/>
            <a:r>
              <a:rPr lang="en-US" altLang="ko-KR" sz="1600" dirty="0"/>
              <a:t>Based on the analyzed results, RAN4 can send LS to inform the IBE model at FR1. </a:t>
            </a:r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 </a:t>
            </a:r>
            <a:r>
              <a:rPr lang="en-GB" altLang="ko-KR" b="1" dirty="0" smtClean="0"/>
              <a:t>(2)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029199"/>
          </a:xfrm>
        </p:spPr>
        <p:txBody>
          <a:bodyPr/>
          <a:lstStyle/>
          <a:p>
            <a:pPr lvl="0" latinLnBrk="0"/>
            <a:r>
              <a:rPr lang="en-US" altLang="ko-KR" sz="2000" dirty="0" smtClean="0"/>
              <a:t>Time/Freq</a:t>
            </a:r>
            <a:r>
              <a:rPr lang="en-US" altLang="ko-KR" sz="2000" dirty="0"/>
              <a:t>. Error [1</a:t>
            </a:r>
            <a:r>
              <a:rPr lang="en-US" altLang="ko-KR" sz="2000" dirty="0" smtClean="0"/>
              <a:t>][11]</a:t>
            </a:r>
          </a:p>
          <a:p>
            <a:pPr lvl="1"/>
            <a:r>
              <a:rPr lang="en-US" altLang="ko-KR" sz="1600" dirty="0" smtClean="0"/>
              <a:t>RAN4 will further discuss on the TBD RF parameters in Response LS (R4-1816666)</a:t>
            </a:r>
          </a:p>
          <a:p>
            <a:pPr lvl="1"/>
            <a:r>
              <a:rPr lang="en-US" altLang="ko-KR" sz="1600" dirty="0"/>
              <a:t>Timing error</a:t>
            </a:r>
          </a:p>
          <a:p>
            <a:pPr lvl="2"/>
            <a:r>
              <a:rPr lang="en-US" altLang="ko-KR" sz="1400" dirty="0" smtClean="0"/>
              <a:t>FR1/FR2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 err="1"/>
              <a:t>gNB</a:t>
            </a:r>
            <a:r>
              <a:rPr lang="en-US" altLang="ko-KR" sz="1200" dirty="0"/>
              <a:t> based TE </a:t>
            </a:r>
            <a:r>
              <a:rPr lang="en-US" altLang="ko-KR" sz="1200" dirty="0" smtClean="0"/>
              <a:t>: </a:t>
            </a:r>
            <a:r>
              <a:rPr lang="en-GB" altLang="ko-KR" sz="1200" dirty="0"/>
              <a:t>reuse NR UE UL transmission timing error defined in Table 7.1.2-1 in </a:t>
            </a:r>
            <a:r>
              <a:rPr lang="en-GB" altLang="ko-KR" sz="1200" dirty="0" smtClean="0"/>
              <a:t>TS38.133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 smtClean="0"/>
              <a:t>GNSS </a:t>
            </a:r>
            <a:r>
              <a:rPr lang="en-US" altLang="ko-KR" sz="1200" dirty="0"/>
              <a:t>based TE </a:t>
            </a:r>
            <a:r>
              <a:rPr lang="en-US" altLang="ko-KR" sz="1200" dirty="0" smtClean="0"/>
              <a:t>: FFS</a:t>
            </a:r>
            <a:endParaRPr lang="en-GB" altLang="ko-KR" sz="1200" dirty="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/>
              <a:t>NR UE </a:t>
            </a:r>
            <a:r>
              <a:rPr lang="en-GB" altLang="ko-KR" sz="1200" dirty="0"/>
              <a:t>sync. </a:t>
            </a:r>
            <a:r>
              <a:rPr lang="en-GB" altLang="ko-KR" sz="1200" dirty="0" smtClean="0"/>
              <a:t>TE: FFS</a:t>
            </a:r>
          </a:p>
          <a:p>
            <a:pPr lvl="1"/>
            <a:r>
              <a:rPr lang="en-US" altLang="ko-KR" sz="1600" dirty="0" smtClean="0"/>
              <a:t>Frequency </a:t>
            </a:r>
            <a:r>
              <a:rPr lang="en-US" altLang="ko-KR" sz="1600" dirty="0"/>
              <a:t>error</a:t>
            </a:r>
          </a:p>
          <a:p>
            <a:pPr lvl="2"/>
            <a:r>
              <a:rPr lang="en-US" altLang="ko-KR" sz="1400" dirty="0" smtClean="0"/>
              <a:t>FR1/FR2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err="1" smtClean="0">
                <a:solidFill>
                  <a:prstClr val="black"/>
                </a:solidFill>
              </a:rPr>
              <a:t>gNB</a:t>
            </a:r>
            <a:r>
              <a:rPr lang="en-GB" altLang="ko-KR" sz="1200" dirty="0" smtClean="0">
                <a:solidFill>
                  <a:prstClr val="black"/>
                </a:solidFill>
              </a:rPr>
              <a:t> </a:t>
            </a:r>
            <a:r>
              <a:rPr lang="en-GB" altLang="ko-KR" sz="1200" dirty="0">
                <a:solidFill>
                  <a:prstClr val="black"/>
                </a:solidFill>
              </a:rPr>
              <a:t>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GB" altLang="ko-KR" sz="1200" dirty="0"/>
              <a:t>±0.1 ppm for </a:t>
            </a:r>
            <a:r>
              <a:rPr lang="en-GB" altLang="ko-KR" sz="1200" dirty="0" err="1"/>
              <a:t>gNB</a:t>
            </a:r>
            <a:r>
              <a:rPr lang="en-GB" altLang="ko-KR" sz="1200" dirty="0"/>
              <a:t> synchronization reference </a:t>
            </a:r>
            <a:r>
              <a:rPr lang="en-GB" altLang="ko-KR" sz="1200" dirty="0" smtClean="0"/>
              <a:t>source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>
                <a:solidFill>
                  <a:prstClr val="black"/>
                </a:solidFill>
              </a:rPr>
              <a:t>GNSS </a:t>
            </a:r>
            <a:r>
              <a:rPr lang="en-GB" altLang="ko-KR" sz="1200" dirty="0">
                <a:solidFill>
                  <a:prstClr val="black"/>
                </a:solidFill>
              </a:rPr>
              <a:t>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US" altLang="ko-KR" sz="1200" dirty="0"/>
              <a:t>FFS</a:t>
            </a:r>
            <a:endParaRPr lang="en-GB" altLang="ko-KR" sz="1200" dirty="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>
                <a:solidFill>
                  <a:prstClr val="black"/>
                </a:solidFill>
              </a:rPr>
              <a:t>NR </a:t>
            </a:r>
            <a:r>
              <a:rPr lang="en-GB" altLang="ko-KR" sz="1200" dirty="0">
                <a:solidFill>
                  <a:prstClr val="black"/>
                </a:solidFill>
              </a:rPr>
              <a:t>UE 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US" altLang="ko-KR" sz="1200" dirty="0"/>
              <a:t>FFS</a:t>
            </a:r>
            <a:endParaRPr lang="en-GB" altLang="ko-KR" sz="1200" dirty="0"/>
          </a:p>
          <a:p>
            <a:pPr lvl="1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en-US" altLang="ko-KR" sz="1400" dirty="0"/>
          </a:p>
          <a:p>
            <a:pPr lvl="2"/>
            <a:endParaRPr lang="en-GB" altLang="ko-KR" sz="1600" b="1" dirty="0"/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2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AGC settling time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Alternative 1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 smtClean="0">
                <a:ea typeface="굴림" charset="-127"/>
              </a:rPr>
              <a:t>AGC settling time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time : 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35us for all SCS for option1 [12]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time :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35us for 15kHz  for </a:t>
            </a:r>
            <a:r>
              <a:rPr lang="en-US" altLang="ko-KR" sz="1400" dirty="0">
                <a:ea typeface="굴림" charset="-127"/>
              </a:rPr>
              <a:t>opton2 [12</a:t>
            </a:r>
            <a:r>
              <a:rPr lang="en-US" altLang="ko-KR" sz="1400" dirty="0" smtClean="0">
                <a:ea typeface="굴림" charset="-127"/>
              </a:rPr>
              <a:t>]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r>
              <a:rPr lang="en-US" altLang="ko-KR" sz="1400" dirty="0" smtClean="0">
                <a:ea typeface="굴림" charset="-127"/>
              </a:rPr>
              <a:t>                                      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18us or/and 35us for 30kHz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                                       </a:t>
            </a:r>
            <a:r>
              <a:rPr lang="en-US" altLang="ko-KR" sz="1400" dirty="0" smtClean="0">
                <a:ea typeface="굴림" charset="-127"/>
              </a:rPr>
              <a:t> 9us or/and </a:t>
            </a:r>
            <a:r>
              <a:rPr lang="en-US" altLang="ko-KR" sz="1400" strike="sngStrike" dirty="0" smtClean="0">
                <a:ea typeface="굴림" charset="-127"/>
              </a:rPr>
              <a:t>36</a:t>
            </a:r>
            <a:r>
              <a:rPr lang="en-US" altLang="ko-KR" sz="1400" dirty="0" smtClean="0">
                <a:solidFill>
                  <a:srgbClr val="FF0000"/>
                </a:solidFill>
                <a:ea typeface="굴림" charset="-127"/>
              </a:rPr>
              <a:t>18</a:t>
            </a:r>
            <a:r>
              <a:rPr lang="en-US" altLang="ko-KR" sz="1400" dirty="0" smtClean="0">
                <a:ea typeface="굴림" charset="-127"/>
              </a:rPr>
              <a:t>us for 60kHz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endParaRPr lang="en-US" altLang="ko-KR" sz="1400" dirty="0" smtClean="0">
              <a:ea typeface="굴림" charset="-127"/>
            </a:endParaRPr>
          </a:p>
          <a:p>
            <a:pPr lvl="1"/>
            <a:r>
              <a:rPr lang="en-GB" altLang="ko-KR" sz="1600" dirty="0" smtClean="0"/>
              <a:t>Supporting </a:t>
            </a:r>
            <a:r>
              <a:rPr lang="en-GB" altLang="ko-KR" sz="1600" dirty="0"/>
              <a:t>companies: </a:t>
            </a:r>
            <a:r>
              <a:rPr lang="en-GB" altLang="ko-KR" sz="1600" dirty="0" smtClean="0"/>
              <a:t>LGE, MTK, HW, CMCC, </a:t>
            </a:r>
            <a:r>
              <a:rPr lang="en-GB" altLang="ko-KR" sz="1600" dirty="0" err="1" smtClean="0"/>
              <a:t>Spreadtrum</a:t>
            </a:r>
            <a:endParaRPr lang="en-GB" altLang="ko-KR" sz="1600" dirty="0"/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endParaRPr lang="en-GB" altLang="ko-KR" sz="1600" dirty="0" smtClean="0"/>
          </a:p>
          <a:p>
            <a:pPr lvl="1"/>
            <a:r>
              <a:rPr lang="en-GB" altLang="ko-KR" sz="1600" dirty="0"/>
              <a:t>AGC settling time proposal from interested vendors will be referred in LS</a:t>
            </a:r>
            <a:endParaRPr lang="ko-KR" altLang="en-US" sz="16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82622"/>
              </p:ext>
            </p:extLst>
          </p:nvPr>
        </p:nvGraphicFramePr>
        <p:xfrm>
          <a:off x="549896" y="4114800"/>
          <a:ext cx="8136904" cy="2294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830"/>
                <a:gridCol w="1116830"/>
                <a:gridCol w="1116831"/>
                <a:gridCol w="1341058"/>
                <a:gridCol w="1246193"/>
                <a:gridCol w="1002559"/>
                <a:gridCol w="1196603"/>
              </a:tblGrid>
              <a:tr h="2751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AGC time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LGE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Intel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MTK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QC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Ericsson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HW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03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Option1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</a:rPr>
                        <a:t>36 us for all SCS</a:t>
                      </a:r>
                      <a:endParaRPr lang="ko-KR" altLang="en-US" sz="13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300" dirty="0" smtClean="0"/>
                        <a:t>36us for all SCS</a:t>
                      </a:r>
                      <a:endParaRPr lang="ko-KR" altLang="en-US" sz="13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-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Similar LTE (1 symbol)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</a:tr>
              <a:tr h="5366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Option2</a:t>
                      </a:r>
                      <a:endParaRPr lang="ko-KR" alt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OFDM symbol</a:t>
                      </a:r>
                      <a:endParaRPr lang="ko-KR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27us for</a:t>
                      </a:r>
                      <a:r>
                        <a:rPr lang="en-US" altLang="ko-KR" sz="1100" baseline="0" dirty="0" smtClean="0"/>
                        <a:t> </a:t>
                      </a:r>
                      <a:r>
                        <a:rPr lang="en-US" altLang="ko-KR" sz="1100" dirty="0" smtClean="0"/>
                        <a:t>15kHz,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 14us for 30kHz,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8us for 60kHz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35 us for all</a:t>
                      </a:r>
                      <a:r>
                        <a:rPr lang="en-US" altLang="ko-KR" sz="1100" baseline="0" dirty="0" smtClean="0"/>
                        <a:t> SCS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/>
                    </a:p>
                  </a:txBody>
                  <a:tcPr anchor="ctr"/>
                </a:tc>
              </a:tr>
              <a:tr h="90812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Option1</a:t>
                      </a:r>
                      <a:r>
                        <a:rPr lang="en-US" altLang="ko-KR" sz="1200" baseline="0" dirty="0" smtClean="0"/>
                        <a:t> for max AGC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Only option2 with different AGC time</a:t>
                      </a:r>
                      <a:endParaRPr lang="ko-KR" altLang="en-US" sz="1200" smtClean="0"/>
                    </a:p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35us for all SCS with at</a:t>
                      </a:r>
                      <a:r>
                        <a:rPr lang="en-US" altLang="ko-KR" sz="1200" baseline="0" dirty="0" smtClean="0"/>
                        <a:t> least 10RBs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Different implementation should be considered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0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/>
              <a:t>AGC settling time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>
                <a:ea typeface="굴림" charset="-127"/>
              </a:rPr>
              <a:t>Alternative 3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 smtClean="0">
                <a:ea typeface="굴림" charset="-127"/>
              </a:rPr>
              <a:t>AGC settling time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</a:t>
            </a:r>
            <a:r>
              <a:rPr lang="en-US" altLang="ko-KR" sz="1400" dirty="0">
                <a:ea typeface="굴림" charset="-127"/>
              </a:rPr>
              <a:t>time : </a:t>
            </a:r>
            <a:r>
              <a:rPr lang="en-US" altLang="ko-KR" sz="1400" dirty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>
                <a:ea typeface="굴림" charset="-127"/>
              </a:rPr>
              <a:t> </a:t>
            </a:r>
            <a:r>
              <a:rPr lang="en-US" altLang="ko-KR" sz="1400" dirty="0" smtClean="0">
                <a:ea typeface="굴림" charset="-127"/>
              </a:rPr>
              <a:t>35us </a:t>
            </a:r>
            <a:r>
              <a:rPr lang="en-US" altLang="ko-KR" sz="1400" dirty="0">
                <a:ea typeface="굴림" charset="-127"/>
              </a:rPr>
              <a:t>for </a:t>
            </a:r>
            <a:r>
              <a:rPr lang="en-US" altLang="ko-KR" sz="1400" dirty="0" smtClean="0">
                <a:ea typeface="굴림" charset="-127"/>
              </a:rPr>
              <a:t>all SCS </a:t>
            </a:r>
            <a:r>
              <a:rPr lang="en-US" altLang="ko-KR" sz="1400" dirty="0" smtClean="0">
                <a:solidFill>
                  <a:srgbClr val="FF0000"/>
                </a:solidFill>
                <a:ea typeface="굴림" charset="-127"/>
              </a:rPr>
              <a:t>with at least 10RBs</a:t>
            </a:r>
            <a:endParaRPr lang="en-US" altLang="ko-KR" sz="1400" dirty="0">
              <a:solidFill>
                <a:srgbClr val="FF0000"/>
              </a:solidFill>
              <a:ea typeface="굴림" charset="-127"/>
            </a:endParaRP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en-US" altLang="ko-KR" sz="1400" dirty="0" smtClean="0">
              <a:ea typeface="굴림" charset="-127"/>
            </a:endParaRP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Reasoning &amp; Justification : realistic scenarios need to be consider when we decide AGC value according to measure RB size 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en-US" altLang="ko-KR" sz="1200" dirty="0" smtClean="0">
              <a:ea typeface="굴림" charset="-127"/>
            </a:endParaRPr>
          </a:p>
          <a:p>
            <a:pPr lvl="1"/>
            <a:r>
              <a:rPr lang="en-GB" altLang="ko-KR" sz="1600" dirty="0" smtClean="0"/>
              <a:t>Supporting companies: Ericsson</a:t>
            </a:r>
            <a:r>
              <a:rPr lang="en-GB" altLang="ko-KR" sz="1600" dirty="0"/>
              <a:t>, Intel, </a:t>
            </a:r>
            <a:r>
              <a:rPr lang="en-GB" altLang="ko-KR" sz="1600" dirty="0" smtClean="0"/>
              <a:t>QC, VW, </a:t>
            </a:r>
            <a:r>
              <a:rPr lang="en-GB" altLang="ko-KR" sz="1600" dirty="0" err="1" smtClean="0"/>
              <a:t>InterDigital</a:t>
            </a:r>
            <a:endParaRPr lang="en-GB" altLang="ko-KR" sz="1600" dirty="0" smtClean="0"/>
          </a:p>
          <a:p>
            <a:pPr lvl="1"/>
            <a:endParaRPr lang="en-GB" altLang="ko-KR" sz="1400" dirty="0" smtClean="0"/>
          </a:p>
          <a:p>
            <a:pPr lvl="1"/>
            <a:r>
              <a:rPr lang="en-GB" altLang="ko-KR" sz="1600" dirty="0" smtClean="0"/>
              <a:t>AGC settling time proposal from interested vendors will be referred in LS</a:t>
            </a:r>
            <a:endParaRPr lang="ko-KR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059345"/>
              </p:ext>
            </p:extLst>
          </p:nvPr>
        </p:nvGraphicFramePr>
        <p:xfrm>
          <a:off x="549896" y="4029634"/>
          <a:ext cx="8136904" cy="2294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830"/>
                <a:gridCol w="1116830"/>
                <a:gridCol w="1116831"/>
                <a:gridCol w="1341058"/>
                <a:gridCol w="1246193"/>
                <a:gridCol w="1002559"/>
                <a:gridCol w="1196603"/>
              </a:tblGrid>
              <a:tr h="2751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AGC time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LGE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Intel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MTK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QC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Ericsson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HW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03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Option1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</a:rPr>
                        <a:t>36 us for all SCS</a:t>
                      </a:r>
                      <a:endParaRPr lang="ko-KR" altLang="en-US" sz="13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300" dirty="0" smtClean="0"/>
                        <a:t>36us for all SCS</a:t>
                      </a:r>
                      <a:endParaRPr lang="ko-KR" altLang="en-US" sz="13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-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Similar LTE (1 symbol)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</a:tr>
              <a:tr h="5366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Option2</a:t>
                      </a:r>
                      <a:endParaRPr lang="ko-KR" alt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OFDM symbol</a:t>
                      </a:r>
                      <a:endParaRPr lang="ko-KR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27us for</a:t>
                      </a:r>
                      <a:r>
                        <a:rPr lang="en-US" altLang="ko-KR" sz="1100" baseline="0" dirty="0" smtClean="0"/>
                        <a:t> </a:t>
                      </a:r>
                      <a:r>
                        <a:rPr lang="en-US" altLang="ko-KR" sz="1100" dirty="0" smtClean="0"/>
                        <a:t>15kHz,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 14us for 30kHz,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8us for 60kHz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35 us for all</a:t>
                      </a:r>
                      <a:r>
                        <a:rPr lang="en-US" altLang="ko-KR" sz="1100" baseline="0" dirty="0" smtClean="0"/>
                        <a:t> SCS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/>
                    </a:p>
                  </a:txBody>
                  <a:tcPr anchor="ctr"/>
                </a:tc>
              </a:tr>
              <a:tr h="90812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Option1</a:t>
                      </a:r>
                      <a:r>
                        <a:rPr lang="en-US" altLang="ko-KR" sz="1200" baseline="0" dirty="0" smtClean="0"/>
                        <a:t> for max AGC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Only option2 with different AGC time</a:t>
                      </a:r>
                      <a:endParaRPr lang="ko-KR" altLang="en-US" sz="1200" smtClean="0"/>
                    </a:p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35us for all SCS with at</a:t>
                      </a:r>
                      <a:r>
                        <a:rPr lang="en-US" altLang="ko-KR" sz="1200" baseline="0" dirty="0" smtClean="0"/>
                        <a:t> least 10RBs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Different implementation should be considered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85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WF on AGC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800" dirty="0" smtClean="0">
                <a:ea typeface="굴림" charset="-127"/>
              </a:rPr>
              <a:t>There was no consensus in #90BIS RAN4 meeting between Alt. 1 and Alt.3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ea typeface="굴림" charset="-127"/>
              </a:rPr>
              <a:t>RAN4 further discuss on the AGC settling time.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solidFill>
                  <a:srgbClr val="FF0000"/>
                </a:solidFill>
                <a:ea typeface="굴림" charset="-127"/>
              </a:rPr>
              <a:t>Some parameters impact to AGC settling are waveform, RB size, SCS, number of carriers and number of receiver chains. AGC settling reported to RAN1 shall also consider the implementation aspects.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solidFill>
                  <a:srgbClr val="FF0000"/>
                </a:solidFill>
                <a:ea typeface="굴림" charset="-127"/>
              </a:rPr>
              <a:t>There is no consensus in RAN4 on the total AGC settling time. </a:t>
            </a:r>
            <a:endParaRPr lang="en-US" altLang="ko-KR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2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IBE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14400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NR V2X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Enhanced IBE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>
                <a:ea typeface="굴림" charset="-127"/>
              </a:rPr>
              <a:t>There are some </a:t>
            </a:r>
            <a:r>
              <a:rPr lang="en-US" altLang="ko-KR" sz="1600" dirty="0" smtClean="0">
                <a:ea typeface="굴림" charset="-127"/>
              </a:rPr>
              <a:t>argument </a:t>
            </a:r>
            <a:r>
              <a:rPr lang="en-US" altLang="ko-KR" sz="1600" dirty="0">
                <a:ea typeface="굴림" charset="-127"/>
              </a:rPr>
              <a:t>points for the target IBE </a:t>
            </a:r>
            <a:r>
              <a:rPr lang="en-US" altLang="ko-KR" sz="1600" dirty="0" smtClean="0">
                <a:ea typeface="굴림" charset="-127"/>
              </a:rPr>
              <a:t>requirements </a:t>
            </a:r>
            <a:r>
              <a:rPr lang="en-US" altLang="ko-KR" sz="1600" dirty="0" smtClean="0">
                <a:ea typeface="굴림" charset="-127"/>
                <a:sym typeface="Wingdings" panose="05000000000000000000" pitchFamily="2" charset="2"/>
              </a:rPr>
              <a:t> </a:t>
            </a:r>
            <a:r>
              <a:rPr lang="en-US" altLang="ko-KR" sz="1600" dirty="0" smtClean="0">
                <a:solidFill>
                  <a:srgbClr val="FF0000"/>
                </a:solidFill>
                <a:ea typeface="굴림" charset="-127"/>
                <a:sym typeface="Wingdings" panose="05000000000000000000" pitchFamily="2" charset="2"/>
              </a:rPr>
              <a:t>No consensus</a:t>
            </a:r>
            <a:endParaRPr lang="en-US" altLang="ko-KR" sz="1600" dirty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22336"/>
              </p:ext>
            </p:extLst>
          </p:nvPr>
        </p:nvGraphicFramePr>
        <p:xfrm>
          <a:off x="277812" y="1733677"/>
          <a:ext cx="8636001" cy="4740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6759"/>
                <a:gridCol w="1669983"/>
                <a:gridCol w="1728371"/>
                <a:gridCol w="1738577"/>
                <a:gridCol w="1712311"/>
              </a:tblGrid>
              <a:tr h="41050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IBE</a:t>
                      </a:r>
                      <a:endParaRPr lang="ko-KR" altLang="en-US" sz="1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Intel</a:t>
                      </a:r>
                      <a:endParaRPr lang="ko-KR" altLang="en-US" sz="16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LGE</a:t>
                      </a:r>
                      <a:endParaRPr lang="ko-KR" altLang="en-US" sz="16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QC</a:t>
                      </a:r>
                      <a:endParaRPr lang="ko-KR" altLang="en-US" sz="1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Ericsson</a:t>
                      </a:r>
                      <a:endParaRPr lang="ko-KR" altLang="en-US" sz="1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7061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General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7dB tightening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</a:t>
                      </a:r>
                      <a:endParaRPr lang="ko-KR" altLang="en-US" sz="140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No or limited gain for PRR aspect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kern="1200" dirty="0" smtClean="0">
                          <a:effectLst/>
                        </a:rPr>
                        <a:t>Δ</a:t>
                      </a:r>
                      <a:r>
                        <a:rPr lang="en-US" altLang="ko-KR" sz="1400" kern="1200" baseline="-25000" dirty="0" smtClean="0">
                          <a:effectLst/>
                        </a:rPr>
                        <a:t>RB</a:t>
                      </a:r>
                      <a:r>
                        <a:rPr lang="en-US" altLang="ko-KR" sz="1400" kern="1200" dirty="0" smtClean="0">
                          <a:effectLst/>
                        </a:rPr>
                        <a:t>=1 has</a:t>
                      </a:r>
                      <a:r>
                        <a:rPr lang="ko-KR" altLang="en-US" sz="1400" kern="1200" smtClean="0">
                          <a:effectLst/>
                        </a:rPr>
                        <a:t> </a:t>
                      </a:r>
                      <a:r>
                        <a:rPr lang="en-US" altLang="ko-KR" sz="1400" kern="1200" dirty="0" smtClean="0">
                          <a:effectLst/>
                        </a:rPr>
                        <a:t>no margin, tightening of IBE requirement should be start from  ( Δ</a:t>
                      </a:r>
                      <a:r>
                        <a:rPr lang="en-US" altLang="ko-KR" sz="1400" kern="1200" baseline="-25000" dirty="0" smtClean="0">
                          <a:effectLst/>
                        </a:rPr>
                        <a:t>RB</a:t>
                      </a:r>
                      <a:r>
                        <a:rPr lang="en-US" altLang="ko-KR" sz="1400" kern="1200" dirty="0" smtClean="0">
                          <a:effectLst/>
                        </a:rPr>
                        <a:t>=2), 3 dB tightening is recommended</a:t>
                      </a:r>
                      <a:endParaRPr lang="ko-KR" altLang="en-US" sz="1100" b="0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Carrier leakage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10dB tightening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 with small margin</a:t>
                      </a:r>
                      <a:endParaRPr lang="ko-KR" altLang="en-US" sz="14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I/Q leakage</a:t>
                      </a:r>
                      <a:endParaRPr lang="ko-KR" altLang="en-US" sz="16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Remove and replace general IBE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 with small margin</a:t>
                      </a:r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</a:tr>
              <a:tr h="98814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Overall 7dB tightening by Noise</a:t>
                      </a:r>
                      <a:r>
                        <a:rPr lang="en-US" altLang="ko-KR" sz="1200" baseline="0" dirty="0" smtClean="0"/>
                        <a:t> floor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Further</a:t>
                      </a:r>
                      <a:r>
                        <a:rPr lang="en-US" altLang="ko-KR" sz="1200" baseline="0" dirty="0" smtClean="0"/>
                        <a:t> study on  the impact of non-linearity Tx chain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RAN4 can study after RAN1 target design agreement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745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Draft LS for Time/Freq. error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1039812"/>
            <a:ext cx="8651875" cy="5485532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NR V2X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/>
            <a:r>
              <a:rPr lang="en-US" altLang="ko-KR" sz="1600" b="1" dirty="0" smtClean="0"/>
              <a:t>Timing error</a:t>
            </a:r>
          </a:p>
          <a:p>
            <a:pPr lvl="3"/>
            <a:r>
              <a:rPr lang="en-US" altLang="ko-KR" sz="1400" dirty="0" err="1" smtClean="0"/>
              <a:t>gNB</a:t>
            </a:r>
            <a:r>
              <a:rPr lang="en-US" altLang="ko-KR" sz="1400" dirty="0" smtClean="0"/>
              <a:t> based TE at </a:t>
            </a:r>
            <a:r>
              <a:rPr lang="en-US" altLang="ko-KR" sz="1400" strike="sngStrike" dirty="0" smtClean="0"/>
              <a:t>FR1 and </a:t>
            </a:r>
            <a:r>
              <a:rPr lang="en-US" altLang="ko-KR" sz="1400" dirty="0" smtClean="0"/>
              <a:t>FR2 : follow specified Timing Error in TS38.133.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It is starting </a:t>
            </a:r>
            <a:r>
              <a:rPr lang="en-GB" altLang="zh-CN" sz="1400" u="sng" dirty="0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point,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RAN4 will further analyse the timing error by </a:t>
            </a:r>
            <a:r>
              <a:rPr lang="en-GB" altLang="zh-CN" sz="1400" u="sng" dirty="0" err="1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gNB</a:t>
            </a:r>
            <a:r>
              <a:rPr lang="en-GB" altLang="zh-CN" sz="1400" u="sng" dirty="0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synchronization source and subject to change during NR V2X WI phase.</a:t>
            </a:r>
            <a:r>
              <a:rPr lang="en-GB" altLang="ko-KR" sz="800" dirty="0"/>
              <a:t> </a:t>
            </a:r>
            <a:endParaRPr lang="en-US" altLang="ko-KR" sz="1400" dirty="0" smtClean="0"/>
          </a:p>
          <a:p>
            <a:pPr lvl="3"/>
            <a:r>
              <a:rPr lang="en-US" altLang="ko-KR" sz="1400" dirty="0" smtClean="0"/>
              <a:t>GNSS based TE at FR1 : </a:t>
            </a:r>
            <a:r>
              <a:rPr lang="en-GB" altLang="ko-KR" sz="1400" dirty="0"/>
              <a:t>Time error is </a:t>
            </a:r>
            <a:r>
              <a:rPr lang="en-GB" altLang="ko-KR" sz="1400" dirty="0">
                <a:sym typeface="Symbol" panose="05050102010706020507" pitchFamily="18" charset="2"/>
              </a:rPr>
              <a:t></a:t>
            </a:r>
            <a:r>
              <a:rPr lang="en-GB" altLang="ko-KR" sz="1400" dirty="0"/>
              <a:t>12*64Tc for </a:t>
            </a:r>
            <a:r>
              <a:rPr lang="en-GB" altLang="ko-KR" sz="1400" dirty="0" smtClean="0"/>
              <a:t>15kHz. </a:t>
            </a:r>
            <a:r>
              <a:rPr lang="en-GB" altLang="zh-CN" sz="1400" u="sng" dirty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It is starting </a:t>
            </a:r>
            <a:r>
              <a:rPr lang="en-GB" altLang="zh-CN" sz="1400" u="sng" dirty="0" smtClean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point, </a:t>
            </a:r>
            <a:r>
              <a:rPr lang="en-GB" altLang="zh-CN" sz="1400" u="sng" dirty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RAN4 will further analyse the timing error by GNSS synchronization source and subject to change during NR V2X WI phase.</a:t>
            </a:r>
            <a:r>
              <a:rPr lang="en-GB" altLang="ko-KR" sz="800" dirty="0">
                <a:latin typeface="+mj-lt"/>
              </a:rPr>
              <a:t> </a:t>
            </a:r>
            <a:r>
              <a:rPr lang="en-GB" altLang="ko-KR" sz="1400" dirty="0" smtClean="0"/>
              <a:t>Other cases are FFS</a:t>
            </a:r>
          </a:p>
          <a:p>
            <a:pPr lvl="3"/>
            <a:r>
              <a:rPr lang="en-GB" altLang="ko-KR" sz="1400" strike="sngStrike" dirty="0" smtClean="0"/>
              <a:t>UE sync. TE at FR1 : </a:t>
            </a:r>
            <a:r>
              <a:rPr lang="en-GB" altLang="ko-KR" sz="1400" strike="sngStrike" dirty="0"/>
              <a:t>Time error is </a:t>
            </a:r>
            <a:r>
              <a:rPr lang="en-GB" altLang="ko-KR" sz="1400" strike="sngStrike" dirty="0">
                <a:sym typeface="Symbol" panose="05050102010706020507" pitchFamily="18" charset="2"/>
              </a:rPr>
              <a:t></a:t>
            </a:r>
            <a:r>
              <a:rPr lang="en-GB" altLang="ko-KR" sz="1400" strike="sngStrike" dirty="0"/>
              <a:t>12*64Tc for </a:t>
            </a:r>
            <a:r>
              <a:rPr lang="en-GB" altLang="ko-KR" sz="1400" strike="sngStrike" dirty="0" smtClean="0"/>
              <a:t>15kHz. Other cases are FFS </a:t>
            </a:r>
            <a:endParaRPr lang="en-US" altLang="ko-KR" sz="1400" strike="sngStrike" dirty="0"/>
          </a:p>
          <a:p>
            <a:pPr lvl="2"/>
            <a:r>
              <a:rPr lang="en-US" altLang="ko-KR" sz="1600" b="1" dirty="0" smtClean="0"/>
              <a:t>Frequency error</a:t>
            </a:r>
          </a:p>
          <a:p>
            <a:pPr lvl="3"/>
            <a:r>
              <a:rPr lang="en-US" altLang="ko-KR" sz="1400" dirty="0" smtClean="0"/>
              <a:t>FR1: </a:t>
            </a:r>
            <a:r>
              <a:rPr lang="en-GB" altLang="ko-KR" sz="1400" dirty="0"/>
              <a:t>±0.1 ppm for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/GNSS/NR UE synchronization reference source</a:t>
            </a:r>
            <a:endParaRPr lang="en-US" altLang="ko-KR" sz="1400" dirty="0" smtClean="0"/>
          </a:p>
          <a:p>
            <a:pPr lvl="3"/>
            <a:r>
              <a:rPr lang="en-US" altLang="ko-KR" sz="1400" dirty="0" smtClean="0"/>
              <a:t>FR2: </a:t>
            </a:r>
            <a:r>
              <a:rPr lang="en-GB" altLang="ko-KR" sz="1400" dirty="0"/>
              <a:t>±0.1 ppm for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/GNSS/NR UE synchronization reference </a:t>
            </a:r>
            <a:r>
              <a:rPr lang="en-GB" altLang="ko-KR" sz="1400" dirty="0" smtClean="0"/>
              <a:t>source</a:t>
            </a:r>
            <a:endParaRPr lang="en-GB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4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/>
              <a:t>[</a:t>
            </a:r>
            <a:r>
              <a:rPr lang="en-US" altLang="ko-KR" sz="2000" dirty="0"/>
              <a:t>1] </a:t>
            </a:r>
            <a:r>
              <a:rPr lang="en-US" altLang="ko-KR" sz="2000" dirty="0">
                <a:ea typeface="굴림" charset="-127"/>
              </a:rPr>
              <a:t>R4-1903029, "Draft reply LS on NR V2X UE RF parameters for NR V2X service at FR1," LG </a:t>
            </a:r>
            <a:r>
              <a:rPr lang="en-US" altLang="ko-KR" sz="2000" dirty="0" smtClean="0">
                <a:ea typeface="굴림" charset="-127"/>
              </a:rPr>
              <a:t>Electronics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[2] R4-1903096</a:t>
            </a:r>
            <a:r>
              <a:rPr lang="en-US" altLang="ko-KR" sz="2000" dirty="0">
                <a:ea typeface="굴림" charset="-127"/>
              </a:rPr>
              <a:t>, "AGC settling time for V2X," Qualcomm Inc.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[3] R4-1903177</a:t>
            </a:r>
            <a:r>
              <a:rPr lang="en-US" altLang="ko-KR" sz="2000" dirty="0">
                <a:ea typeface="굴림" charset="-127"/>
              </a:rPr>
              <a:t>, "Discussion on AGC issue for NR V2X," Huawei, </a:t>
            </a:r>
            <a:r>
              <a:rPr lang="en-US" altLang="ko-KR" sz="2000" dirty="0" err="1">
                <a:ea typeface="굴림" charset="-127"/>
              </a:rPr>
              <a:t>HiSilicon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[4] R4-1903662</a:t>
            </a:r>
            <a:r>
              <a:rPr lang="en-US" altLang="ko-KR" sz="2000" dirty="0">
                <a:ea typeface="굴림" charset="-127"/>
              </a:rPr>
              <a:t>, "On AGC settling time," </a:t>
            </a:r>
            <a:r>
              <a:rPr lang="en-US" altLang="ko-KR" sz="2000" dirty="0" err="1">
                <a:ea typeface="굴림" charset="-127"/>
              </a:rPr>
              <a:t>MediaTek</a:t>
            </a:r>
            <a:r>
              <a:rPr lang="en-US" altLang="ko-KR" sz="2000" dirty="0">
                <a:ea typeface="굴림" charset="-127"/>
              </a:rPr>
              <a:t> </a:t>
            </a:r>
            <a:r>
              <a:rPr lang="en-US" altLang="ko-KR" sz="2000" dirty="0" err="1">
                <a:ea typeface="굴림" charset="-127"/>
              </a:rPr>
              <a:t>inc.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[5] R4-1903998</a:t>
            </a:r>
            <a:r>
              <a:rPr lang="en-US" altLang="ko-KR" sz="2000" dirty="0">
                <a:ea typeface="굴림" charset="-127"/>
              </a:rPr>
              <a:t>, "On AGC settling time and IBE for NR V2X," LG </a:t>
            </a:r>
            <a:r>
              <a:rPr lang="en-US" altLang="ko-KR" sz="2000" dirty="0" smtClean="0">
                <a:ea typeface="굴림" charset="-127"/>
              </a:rPr>
              <a:t>Electronics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[6] R4-1904190</a:t>
            </a:r>
            <a:r>
              <a:rPr lang="en-US" altLang="ko-KR" sz="2000" dirty="0">
                <a:ea typeface="굴림" charset="-127"/>
              </a:rPr>
              <a:t>, "AGC settling time analysis," Huawei, </a:t>
            </a:r>
            <a:r>
              <a:rPr lang="en-US" altLang="ko-KR" sz="2000" dirty="0" err="1">
                <a:ea typeface="굴림" charset="-127"/>
              </a:rPr>
              <a:t>HiSilicon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[7] R4-1904256</a:t>
            </a:r>
            <a:r>
              <a:rPr lang="en-US" altLang="ko-KR" sz="2000" dirty="0">
                <a:ea typeface="굴림" charset="-127"/>
              </a:rPr>
              <a:t>, "AGC settling time discussion," Ericsson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[8] R4-1904257</a:t>
            </a:r>
            <a:r>
              <a:rPr lang="en-US" altLang="ko-KR" sz="2000" dirty="0">
                <a:ea typeface="굴림" charset="-127"/>
              </a:rPr>
              <a:t>, "On IBE requirement discussion," Ericsson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[9] R4-1903118</a:t>
            </a:r>
            <a:r>
              <a:rPr lang="en-US" altLang="ko-KR" sz="2000" dirty="0">
                <a:ea typeface="굴림" charset="-127"/>
              </a:rPr>
              <a:t>, "On NR V2X in-band emission model," Qualcomm Inc.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[10] R4-1903125</a:t>
            </a:r>
            <a:r>
              <a:rPr lang="en-US" altLang="ko-KR" sz="2000" dirty="0">
                <a:ea typeface="굴림" charset="-127"/>
              </a:rPr>
              <a:t>, "On NR V2X IBE," Intel </a:t>
            </a:r>
            <a:r>
              <a:rPr lang="en-US" altLang="ko-KR" sz="2000" dirty="0" smtClean="0">
                <a:ea typeface="굴림" charset="-127"/>
              </a:rPr>
              <a:t>Corporation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>
                <a:ea typeface="굴림" charset="-127"/>
              </a:rPr>
              <a:t>[11] R4-1902990, "On NR V2X RRM characteristics," Intel </a:t>
            </a:r>
            <a:r>
              <a:rPr lang="en-US" altLang="ko-KR" sz="2000" dirty="0" smtClean="0">
                <a:ea typeface="굴림" charset="-127"/>
              </a:rPr>
              <a:t>Corporation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[12] </a:t>
            </a:r>
            <a:r>
              <a:rPr lang="en-GB" altLang="ko-KR" sz="2000" dirty="0"/>
              <a:t>R4-1902513, “WF on the NR V2X RF parameters and transient period,” LG Electronics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lnSpc>
                <a:spcPts val="1700"/>
              </a:lnSpc>
              <a:spcBef>
                <a:spcPts val="200"/>
              </a:spcBef>
              <a:buNone/>
            </a:pPr>
            <a:endParaRPr lang="en-US" altLang="ko-KR" sz="2000" dirty="0">
              <a:ea typeface="굴림" charset="-127"/>
            </a:endParaRPr>
          </a:p>
          <a:p>
            <a:pPr marL="0" indent="0" fontAlgn="ctr">
              <a:buNone/>
            </a:pPr>
            <a:endParaRPr lang="en-GB" altLang="ko-KR" sz="1800" dirty="0" smtClean="0"/>
          </a:p>
          <a:p>
            <a:pPr marL="0" indent="0" fontAlgn="ctr">
              <a:buNone/>
            </a:pP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66EEDB98-F073-460B-B9B0-9643F9FE785E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20978</TotalTime>
  <Words>1130</Words>
  <Application>Microsoft Office PowerPoint</Application>
  <PresentationFormat>On-screen Show (4:3)</PresentationFormat>
  <Paragraphs>165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RF parameters for NR V2X UE</vt:lpstr>
      <vt:lpstr>Background (1)</vt:lpstr>
      <vt:lpstr>Background (2)</vt:lpstr>
      <vt:lpstr>AGC settling time</vt:lpstr>
      <vt:lpstr>AGC settling time</vt:lpstr>
      <vt:lpstr>WF on AGC</vt:lpstr>
      <vt:lpstr>IBE</vt:lpstr>
      <vt:lpstr>Draft LS for Time/Freq. error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xutao zhou</cp:lastModifiedBy>
  <cp:revision>1197</cp:revision>
  <dcterms:created xsi:type="dcterms:W3CDTF">2013-05-13T16:02:00Z</dcterms:created>
  <dcterms:modified xsi:type="dcterms:W3CDTF">2019-04-12T07:05:02Z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  <property fmtid="{D5CDD505-2E9C-101B-9397-08002B2CF9AE}" pid="20" name="NSCPROP_SA">
    <vt:lpwstr>C:\Users\Administrator\AppData\Local\Temp\Temp1_R4-1905212.zip\R4-1905212_WF on UE RF parameters for NR V2X UE_r4.pptx</vt:lpwstr>
  </property>
</Properties>
</file>