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4" r:id="rId6"/>
    <p:sldId id="263" r:id="rId7"/>
    <p:sldId id="265" r:id="rId8"/>
    <p:sldId id="266" r:id="rId9"/>
    <p:sldId id="267" r:id="rId10"/>
    <p:sldId id="260" r:id="rId11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89B2B4-D400-47E5-9FD6-4D39BA38C542}" v="72" dt="2019-04-12T00:17:10.0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nhui Zhang" userId="fdc248b9-f08b-4c7c-a534-e43a1ca2b185" providerId="ADAL" clId="{CE89B2B4-D400-47E5-9FD6-4D39BA38C542}"/>
    <pc:docChg chg="custSel modSld">
      <pc:chgData name="Chunhui Zhang" userId="fdc248b9-f08b-4c7c-a534-e43a1ca2b185" providerId="ADAL" clId="{CE89B2B4-D400-47E5-9FD6-4D39BA38C542}" dt="2019-04-12T00:17:10.044" v="71" actId="1076"/>
      <pc:docMkLst>
        <pc:docMk/>
      </pc:docMkLst>
      <pc:sldChg chg="delSp">
        <pc:chgData name="Chunhui Zhang" userId="fdc248b9-f08b-4c7c-a534-e43a1ca2b185" providerId="ADAL" clId="{CE89B2B4-D400-47E5-9FD6-4D39BA38C542}" dt="2019-04-12T00:14:19.608" v="0" actId="478"/>
        <pc:sldMkLst>
          <pc:docMk/>
          <pc:sldMk cId="341295761" sldId="257"/>
        </pc:sldMkLst>
        <pc:spChg chg="del">
          <ac:chgData name="Chunhui Zhang" userId="fdc248b9-f08b-4c7c-a534-e43a1ca2b185" providerId="ADAL" clId="{CE89B2B4-D400-47E5-9FD6-4D39BA38C542}" dt="2019-04-12T00:14:19.608" v="0" actId="478"/>
          <ac:spMkLst>
            <pc:docMk/>
            <pc:sldMk cId="341295761" sldId="257"/>
            <ac:spMk id="4" creationId="{00000000-0000-0000-0000-000000000000}"/>
          </ac:spMkLst>
        </pc:spChg>
      </pc:sldChg>
      <pc:sldChg chg="modSp">
        <pc:chgData name="Chunhui Zhang" userId="fdc248b9-f08b-4c7c-a534-e43a1ca2b185" providerId="ADAL" clId="{CE89B2B4-D400-47E5-9FD6-4D39BA38C542}" dt="2019-04-12T00:15:35.748" v="43"/>
        <pc:sldMkLst>
          <pc:docMk/>
          <pc:sldMk cId="3702770324" sldId="261"/>
        </pc:sldMkLst>
        <pc:spChg chg="mod">
          <ac:chgData name="Chunhui Zhang" userId="fdc248b9-f08b-4c7c-a534-e43a1ca2b185" providerId="ADAL" clId="{CE89B2B4-D400-47E5-9FD6-4D39BA38C542}" dt="2019-04-12T00:15:35.748" v="43"/>
          <ac:spMkLst>
            <pc:docMk/>
            <pc:sldMk cId="3702770324" sldId="261"/>
            <ac:spMk id="3" creationId="{917598B4-1F85-4AC4-B5B2-3FD395B40963}"/>
          </ac:spMkLst>
        </pc:spChg>
      </pc:sldChg>
      <pc:sldChg chg="modSp">
        <pc:chgData name="Chunhui Zhang" userId="fdc248b9-f08b-4c7c-a534-e43a1ca2b185" providerId="ADAL" clId="{CE89B2B4-D400-47E5-9FD6-4D39BA38C542}" dt="2019-04-12T00:16:19.692" v="65" actId="20577"/>
        <pc:sldMkLst>
          <pc:docMk/>
          <pc:sldMk cId="2032323460" sldId="262"/>
        </pc:sldMkLst>
        <pc:spChg chg="mod">
          <ac:chgData name="Chunhui Zhang" userId="fdc248b9-f08b-4c7c-a534-e43a1ca2b185" providerId="ADAL" clId="{CE89B2B4-D400-47E5-9FD6-4D39BA38C542}" dt="2019-04-12T00:16:19.692" v="65" actId="20577"/>
          <ac:spMkLst>
            <pc:docMk/>
            <pc:sldMk cId="2032323460" sldId="262"/>
            <ac:spMk id="3" creationId="{B6E56C72-9825-4FFE-9596-24F818587AAF}"/>
          </ac:spMkLst>
        </pc:spChg>
      </pc:sldChg>
      <pc:sldChg chg="modSp">
        <pc:chgData name="Chunhui Zhang" userId="fdc248b9-f08b-4c7c-a534-e43a1ca2b185" providerId="ADAL" clId="{CE89B2B4-D400-47E5-9FD6-4D39BA38C542}" dt="2019-04-12T00:16:43.188" v="69" actId="20577"/>
        <pc:sldMkLst>
          <pc:docMk/>
          <pc:sldMk cId="4287960920" sldId="266"/>
        </pc:sldMkLst>
        <pc:spChg chg="mod">
          <ac:chgData name="Chunhui Zhang" userId="fdc248b9-f08b-4c7c-a534-e43a1ca2b185" providerId="ADAL" clId="{CE89B2B4-D400-47E5-9FD6-4D39BA38C542}" dt="2019-04-12T00:16:43.188" v="69" actId="20577"/>
          <ac:spMkLst>
            <pc:docMk/>
            <pc:sldMk cId="4287960920" sldId="266"/>
            <ac:spMk id="3" creationId="{DA22E5FC-3FBC-4D9E-8AC8-D098D40F05D0}"/>
          </ac:spMkLst>
        </pc:spChg>
      </pc:sldChg>
      <pc:sldChg chg="modSp">
        <pc:chgData name="Chunhui Zhang" userId="fdc248b9-f08b-4c7c-a534-e43a1ca2b185" providerId="ADAL" clId="{CE89B2B4-D400-47E5-9FD6-4D39BA38C542}" dt="2019-04-12T00:17:10.044" v="71" actId="1076"/>
        <pc:sldMkLst>
          <pc:docMk/>
          <pc:sldMk cId="3176490455" sldId="267"/>
        </pc:sldMkLst>
        <pc:spChg chg="mod">
          <ac:chgData name="Chunhui Zhang" userId="fdc248b9-f08b-4c7c-a534-e43a1ca2b185" providerId="ADAL" clId="{CE89B2B4-D400-47E5-9FD6-4D39BA38C542}" dt="2019-04-12T00:17:05.848" v="70"/>
          <ac:spMkLst>
            <pc:docMk/>
            <pc:sldMk cId="3176490455" sldId="267"/>
            <ac:spMk id="2" creationId="{6A4D1FE0-E29B-42BD-86E8-EE4BEEF01E44}"/>
          </ac:spMkLst>
        </pc:spChg>
        <pc:spChg chg="mod">
          <ac:chgData name="Chunhui Zhang" userId="fdc248b9-f08b-4c7c-a534-e43a1ca2b185" providerId="ADAL" clId="{CE89B2B4-D400-47E5-9FD6-4D39BA38C542}" dt="2019-04-12T00:17:10.044" v="71" actId="1076"/>
          <ac:spMkLst>
            <pc:docMk/>
            <pc:sldMk cId="3176490455" sldId="267"/>
            <ac:spMk id="3" creationId="{DA22E5FC-3FBC-4D9E-8AC8-D098D40F05D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Summary of the IAB scenario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Ericsson,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5E295C-C803-4DE4-89F8-C45D6B7A6431}"/>
              </a:ext>
            </a:extLst>
          </p:cNvPr>
          <p:cNvSpPr/>
          <p:nvPr/>
        </p:nvSpPr>
        <p:spPr>
          <a:xfrm>
            <a:off x="10315961" y="376846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9933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sv-SE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3B91670-4C83-450C-B16F-DBD5D3ED2C18}"/>
              </a:ext>
            </a:extLst>
          </p:cNvPr>
          <p:cNvSpPr/>
          <p:nvPr/>
        </p:nvSpPr>
        <p:spPr>
          <a:xfrm>
            <a:off x="313678" y="246041"/>
            <a:ext cx="11786586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TSG-RAN4 Meeting #90bis						 		R4-1905105</a:t>
            </a:r>
            <a:endParaRPr lang="sv-SE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Xi’an, China, 8- 13 April,  2019	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03022-CD80-49AD-AA51-FD1E7B413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B474F-2E41-491D-9F2E-25C10183A7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[1] RP-182882,</a:t>
            </a:r>
            <a:r>
              <a:rPr lang="en-US" dirty="0"/>
              <a:t> Integrated access and backhaul for NR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75374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From [1] the operation of access and backhaul may be on the same or different frequencies (also termed ‘in-band’ and ‘out-of-band’ relays). </a:t>
            </a:r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r>
              <a:rPr lang="sv-SE" dirty="0"/>
              <a:t>The scenarios from different companies on </a:t>
            </a:r>
            <a:r>
              <a:rPr lang="sv-SE" b="1" dirty="0"/>
              <a:t>in-band</a:t>
            </a:r>
            <a:r>
              <a:rPr lang="sv-SE" dirty="0"/>
              <a:t> deployment is listed in slides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B0466E-9B93-4072-ABA8-8B576DBA3A7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0067" y="3073884"/>
            <a:ext cx="5946140" cy="13849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C0B86-66A9-4588-A4AD-2017F0D5D6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7598B4-1F85-4AC4-B5B2-3FD395B409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Basic assumption for IAB scenarios:</a:t>
            </a:r>
          </a:p>
          <a:p>
            <a:pPr lvl="1"/>
            <a:r>
              <a:rPr lang="sv-SE" dirty="0"/>
              <a:t>Only TDD band is assumed</a:t>
            </a:r>
            <a:r>
              <a:rPr lang="sv-SE" dirty="0">
                <a:solidFill>
                  <a:srgbClr val="FF0000"/>
                </a:solidFill>
              </a:rPr>
              <a:t> </a:t>
            </a:r>
          </a:p>
          <a:p>
            <a:pPr lvl="1"/>
            <a:r>
              <a:rPr lang="sv-SE" dirty="0"/>
              <a:t>Same TDD pattern is assumed between different operators</a:t>
            </a:r>
          </a:p>
          <a:p>
            <a:pPr lvl="1"/>
            <a:r>
              <a:rPr lang="sv-SE" dirty="0"/>
              <a:t>IAB DU using the DL </a:t>
            </a:r>
            <a:r>
              <a:rPr lang="sv-SE" dirty="0">
                <a:solidFill>
                  <a:srgbClr val="FF0000"/>
                </a:solidFill>
              </a:rPr>
              <a:t>(Down Link) </a:t>
            </a:r>
            <a:r>
              <a:rPr lang="sv-SE" dirty="0"/>
              <a:t>parts of the TDD pattern for tranmission as other operator TDD system in same geographical area (same as BS of TDD band)</a:t>
            </a:r>
          </a:p>
          <a:p>
            <a:pPr lvl="1"/>
            <a:r>
              <a:rPr lang="sv-SE" dirty="0"/>
              <a:t>IAB DU using the UL parts of the TDD pattern for receiving as other operator TDD system in same geographical area (same as BS of TDD band)</a:t>
            </a:r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702770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12253F-06F4-4349-94D6-8F93050BD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Scenario-#1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E56C72-9825-4FFE-9596-24F818587A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IAB MT using the UL parts of the TDD pattern for </a:t>
            </a:r>
            <a:r>
              <a:rPr lang="sv-SE" dirty="0">
                <a:solidFill>
                  <a:srgbClr val="FF0000"/>
                </a:solidFill>
              </a:rPr>
              <a:t>IAB </a:t>
            </a:r>
            <a:r>
              <a:rPr lang="sv-SE" dirty="0"/>
              <a:t>transmission </a:t>
            </a:r>
          </a:p>
          <a:p>
            <a:r>
              <a:rPr lang="sv-SE" dirty="0"/>
              <a:t>IAB MT using the DL parts of the TDD pattern for </a:t>
            </a:r>
            <a:r>
              <a:rPr lang="sv-SE" dirty="0">
                <a:solidFill>
                  <a:srgbClr val="FF0000"/>
                </a:solidFill>
              </a:rPr>
              <a:t>IAB </a:t>
            </a:r>
            <a:r>
              <a:rPr lang="sv-SE" dirty="0"/>
              <a:t>receiving</a:t>
            </a:r>
          </a:p>
          <a:p>
            <a:r>
              <a:rPr lang="sv-SE" dirty="0"/>
              <a:t>IAB Parent using the DL parts of the TDD pattern for </a:t>
            </a:r>
            <a:r>
              <a:rPr lang="sv-SE" dirty="0">
                <a:solidFill>
                  <a:srgbClr val="FF0000"/>
                </a:solidFill>
              </a:rPr>
              <a:t>IAB </a:t>
            </a:r>
            <a:r>
              <a:rPr lang="sv-SE" dirty="0"/>
              <a:t>transmission</a:t>
            </a:r>
          </a:p>
          <a:p>
            <a:r>
              <a:rPr lang="sv-SE" dirty="0"/>
              <a:t> IAB Parent  using the UL parts of the TDD pattern for </a:t>
            </a:r>
            <a:r>
              <a:rPr lang="sv-SE" dirty="0">
                <a:solidFill>
                  <a:srgbClr val="FF0000"/>
                </a:solidFill>
              </a:rPr>
              <a:t>IAB </a:t>
            </a:r>
            <a:r>
              <a:rPr lang="sv-SE" dirty="0"/>
              <a:t>receiving</a:t>
            </a:r>
          </a:p>
        </p:txBody>
      </p:sp>
    </p:spTree>
    <p:extLst>
      <p:ext uri="{BB962C8B-B14F-4D97-AF65-F5344CB8AC3E}">
        <p14:creationId xmlns:p14="http://schemas.microsoft.com/office/powerpoint/2010/main" val="2032323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9D809-88ED-40DB-BE3C-CA6D55E87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Scenario-#1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EFC60CB-F8E3-44F2-AEE2-4C5572E4F1A7}"/>
              </a:ext>
            </a:extLst>
          </p:cNvPr>
          <p:cNvSpPr txBox="1"/>
          <p:nvPr/>
        </p:nvSpPr>
        <p:spPr>
          <a:xfrm>
            <a:off x="727969" y="6072326"/>
            <a:ext cx="10736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Note 1: The figure only list one of possible deployment, subject to change later on</a:t>
            </a:r>
          </a:p>
          <a:p>
            <a:r>
              <a:rPr lang="sv-SE" dirty="0"/>
              <a:t>Note 2: IAB node is logical aggregation of the IAB-MT and IAB-DU, no physical mapping to hardware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7B5C84-A1E6-4A87-9712-EB8EE0937C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883" y="1703619"/>
            <a:ext cx="5185801" cy="39822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310C972-F2C1-4917-B67E-DD622570C2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4500" y="1886969"/>
            <a:ext cx="3347550" cy="3615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3980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738BD-5495-4F65-B7DE-8858C7C689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Scenario-#2 </a:t>
            </a:r>
            <a:r>
              <a:rPr lang="sv-SE" dirty="0">
                <a:solidFill>
                  <a:srgbClr val="FF0000"/>
                </a:solidFill>
              </a:rPr>
              <a:t>(using DL TS only)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771BCB-3FAE-488E-BD13-D4387B6AAD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IAB MT using the DL parts of the TDD pattern for either transmission or receiving of backhaul link </a:t>
            </a:r>
          </a:p>
          <a:p>
            <a:r>
              <a:rPr lang="sv-SE" dirty="0"/>
              <a:t>IAB Donor using the DL parts of the TDD pattern for either transmission or receiving of backhaul link</a:t>
            </a:r>
          </a:p>
        </p:txBody>
      </p:sp>
    </p:spTree>
    <p:extLst>
      <p:ext uri="{BB962C8B-B14F-4D97-AF65-F5344CB8AC3E}">
        <p14:creationId xmlns:p14="http://schemas.microsoft.com/office/powerpoint/2010/main" val="8001914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E9B93-CB00-4AEA-A7A0-A9B29DD0D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2057"/>
            <a:ext cx="10515600" cy="1325563"/>
          </a:xfrm>
        </p:spPr>
        <p:txBody>
          <a:bodyPr/>
          <a:lstStyle/>
          <a:p>
            <a:r>
              <a:rPr lang="sv-SE" dirty="0"/>
              <a:t>Scenario-#2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A373DE-F5CD-4786-BECB-3C1F25E11BD0}"/>
              </a:ext>
            </a:extLst>
          </p:cNvPr>
          <p:cNvSpPr txBox="1"/>
          <p:nvPr/>
        </p:nvSpPr>
        <p:spPr>
          <a:xfrm>
            <a:off x="5956547" y="5268802"/>
            <a:ext cx="51494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Note 1: The figure only list one of possible deployment, subject to change later on</a:t>
            </a:r>
          </a:p>
          <a:p>
            <a:r>
              <a:rPr lang="sv-SE" dirty="0"/>
              <a:t>Note 2: IAB node is logical aggregation of the IAB-MT and IAB-DU, no physical mapping to hardware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5591ED1-3B1A-47A1-8E0C-4BCC3008E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4450" y="1343025"/>
            <a:ext cx="3347550" cy="36155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910D17D-25FF-4899-8AD1-A82326F5B0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030" y="1419225"/>
            <a:ext cx="4312717" cy="5049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1441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D1FE0-E29B-42BD-86E8-EE4BEEF01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Other related open question related to scenario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22E5FC-3FBC-4D9E-8AC8-D098D40F05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open questions will be input to the further discussion on IAB related topic and in particular evaluation assumptions, and companies are encouraged to provide views next meeting</a:t>
            </a:r>
            <a:r>
              <a:rPr lang="sv-SE" dirty="0"/>
              <a:t>.</a:t>
            </a:r>
          </a:p>
          <a:p>
            <a:pPr lvl="1"/>
            <a:r>
              <a:rPr lang="sv-SE" dirty="0"/>
              <a:t>Purpose of IAB node: Capacity or coverage enhancement</a:t>
            </a:r>
          </a:p>
          <a:p>
            <a:pPr lvl="1"/>
            <a:r>
              <a:rPr lang="sv-SE" dirty="0"/>
              <a:t># of hops</a:t>
            </a:r>
          </a:p>
          <a:p>
            <a:pPr lvl="1"/>
            <a:r>
              <a:rPr lang="sv-SE" dirty="0"/>
              <a:t>Radio architecture on mapping of the IAB BH and IAB ACESS link</a:t>
            </a:r>
          </a:p>
          <a:p>
            <a:pPr lvl="1"/>
            <a:r>
              <a:rPr lang="sv-SE" dirty="0"/>
              <a:t>Antenna arrangement </a:t>
            </a:r>
            <a:endParaRPr lang="sv-SE" dirty="0">
              <a:solidFill>
                <a:srgbClr val="FF0000"/>
              </a:solidFill>
            </a:endParaRPr>
          </a:p>
          <a:p>
            <a:pPr lvl="1"/>
            <a:r>
              <a:rPr lang="sv-SE" dirty="0"/>
              <a:t>IAB topology: random or fixed deployment as planned.</a:t>
            </a:r>
          </a:p>
        </p:txBody>
      </p:sp>
    </p:spTree>
    <p:extLst>
      <p:ext uri="{BB962C8B-B14F-4D97-AF65-F5344CB8AC3E}">
        <p14:creationId xmlns:p14="http://schemas.microsoft.com/office/powerpoint/2010/main" val="42879609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D1FE0-E29B-42BD-86E8-EE4BEEF01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Other related open question related to scenario </a:t>
            </a:r>
            <a:endParaRPr lang="sv-SE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22E5FC-3FBC-4D9E-8AC8-D098D40F05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 fontScale="77500" lnSpcReduction="20000"/>
          </a:bodyPr>
          <a:lstStyle/>
          <a:p>
            <a:r>
              <a:rPr lang="en-GB" dirty="0">
                <a:solidFill>
                  <a:srgbClr val="FF0000"/>
                </a:solidFill>
              </a:rPr>
              <a:t>This only describes the timeslot usage not the full scenarios</a:t>
            </a:r>
          </a:p>
          <a:p>
            <a:r>
              <a:rPr lang="en-GB" dirty="0">
                <a:solidFill>
                  <a:srgbClr val="FF0000"/>
                </a:solidFill>
              </a:rPr>
              <a:t>What about the deployment scenarios i.e.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Macro/Micro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Indoor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Where are the IAB nodes placed and densities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How do we deal with the directionality of the IAB antenna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If its pointing at the traffic how can it also point at the IAB node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Do we assume IAB uses the same antenna as the traffic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What are the UE association rules</a:t>
            </a:r>
          </a:p>
          <a:p>
            <a:r>
              <a:rPr lang="sv-SE" dirty="0">
                <a:solidFill>
                  <a:srgbClr val="FF0000"/>
                </a:solidFill>
              </a:rPr>
              <a:t>When the IAB network is the victim we need a co-channel baseline to measure against – we are not doing co-channel simulation but we still need the baseline</a:t>
            </a:r>
          </a:p>
          <a:p>
            <a:r>
              <a:rPr lang="sv-SE" dirty="0">
                <a:solidFill>
                  <a:srgbClr val="FF0000"/>
                </a:solidFill>
              </a:rPr>
              <a:t>We need to clarify the meaning of the DU, IAB-parent, IAB-child, IAB-MT, etc and how these relate to equipment requirements.</a:t>
            </a:r>
          </a:p>
          <a:p>
            <a:pPr lvl="1"/>
            <a:r>
              <a:rPr lang="sv-SE" dirty="0">
                <a:solidFill>
                  <a:srgbClr val="FF0000"/>
                </a:solidFill>
              </a:rPr>
              <a:t>Are there any existing agreements on teh RF charachteristics of each of these nodes (if so what are they)</a:t>
            </a:r>
          </a:p>
        </p:txBody>
      </p:sp>
    </p:spTree>
    <p:extLst>
      <p:ext uri="{BB962C8B-B14F-4D97-AF65-F5344CB8AC3E}">
        <p14:creationId xmlns:p14="http://schemas.microsoft.com/office/powerpoint/2010/main" val="3176490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</TotalTime>
  <Words>558</Words>
  <Application>Microsoft Office PowerPoint</Application>
  <PresentationFormat>Widescreen</PresentationFormat>
  <Paragraphs>54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SimSun</vt:lpstr>
      <vt:lpstr>Arial</vt:lpstr>
      <vt:lpstr>Calibri</vt:lpstr>
      <vt:lpstr>Calibri Light</vt:lpstr>
      <vt:lpstr>Times New Roman</vt:lpstr>
      <vt:lpstr>Office Theme</vt:lpstr>
      <vt:lpstr>Summary of the IAB scenario</vt:lpstr>
      <vt:lpstr>Background</vt:lpstr>
      <vt:lpstr>Background</vt:lpstr>
      <vt:lpstr>Scenario-#1</vt:lpstr>
      <vt:lpstr>Scenario-#1</vt:lpstr>
      <vt:lpstr>Scenario-#2 (using DL TS only)</vt:lpstr>
      <vt:lpstr>Scenario-#2</vt:lpstr>
      <vt:lpstr>Other related open question related to scenario </vt:lpstr>
      <vt:lpstr>Other related open question related to scenario </vt:lpstr>
      <vt:lpstr>Ref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lastModifiedBy>Chunhui Zhang</cp:lastModifiedBy>
  <cp:revision>35</cp:revision>
  <dcterms:created xsi:type="dcterms:W3CDTF">2018-11-12T22:28:56Z</dcterms:created>
  <dcterms:modified xsi:type="dcterms:W3CDTF">2019-04-12T00:17:14Z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1554891878</vt:lpwstr>
  </property>
</Properties>
</file>