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FBD901-9248-4082-B116-FF041633A42F}" v="811" dt="2019-02-27T14:41:15.647"/>
    <p1510:client id="{355F9F87-6D97-405D-95D6-0C2627F2F0E7}" v="13" dt="2019-02-28T13:21:47.9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D5BF8F02-175B-49DE-AD91-5CA33A109B1C}"/>
    <pc:docChg chg="undo custSel modSld">
      <pc:chgData name="Chunhui Zhang" userId="fdc248b9-f08b-4c7c-a534-e43a1ca2b185" providerId="ADAL" clId="{D5BF8F02-175B-49DE-AD91-5CA33A109B1C}" dt="2019-02-27T14:36:41.263" v="802" actId="20577"/>
      <pc:docMkLst>
        <pc:docMk/>
      </pc:docMkLst>
      <pc:sldChg chg="modSp">
        <pc:chgData name="Chunhui Zhang" userId="fdc248b9-f08b-4c7c-a534-e43a1ca2b185" providerId="ADAL" clId="{D5BF8F02-175B-49DE-AD91-5CA33A109B1C}" dt="2019-02-27T14:36:41.263" v="802" actId="20577"/>
        <pc:sldMkLst>
          <pc:docMk/>
          <pc:sldMk cId="693811196" sldId="256"/>
        </pc:sldMkLst>
        <pc:spChg chg="mod">
          <ac:chgData name="Chunhui Zhang" userId="fdc248b9-f08b-4c7c-a534-e43a1ca2b185" providerId="ADAL" clId="{D5BF8F02-175B-49DE-AD91-5CA33A109B1C}" dt="2019-02-27T14:36:41.263" v="802" actId="20577"/>
          <ac:spMkLst>
            <pc:docMk/>
            <pc:sldMk cId="693811196" sldId="256"/>
            <ac:spMk id="3" creationId="{F45F1FD6-46B3-4DF8-BEF8-A65E28070381}"/>
          </ac:spMkLst>
        </pc:spChg>
        <pc:spChg chg="mod">
          <ac:chgData name="Chunhui Zhang" userId="fdc248b9-f08b-4c7c-a534-e43a1ca2b185" providerId="ADAL" clId="{D5BF8F02-175B-49DE-AD91-5CA33A109B1C}" dt="2019-02-27T14:11:46.902" v="1" actId="20577"/>
          <ac:spMkLst>
            <pc:docMk/>
            <pc:sldMk cId="693811196" sldId="256"/>
            <ac:spMk id="5" creationId="{498E272E-3E92-4DE4-A484-A0300B239E3E}"/>
          </ac:spMkLst>
        </pc:spChg>
      </pc:sldChg>
      <pc:sldChg chg="modSp">
        <pc:chgData name="Chunhui Zhang" userId="fdc248b9-f08b-4c7c-a534-e43a1ca2b185" providerId="ADAL" clId="{D5BF8F02-175B-49DE-AD91-5CA33A109B1C}" dt="2019-02-27T14:34:14.194" v="639"/>
        <pc:sldMkLst>
          <pc:docMk/>
          <pc:sldMk cId="1324835480" sldId="258"/>
        </pc:sldMkLst>
        <pc:spChg chg="mod">
          <ac:chgData name="Chunhui Zhang" userId="fdc248b9-f08b-4c7c-a534-e43a1ca2b185" providerId="ADAL" clId="{D5BF8F02-175B-49DE-AD91-5CA33A109B1C}" dt="2019-02-27T14:34:14.194" v="639"/>
          <ac:spMkLst>
            <pc:docMk/>
            <pc:sldMk cId="1324835480" sldId="258"/>
            <ac:spMk id="3" creationId="{EB0C07D4-DC5A-445A-BEC6-53A2A6CA53B1}"/>
          </ac:spMkLst>
        </pc:spChg>
      </pc:sldChg>
      <pc:sldChg chg="modSp">
        <pc:chgData name="Chunhui Zhang" userId="fdc248b9-f08b-4c7c-a534-e43a1ca2b185" providerId="ADAL" clId="{D5BF8F02-175B-49DE-AD91-5CA33A109B1C}" dt="2019-02-27T14:34:47.299" v="659" actId="6549"/>
        <pc:sldMkLst>
          <pc:docMk/>
          <pc:sldMk cId="777467499" sldId="261"/>
        </pc:sldMkLst>
        <pc:spChg chg="mod">
          <ac:chgData name="Chunhui Zhang" userId="fdc248b9-f08b-4c7c-a534-e43a1ca2b185" providerId="ADAL" clId="{D5BF8F02-175B-49DE-AD91-5CA33A109B1C}" dt="2019-02-27T14:34:47.299" v="659" actId="6549"/>
          <ac:spMkLst>
            <pc:docMk/>
            <pc:sldMk cId="777467499" sldId="261"/>
            <ac:spMk id="3" creationId="{873EBC60-3CC3-4251-BD5B-7C7453C0BC40}"/>
          </ac:spMkLst>
        </pc:spChg>
      </pc:sldChg>
      <pc:sldChg chg="modSp">
        <pc:chgData name="Chunhui Zhang" userId="fdc248b9-f08b-4c7c-a534-e43a1ca2b185" providerId="ADAL" clId="{D5BF8F02-175B-49DE-AD91-5CA33A109B1C}" dt="2019-02-27T14:36:32.363" v="788" actId="207"/>
        <pc:sldMkLst>
          <pc:docMk/>
          <pc:sldMk cId="392085350" sldId="262"/>
        </pc:sldMkLst>
        <pc:spChg chg="mod">
          <ac:chgData name="Chunhui Zhang" userId="fdc248b9-f08b-4c7c-a534-e43a1ca2b185" providerId="ADAL" clId="{D5BF8F02-175B-49DE-AD91-5CA33A109B1C}" dt="2019-02-27T14:36:32.363" v="788" actId="207"/>
          <ac:spMkLst>
            <pc:docMk/>
            <pc:sldMk cId="392085350" sldId="262"/>
            <ac:spMk id="3" creationId="{FE97F4BB-4CA8-449A-9F65-9EB4775A467A}"/>
          </ac:spMkLst>
        </pc:spChg>
      </pc:sldChg>
    </pc:docChg>
  </pc:docChgLst>
  <pc:docChgLst>
    <pc:chgData name="Chunhui Zhang" userId="fdc248b9-f08b-4c7c-a534-e43a1ca2b185" providerId="ADAL" clId="{355F9F87-6D97-405D-95D6-0C2627F2F0E7}"/>
    <pc:docChg chg="custSel modSld">
      <pc:chgData name="Chunhui Zhang" userId="fdc248b9-f08b-4c7c-a534-e43a1ca2b185" providerId="ADAL" clId="{355F9F87-6D97-405D-95D6-0C2627F2F0E7}" dt="2019-02-28T13:21:47.900" v="12"/>
      <pc:docMkLst>
        <pc:docMk/>
      </pc:docMkLst>
      <pc:sldChg chg="modSp">
        <pc:chgData name="Chunhui Zhang" userId="fdc248b9-f08b-4c7c-a534-e43a1ca2b185" providerId="ADAL" clId="{355F9F87-6D97-405D-95D6-0C2627F2F0E7}" dt="2019-02-28T13:21:47.900" v="12"/>
        <pc:sldMkLst>
          <pc:docMk/>
          <pc:sldMk cId="693811196" sldId="256"/>
        </pc:sldMkLst>
        <pc:spChg chg="mod">
          <ac:chgData name="Chunhui Zhang" userId="fdc248b9-f08b-4c7c-a534-e43a1ca2b185" providerId="ADAL" clId="{355F9F87-6D97-405D-95D6-0C2627F2F0E7}" dt="2019-02-28T13:21:47.900" v="12"/>
          <ac:spMkLst>
            <pc:docMk/>
            <pc:sldMk cId="693811196" sldId="256"/>
            <ac:spMk id="3" creationId="{F45F1FD6-46B3-4DF8-BEF8-A65E28070381}"/>
          </ac:spMkLst>
        </pc:spChg>
      </pc:sldChg>
      <pc:sldChg chg="modSp">
        <pc:chgData name="Chunhui Zhang" userId="fdc248b9-f08b-4c7c-a534-e43a1ca2b185" providerId="ADAL" clId="{355F9F87-6D97-405D-95D6-0C2627F2F0E7}" dt="2019-02-28T13:06:14.950" v="8" actId="27636"/>
        <pc:sldMkLst>
          <pc:docMk/>
          <pc:sldMk cId="392085350" sldId="262"/>
        </pc:sldMkLst>
        <pc:spChg chg="mod">
          <ac:chgData name="Chunhui Zhang" userId="fdc248b9-f08b-4c7c-a534-e43a1ca2b185" providerId="ADAL" clId="{355F9F87-6D97-405D-95D6-0C2627F2F0E7}" dt="2019-02-28T13:06:14.950" v="8" actId="27636"/>
          <ac:spMkLst>
            <pc:docMk/>
            <pc:sldMk cId="392085350" sldId="262"/>
            <ac:spMk id="3" creationId="{FE97F4BB-4CA8-449A-9F65-9EB4775A467A}"/>
          </ac:spMkLst>
        </pc:spChg>
      </pc:sldChg>
    </pc:docChg>
  </pc:docChgLst>
  <pc:docChgLst>
    <pc:chgData name="Chunhui Zhang" userId="fdc248b9-f08b-4c7c-a534-e43a1ca2b185" providerId="ADAL" clId="{96FBD901-9248-4082-B116-FF041633A42F}"/>
    <pc:docChg chg="modSld">
      <pc:chgData name="Chunhui Zhang" userId="fdc248b9-f08b-4c7c-a534-e43a1ca2b185" providerId="ADAL" clId="{96FBD901-9248-4082-B116-FF041633A42F}" dt="2019-02-27T14:41:15.647" v="7" actId="20577"/>
      <pc:docMkLst>
        <pc:docMk/>
      </pc:docMkLst>
      <pc:sldChg chg="modSp">
        <pc:chgData name="Chunhui Zhang" userId="fdc248b9-f08b-4c7c-a534-e43a1ca2b185" providerId="ADAL" clId="{96FBD901-9248-4082-B116-FF041633A42F}" dt="2019-02-27T14:41:08.087" v="3" actId="20577"/>
        <pc:sldMkLst>
          <pc:docMk/>
          <pc:sldMk cId="1324835480" sldId="258"/>
        </pc:sldMkLst>
        <pc:spChg chg="mod">
          <ac:chgData name="Chunhui Zhang" userId="fdc248b9-f08b-4c7c-a534-e43a1ca2b185" providerId="ADAL" clId="{96FBD901-9248-4082-B116-FF041633A42F}" dt="2019-02-27T14:41:08.087" v="3" actId="20577"/>
          <ac:spMkLst>
            <pc:docMk/>
            <pc:sldMk cId="1324835480" sldId="258"/>
            <ac:spMk id="3" creationId="{EB0C07D4-DC5A-445A-BEC6-53A2A6CA53B1}"/>
          </ac:spMkLst>
        </pc:spChg>
      </pc:sldChg>
      <pc:sldChg chg="modSp">
        <pc:chgData name="Chunhui Zhang" userId="fdc248b9-f08b-4c7c-a534-e43a1ca2b185" providerId="ADAL" clId="{96FBD901-9248-4082-B116-FF041633A42F}" dt="2019-02-27T14:41:15.647" v="7" actId="20577"/>
        <pc:sldMkLst>
          <pc:docMk/>
          <pc:sldMk cId="777467499" sldId="261"/>
        </pc:sldMkLst>
        <pc:spChg chg="mod">
          <ac:chgData name="Chunhui Zhang" userId="fdc248b9-f08b-4c7c-a534-e43a1ca2b185" providerId="ADAL" clId="{96FBD901-9248-4082-B116-FF041633A42F}" dt="2019-02-27T14:41:15.647" v="7" actId="20577"/>
          <ac:spMkLst>
            <pc:docMk/>
            <pc:sldMk cId="777467499" sldId="261"/>
            <ac:spMk id="3" creationId="{873EBC60-3CC3-4251-BD5B-7C7453C0BC4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WF for R16 LTE-MTC/NB-IoT coexistence with NR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 Nokia, ZTE</a:t>
            </a:r>
            <a:r>
              <a:rPr lang="sv-SE"/>
              <a:t>, Dish, CHTTL </a:t>
            </a:r>
            <a:endParaRPr lang="sv-SE" dirty="0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#90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25 Feb- 1 March 2019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R4-1902681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58954"/>
          </a:xfrm>
        </p:spPr>
        <p:txBody>
          <a:bodyPr>
            <a:normAutofit fontScale="85000" lnSpcReduction="20000"/>
          </a:bodyPr>
          <a:lstStyle/>
          <a:p>
            <a:r>
              <a:rPr lang="en-US"/>
              <a:t>RAN4 has sent LS [1] to RAN </a:t>
            </a:r>
            <a:r>
              <a:rPr lang="en-US" dirty="0"/>
              <a:t>on the scope of NR and NB-IoT/</a:t>
            </a:r>
            <a:r>
              <a:rPr lang="en-US" err="1"/>
              <a:t>eMTC</a:t>
            </a:r>
            <a:r>
              <a:rPr lang="en-US"/>
              <a:t> coexistence studies.</a:t>
            </a:r>
            <a:endParaRPr lang="en-US" dirty="0"/>
          </a:p>
          <a:p>
            <a:pPr hangingPunct="0"/>
            <a:r>
              <a:rPr lang="en-US" dirty="0"/>
              <a:t>In RP-182891, “Revised WID: Additional MTC enhancements for </a:t>
            </a:r>
            <a:r>
              <a:rPr lang="en-US"/>
              <a:t>LTE” </a:t>
            </a:r>
            <a:r>
              <a:rPr lang="en-US" dirty="0"/>
              <a:t>one of the objectives </a:t>
            </a:r>
            <a:r>
              <a:rPr lang="en-GB" dirty="0"/>
              <a:t>of improvements for machine-type communications for BL/CE UEs</a:t>
            </a:r>
            <a:r>
              <a:rPr lang="en-US" dirty="0"/>
              <a:t> is as below:</a:t>
            </a:r>
            <a:endParaRPr lang="sv-SE" dirty="0"/>
          </a:p>
          <a:p>
            <a:pPr lvl="1" hangingPunct="0"/>
            <a:r>
              <a:rPr lang="en-GB" b="1" dirty="0"/>
              <a:t>Coexistence with NR:</a:t>
            </a:r>
            <a:endParaRPr lang="sv-SE" dirty="0"/>
          </a:p>
          <a:p>
            <a:pPr lvl="2" hangingPunct="0"/>
            <a:r>
              <a:rPr lang="en-GB" dirty="0"/>
              <a:t>Study NR and LTE specifications to identify possible issues related to coexistence of LTE-MTC with NR [RAN4, RAN1, RAN2]</a:t>
            </a:r>
            <a:endParaRPr lang="sv-SE" dirty="0"/>
          </a:p>
          <a:p>
            <a:r>
              <a:rPr lang="en-US"/>
              <a:t>In RP-182902, “WID revision: Additional enhancements for NB-IoT” one of the objectives </a:t>
            </a:r>
            <a:r>
              <a:rPr lang="en-GB"/>
              <a:t>of improvements for machine-type communications for NB-IoT UEs</a:t>
            </a:r>
            <a:r>
              <a:rPr lang="en-US"/>
              <a:t> is as below:</a:t>
            </a:r>
            <a:endParaRPr lang="sv-SE"/>
          </a:p>
          <a:p>
            <a:pPr lvl="1" hangingPunct="0"/>
            <a:r>
              <a:rPr lang="en-GB" b="1"/>
              <a:t>Coexistence with NR</a:t>
            </a:r>
            <a:endParaRPr lang="en-US"/>
          </a:p>
          <a:p>
            <a:pPr lvl="2" hangingPunct="0"/>
            <a:r>
              <a:rPr lang="en-GB"/>
              <a:t>Study NR and LTE specifications to identify possible issues related to coexistence of FDD/TDD NB-IoT with NR [RAN4, RAN1, RAN2]</a:t>
            </a:r>
            <a:endParaRPr lang="en-US"/>
          </a:p>
          <a:p>
            <a:r>
              <a:rPr lang="sv-SE"/>
              <a:t>The RAN4 work for these WIs started at RAN4#90, and the coexistence objective is treated in contributions </a:t>
            </a:r>
            <a:r>
              <a:rPr lang="sv-SE" dirty="0"/>
              <a:t>[2</a:t>
            </a:r>
            <a:r>
              <a:rPr lang="sv-SE"/>
              <a:t>] – [</a:t>
            </a:r>
            <a:r>
              <a:rPr lang="sv-SE" dirty="0"/>
              <a:t>6] for LTE-M and [</a:t>
            </a:r>
            <a:r>
              <a:rPr lang="sv-SE"/>
              <a:t>7] – [</a:t>
            </a:r>
            <a:r>
              <a:rPr lang="sv-SE" dirty="0"/>
              <a:t>10] </a:t>
            </a:r>
            <a:r>
              <a:rPr lang="sv-SE"/>
              <a:t>for NB-IoT</a:t>
            </a:r>
            <a:r>
              <a:rPr lang="sv-SE" dirty="0"/>
              <a:t>.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826C1E-F5B4-45F6-B493-4E25A0965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on scope of the R16 co-exsiting study</a:t>
            </a:r>
            <a:br>
              <a:rPr lang="sv-SE" dirty="0"/>
            </a:br>
            <a:r>
              <a:rPr lang="sv-SE" dirty="0"/>
              <a:t>- LTE-M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C07D4-DC5A-445A-BEC6-53A2A6CA53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v-SE" dirty="0"/>
              <a:t>Coexistence between R15 NR and R13/R14/R15 LTE-M:</a:t>
            </a:r>
          </a:p>
          <a:p>
            <a:pPr lvl="1" hangingPunct="0"/>
            <a:r>
              <a:rPr lang="en-GB" dirty="0"/>
              <a:t>For </a:t>
            </a:r>
            <a:r>
              <a:rPr lang="en-GB" dirty="0" err="1"/>
              <a:t>eMTC</a:t>
            </a:r>
            <a:r>
              <a:rPr lang="en-GB" dirty="0"/>
              <a:t> in-band operation co-existence with NR, including the case of NR configured in 15kHz SS Block SCS and the case of 30kHz SS Block SCS as specified in 38.101-1, investigate the following [1]:</a:t>
            </a:r>
            <a:endParaRPr lang="sv-SE" dirty="0"/>
          </a:p>
          <a:p>
            <a:pPr lvl="2" hangingPunct="0"/>
            <a:r>
              <a:rPr lang="en-GB" dirty="0"/>
              <a:t>15KHz, 30KHz, and 60KHz numerologies for NR FR1 concerned bands, with higher priority given first to 15kHz and then to 30kHz</a:t>
            </a:r>
            <a:endParaRPr lang="sv-SE" dirty="0"/>
          </a:p>
          <a:p>
            <a:pPr lvl="2" hangingPunct="0"/>
            <a:r>
              <a:rPr lang="en-GB" dirty="0"/>
              <a:t>Study feasible </a:t>
            </a:r>
            <a:r>
              <a:rPr lang="en-GB" dirty="0" err="1"/>
              <a:t>eMTC</a:t>
            </a:r>
            <a:r>
              <a:rPr lang="en-GB" dirty="0"/>
              <a:t> placement allocation </a:t>
            </a:r>
            <a:r>
              <a:rPr lang="en-US" dirty="0"/>
              <a:t>without RF backward compatibility impact and compatible with Rel’13 </a:t>
            </a:r>
            <a:r>
              <a:rPr lang="en-US" dirty="0" err="1"/>
              <a:t>eMTC</a:t>
            </a:r>
            <a:r>
              <a:rPr lang="en-US" dirty="0"/>
              <a:t> and Rel’15 NR, to operate simultaneously within various NR channel bandwidths</a:t>
            </a:r>
            <a:endParaRPr lang="sv-SE" dirty="0"/>
          </a:p>
          <a:p>
            <a:pPr lvl="2" hangingPunct="0"/>
            <a:r>
              <a:rPr lang="en-GB" dirty="0"/>
              <a:t>Channel raster, PRB and subcarrier grid alignment between </a:t>
            </a:r>
            <a:r>
              <a:rPr lang="en-GB" dirty="0" err="1"/>
              <a:t>eMTC</a:t>
            </a:r>
            <a:r>
              <a:rPr lang="en-GB" dirty="0"/>
              <a:t> and NR</a:t>
            </a:r>
            <a:endParaRPr lang="sv-SE" dirty="0"/>
          </a:p>
          <a:p>
            <a:pPr lvl="2" hangingPunct="0"/>
            <a:r>
              <a:rPr lang="en-GB" dirty="0"/>
              <a:t>synchronization issue between </a:t>
            </a:r>
            <a:r>
              <a:rPr lang="en-GB" dirty="0" err="1"/>
              <a:t>eMTC</a:t>
            </a:r>
            <a:r>
              <a:rPr lang="en-GB" dirty="0"/>
              <a:t> and NR, including timing advance</a:t>
            </a:r>
            <a:endParaRPr lang="sv-SE" dirty="0"/>
          </a:p>
          <a:p>
            <a:pPr lvl="1"/>
            <a:r>
              <a:rPr lang="sv-SE" dirty="0"/>
              <a:t>With the following additions from [4][6]:</a:t>
            </a:r>
          </a:p>
          <a:p>
            <a:pPr lvl="2"/>
            <a:r>
              <a:rPr lang="sv-SE" dirty="0"/>
              <a:t>Frequency band support in LTE and NR</a:t>
            </a:r>
          </a:p>
          <a:p>
            <a:pPr lvl="2"/>
            <a:r>
              <a:rPr lang="sv-SE" dirty="0"/>
              <a:t>Testablity applicance on RF,  FFS on RRM and demod</a:t>
            </a:r>
          </a:p>
          <a:p>
            <a:pPr lvl="2"/>
            <a:r>
              <a:rPr lang="sv-SE" b="1" dirty="0">
                <a:solidFill>
                  <a:srgbClr val="FF0000"/>
                </a:solidFill>
              </a:rPr>
              <a:t>Backward compatiblty on R15 NR, R13/R14/R15 LTE-M</a:t>
            </a:r>
          </a:p>
          <a:p>
            <a:r>
              <a:rPr lang="sv-SE" dirty="0"/>
              <a:t>Coexistence between R15/R16 NR and R16 LTE-M:</a:t>
            </a:r>
          </a:p>
          <a:p>
            <a:pPr lvl="1"/>
            <a:r>
              <a:rPr lang="sv-SE" dirty="0"/>
              <a:t>Based on R16 LTE-MTC WI and scope to be decided on next meeting</a:t>
            </a:r>
          </a:p>
          <a:p>
            <a:r>
              <a:rPr lang="sv-SE" dirty="0">
                <a:solidFill>
                  <a:srgbClr val="FF0000"/>
                </a:solidFill>
              </a:rPr>
              <a:t>Time plan</a:t>
            </a:r>
          </a:p>
          <a:p>
            <a:pPr lvl="1"/>
            <a:r>
              <a:rPr lang="sv-SE" dirty="0">
                <a:solidFill>
                  <a:srgbClr val="FF0000"/>
                </a:solidFill>
              </a:rPr>
              <a:t>Co-existing work for R15 start firstly</a:t>
            </a:r>
          </a:p>
          <a:p>
            <a:pPr lvl="1"/>
            <a:r>
              <a:rPr lang="sv-SE" dirty="0">
                <a:solidFill>
                  <a:srgbClr val="FF0000"/>
                </a:solidFill>
              </a:rPr>
              <a:t>Co-exsting work for R16 start secondly after RAN1 R16 co-existing enhance feature finalized</a:t>
            </a:r>
          </a:p>
        </p:txBody>
      </p:sp>
    </p:spTree>
    <p:extLst>
      <p:ext uri="{BB962C8B-B14F-4D97-AF65-F5344CB8AC3E}">
        <p14:creationId xmlns:p14="http://schemas.microsoft.com/office/powerpoint/2010/main" val="1324835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E70E-D706-4315-96FD-FACD94F21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on scope of the R16 co-exsiting study</a:t>
            </a:r>
            <a:br>
              <a:rPr lang="sv-SE" dirty="0"/>
            </a:br>
            <a:r>
              <a:rPr lang="sv-SE" dirty="0"/>
              <a:t>- NB-IoT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EBC60-3CC3-4251-BD5B-7C7453C0B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32043"/>
          </a:xfrm>
        </p:spPr>
        <p:txBody>
          <a:bodyPr>
            <a:normAutofit fontScale="62500" lnSpcReduction="20000"/>
          </a:bodyPr>
          <a:lstStyle/>
          <a:p>
            <a:r>
              <a:rPr lang="sv-SE" dirty="0"/>
              <a:t>Coexistence between R15 NR and R13/R14/R15 NB-IoT:</a:t>
            </a:r>
          </a:p>
          <a:p>
            <a:pPr lvl="1" fontAlgn="base" hangingPunct="0"/>
            <a:r>
              <a:rPr lang="en-US" dirty="0"/>
              <a:t>NB-IoT standalone coexistence with NR is already addressed with MSR specification (TS 37.104).</a:t>
            </a:r>
          </a:p>
          <a:p>
            <a:pPr lvl="1" fontAlgn="base" hangingPunct="0"/>
            <a:r>
              <a:rPr lang="en-US" dirty="0"/>
              <a:t>For NB-IoT in-band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and guard band operation co-existence with NR investigate the following:</a:t>
            </a:r>
            <a:endParaRPr lang="sv-SE" dirty="0"/>
          </a:p>
          <a:p>
            <a:pPr lvl="2" fontAlgn="base" hangingPunct="0"/>
            <a:r>
              <a:rPr lang="en-US" dirty="0"/>
              <a:t>15KHz, 30KHz, and 60KHz numerologies for NR FR1 concerned bands, with higher priority given first to 15kHz and then to 30kHz</a:t>
            </a:r>
            <a:endParaRPr lang="sv-SE" dirty="0"/>
          </a:p>
          <a:p>
            <a:pPr lvl="2" fontAlgn="base" hangingPunct="0"/>
            <a:r>
              <a:rPr lang="en-US" dirty="0"/>
              <a:t>Channel raster, PRB and subcarrier grid alignment between NB-IoT and NR</a:t>
            </a:r>
            <a:endParaRPr lang="sv-SE" dirty="0"/>
          </a:p>
          <a:p>
            <a:pPr lvl="2" fontAlgn="base" hangingPunct="0"/>
            <a:r>
              <a:rPr lang="en-US" dirty="0"/>
              <a:t>Study feasible NB-IoT carrier(s) placement allocation without RF backward compatibility impact and compatible with Rel’13 NB-IoT and Rel’15 NR, to operate simultaneously within various NR channel bandwidths</a:t>
            </a:r>
            <a:endParaRPr lang="sv-SE" dirty="0"/>
          </a:p>
          <a:p>
            <a:pPr lvl="2" fontAlgn="base" hangingPunct="0"/>
            <a:r>
              <a:rPr lang="en-US" dirty="0"/>
              <a:t>Study if the +6dB downlink RE power boosting can still be allowed for both in-band and guard band operation modes when co-existing with NR</a:t>
            </a:r>
            <a:endParaRPr lang="sv-SE" dirty="0"/>
          </a:p>
          <a:p>
            <a:pPr lvl="2" fontAlgn="base" hangingPunct="0"/>
            <a:r>
              <a:rPr lang="en-US" dirty="0"/>
              <a:t>Synchronization issue between NR and NB-IoT, including timing advance</a:t>
            </a:r>
          </a:p>
          <a:p>
            <a:pPr lvl="1" fontAlgn="base" hangingPunct="0"/>
            <a:r>
              <a:rPr lang="sv-SE" dirty="0"/>
              <a:t>With the following additions from [9][10]:</a:t>
            </a:r>
          </a:p>
          <a:p>
            <a:pPr lvl="2" fontAlgn="base" hangingPunct="0"/>
            <a:r>
              <a:rPr lang="sv-SE" dirty="0"/>
              <a:t>Frequency band support in NB-IoT and NR</a:t>
            </a:r>
          </a:p>
          <a:p>
            <a:pPr lvl="2" fontAlgn="base" hangingPunct="0"/>
            <a:r>
              <a:rPr lang="sv-SE" dirty="0"/>
              <a:t>Testablity applicance on RF,  FFS on RRM and demod</a:t>
            </a:r>
          </a:p>
          <a:p>
            <a:pPr lvl="2" fontAlgn="base" hangingPunct="0"/>
            <a:r>
              <a:rPr lang="sv-SE" b="1" dirty="0">
                <a:solidFill>
                  <a:srgbClr val="FF0000"/>
                </a:solidFill>
              </a:rPr>
              <a:t>Backward compatiblty on R15 NR, R13/R14/R15 NB-IoT</a:t>
            </a:r>
            <a:endParaRPr lang="sv-SE" dirty="0"/>
          </a:p>
          <a:p>
            <a:r>
              <a:rPr lang="sv-SE" dirty="0"/>
              <a:t>Coexistence between R15/R16 NR and R16 NB-IoT:</a:t>
            </a:r>
          </a:p>
          <a:p>
            <a:pPr lvl="1"/>
            <a:r>
              <a:rPr lang="sv-SE" dirty="0"/>
              <a:t>Based on R16 NB-IoT WI and scope to be decided on next meeting</a:t>
            </a:r>
          </a:p>
          <a:p>
            <a:r>
              <a:rPr lang="sv-SE" dirty="0">
                <a:solidFill>
                  <a:srgbClr val="FF0000"/>
                </a:solidFill>
              </a:rPr>
              <a:t>Time plan</a:t>
            </a:r>
          </a:p>
          <a:p>
            <a:pPr lvl="1"/>
            <a:r>
              <a:rPr lang="sv-SE" dirty="0">
                <a:solidFill>
                  <a:srgbClr val="FF0000"/>
                </a:solidFill>
              </a:rPr>
              <a:t>Co-existing work for R15 start firstly</a:t>
            </a:r>
          </a:p>
          <a:p>
            <a:pPr lvl="1"/>
            <a:r>
              <a:rPr lang="sv-SE" dirty="0">
                <a:solidFill>
                  <a:srgbClr val="FF0000"/>
                </a:solidFill>
              </a:rPr>
              <a:t>Co-exsting work for R16 </a:t>
            </a:r>
            <a:r>
              <a:rPr lang="sv-SE">
                <a:solidFill>
                  <a:srgbClr val="FF0000"/>
                </a:solidFill>
              </a:rPr>
              <a:t>start secondly </a:t>
            </a:r>
            <a:r>
              <a:rPr lang="sv-SE" dirty="0">
                <a:solidFill>
                  <a:srgbClr val="FF0000"/>
                </a:solidFill>
              </a:rPr>
              <a:t>after RAN1 R16 co-existing enhance feature finalized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77467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568AE-0A61-4270-9AC0-9A7BCE8AF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References (LTE-M</a:t>
            </a:r>
            <a:r>
              <a:rPr lang="sv-SE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621BF-D968-492F-87FD-EB38F0363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32157"/>
            <a:ext cx="10515600" cy="4351338"/>
          </a:xfrm>
        </p:spPr>
        <p:txBody>
          <a:bodyPr/>
          <a:lstStyle/>
          <a:p>
            <a:r>
              <a:rPr lang="en-US" dirty="0"/>
              <a:t>[1] R4-1811841,LS to RAN on the scope of NR and NB-IoT/</a:t>
            </a:r>
            <a:r>
              <a:rPr lang="en-US" dirty="0" err="1"/>
              <a:t>eMTC</a:t>
            </a:r>
            <a:r>
              <a:rPr lang="en-US" dirty="0"/>
              <a:t> </a:t>
            </a:r>
            <a:r>
              <a:rPr lang="en-US" dirty="0" err="1"/>
              <a:t>Coexistance</a:t>
            </a:r>
            <a:r>
              <a:rPr lang="en-US" dirty="0"/>
              <a:t>, Huawei</a:t>
            </a:r>
            <a:endParaRPr lang="sv-SE" dirty="0"/>
          </a:p>
          <a:p>
            <a:r>
              <a:rPr lang="en-US" dirty="0"/>
              <a:t>[2] </a:t>
            </a:r>
            <a:r>
              <a:rPr lang="sv-SE" dirty="0"/>
              <a:t>R4-1900505, Discussion on NR and MTC coexistence, ZTE Corporation</a:t>
            </a:r>
          </a:p>
          <a:p>
            <a:r>
              <a:rPr lang="en-US" dirty="0"/>
              <a:t>[3] </a:t>
            </a:r>
            <a:r>
              <a:rPr lang="sv-SE" dirty="0"/>
              <a:t>R4-1901656, overview of LTE-M and NR co-existing,Ericsson</a:t>
            </a:r>
          </a:p>
          <a:p>
            <a:r>
              <a:rPr lang="en-US" dirty="0"/>
              <a:t>[4] </a:t>
            </a:r>
            <a:r>
              <a:rPr lang="sv-SE" dirty="0"/>
              <a:t>R4-1901657, scope of LTE-M and NR co-existing, Ericsson</a:t>
            </a:r>
          </a:p>
          <a:p>
            <a:r>
              <a:rPr lang="en-US" dirty="0"/>
              <a:t>[5] </a:t>
            </a:r>
            <a:r>
              <a:rPr lang="sv-SE" dirty="0"/>
              <a:t>R4-1901658, channel raster of LTE-M and NR co-existing,Ericsson</a:t>
            </a:r>
          </a:p>
          <a:p>
            <a:r>
              <a:rPr lang="en-US" dirty="0"/>
              <a:t>[6] </a:t>
            </a:r>
            <a:r>
              <a:rPr lang="sv-SE" dirty="0"/>
              <a:t>R4-1901971, Recommendations on LTE-MTC coexistence with NR	Nokia, Nokia Shanghai Bell</a:t>
            </a:r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88674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03022-CD80-49AD-AA51-FD1E7B413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References (NB-IoT</a:t>
            </a:r>
            <a:r>
              <a:rPr lang="sv-SE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B474F-2E41-491D-9F2E-25C10183A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[7] R4-1900507, Discussion on NR and NB-IoT coexistence,	ZTE Corporation</a:t>
            </a:r>
          </a:p>
          <a:p>
            <a:r>
              <a:rPr lang="sv-SE" dirty="0"/>
              <a:t>[8] R4-1901400,NB-IoT NR coexistence - Channel raster,Ericsson</a:t>
            </a:r>
          </a:p>
          <a:p>
            <a:r>
              <a:rPr lang="sv-SE" dirty="0"/>
              <a:t>[9]R4-1901401, NB-IoT and NR coexistence scope,Ericsson</a:t>
            </a:r>
          </a:p>
          <a:p>
            <a:r>
              <a:rPr lang="sv-SE" dirty="0"/>
              <a:t>[10] R4-1901487,Recommendations on NB-IoT coexistence with NR	, Nokia, Nokia Shanghai Bell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75374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752</Words>
  <Application>Microsoft Office PowerPoint</Application>
  <PresentationFormat>Widescreen</PresentationFormat>
  <Paragraphs>60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Unicode MS</vt:lpstr>
      <vt:lpstr>Calibri</vt:lpstr>
      <vt:lpstr>Calibri Light</vt:lpstr>
      <vt:lpstr>Office Theme</vt:lpstr>
      <vt:lpstr>WF for R16 LTE-MTC/NB-IoT coexistence with NR</vt:lpstr>
      <vt:lpstr>Background</vt:lpstr>
      <vt:lpstr>WF on scope of the R16 co-exsiting study - LTE-M </vt:lpstr>
      <vt:lpstr>WF on scope of the R16 co-exsiting study - NB-IoT</vt:lpstr>
      <vt:lpstr>References (LTE-M)</vt:lpstr>
      <vt:lpstr>References (NB-IoT)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Dominique Everaere</cp:lastModifiedBy>
  <cp:revision>61</cp:revision>
  <dcterms:created xsi:type="dcterms:W3CDTF">2018-11-12T22:28:56Z</dcterms:created>
  <dcterms:modified xsi:type="dcterms:W3CDTF">2019-03-01T12:37:15Z</dcterms:modified>
</cp:coreProperties>
</file>