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2" r:id="rId3"/>
    <p:sldId id="283" r:id="rId4"/>
    <p:sldId id="284" r:id="rId5"/>
    <p:sldId id="28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82742" autoAdjust="0"/>
  </p:normalViewPr>
  <p:slideViewPr>
    <p:cSldViewPr>
      <p:cViewPr varScale="1">
        <p:scale>
          <a:sx n="85" d="100"/>
          <a:sy n="85" d="100"/>
        </p:scale>
        <p:origin x="110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071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R16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#90 	</a:t>
            </a:r>
          </a:p>
          <a:p>
            <a:r>
              <a:rPr lang="en-US" b="1" dirty="0"/>
              <a:t>Athens, Greece, 25 Feb – 1 Mar,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R4-1902031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-99392"/>
            <a:ext cx="9361040" cy="1143000"/>
          </a:xfrm>
        </p:spPr>
        <p:txBody>
          <a:bodyPr>
            <a:noAutofit/>
          </a:bodyPr>
          <a:lstStyle/>
          <a:p>
            <a:r>
              <a:rPr lang="en-GB" sz="2800" dirty="0"/>
              <a:t>Background: </a:t>
            </a:r>
            <a:r>
              <a:rPr lang="en-US" altLang="zh-CN" sz="2800" dirty="0"/>
              <a:t>objectives in n</a:t>
            </a:r>
            <a:r>
              <a:rPr lang="en-US" sz="2800" dirty="0"/>
              <a:t>ew WID: NR mobility enhancements (RP-181433)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917912"/>
            <a:ext cx="889248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study solution(s) to reduce interruption time during HO/SCG change focusing on the following identified solutions but not limited.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Handover/SCG change with simultaneous connectivity with source cell and target cell.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Make-before-break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RACH-less handover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study solution(s) to improve HO/SCG change reliability and robustness especially considering challenges in high/med frequency focusing on the following identified solutions but not limited.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Conditional handover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Fast handover failure recovery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RAN2 should avoid increasing signalling overhead.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Note: LTE mobility enhancements should be used for baseline for fast handover failure recovery, Make-before-break and RACH-less handover.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specify the solutions and agreements agreed during the above study phase. [RAN2/RAN1/RAN3/RAN4]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Note: The following aspects should be considered in above objectives.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Inter and intra frequency handover/SCG change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Inter-CU, intra-CU/inter-DU and intra-DU handover/SCG change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Synchronous and asynchronous deployments as assumed in Rel-15 NR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UE capability on the number of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Tx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/Rx chains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Low and high velocity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- FR1 and FR2 frequencies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Handover/SCG change with simultaneous connectivity with source cell and target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RAN4 </a:t>
            </a:r>
            <a:r>
              <a:rPr lang="en-US" altLang="zh-CN" sz="2400" dirty="0"/>
              <a:t>to </a:t>
            </a:r>
            <a:r>
              <a:rPr lang="en-US" sz="2400" dirty="0"/>
              <a:t>study the feasibility of simultaneous connectivity to both serving and target NR cells in different scenarios.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RAN4 response in LS (R4-1902030) in R16 LTE </a:t>
            </a:r>
            <a:r>
              <a:rPr lang="en-US" dirty="0" err="1"/>
              <a:t>FeMobility</a:t>
            </a:r>
            <a:r>
              <a:rPr lang="en-US" dirty="0"/>
              <a:t> WI can be used as starting point.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 top of response in LS (</a:t>
            </a:r>
            <a:r>
              <a:rPr lang="en-US"/>
              <a:t>R4-1902030) at least </a:t>
            </a:r>
            <a:r>
              <a:rPr lang="en-US" dirty="0"/>
              <a:t>the following additional aspects shall be considered: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Same or different SCS between the source and target cells.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Handover involving cell(s) in FR2, where </a:t>
            </a:r>
            <a:r>
              <a:rPr lang="en-US" dirty="0" err="1"/>
              <a:t>Tx</a:t>
            </a:r>
            <a:r>
              <a:rPr lang="en-US" dirty="0"/>
              <a:t>/Rx beamforming is used.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make-before-break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make-before-break handover in </a:t>
            </a:r>
            <a:r>
              <a:rPr lang="en-US" altLang="zh-CN" sz="2400" dirty="0">
                <a:solidFill>
                  <a:srgbClr val="00B050"/>
                </a:solidFill>
                <a:highlight>
                  <a:srgbClr val="FFFF00"/>
                </a:highlight>
              </a:rPr>
              <a:t>at least</a:t>
            </a:r>
            <a:r>
              <a:rPr lang="en-US" altLang="zh-CN" sz="2400" dirty="0"/>
              <a:t> FR1 intra-frequency synchronous deployment </a:t>
            </a:r>
            <a:r>
              <a:rPr lang="en-US" altLang="zh-CN" sz="2400" dirty="0">
                <a:solidFill>
                  <a:srgbClr val="00B050"/>
                </a:solidFill>
              </a:rPr>
              <a:t>when source and target cells have the same BW</a:t>
            </a:r>
            <a:r>
              <a:rPr lang="en-US" altLang="zh-CN" sz="2400" dirty="0">
                <a:solidFill>
                  <a:srgbClr val="FF0000"/>
                </a:solidFill>
              </a:rPr>
              <a:t> and SCS</a:t>
            </a:r>
            <a:r>
              <a:rPr lang="en-US" altLang="zh-CN" sz="2400" dirty="0">
                <a:solidFill>
                  <a:srgbClr val="00B05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Feasibility (and corresponding conditions if feasible) of make-before-break handover in other scenarios will be further studied </a:t>
            </a:r>
            <a:r>
              <a:rPr lang="en-US" altLang="zh-CN" sz="2400" strike="sngStrike" dirty="0"/>
              <a:t>if requested by RAN2 </a:t>
            </a:r>
            <a:r>
              <a:rPr lang="en-US" altLang="zh-CN" sz="2400" dirty="0">
                <a:solidFill>
                  <a:srgbClr val="00B0F0"/>
                </a:solidFill>
              </a:rPr>
              <a:t>according  to RAN2 progress</a:t>
            </a:r>
            <a:r>
              <a:rPr lang="en-US" altLang="zh-CN" sz="2400" dirty="0"/>
              <a:t>.</a:t>
            </a:r>
            <a:endParaRPr lang="en-US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00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RACH-less handover in FR1 </a:t>
            </a:r>
            <a:r>
              <a:rPr lang="en-US" altLang="zh-CN" sz="2400" dirty="0">
                <a:solidFill>
                  <a:srgbClr val="00B050"/>
                </a:solidFill>
              </a:rPr>
              <a:t>for </a:t>
            </a:r>
            <a:r>
              <a:rPr lang="en-US" altLang="zh-CN" sz="2400" dirty="0">
                <a:solidFill>
                  <a:srgbClr val="00B050"/>
                </a:solidFill>
                <a:highlight>
                  <a:srgbClr val="FFFF00"/>
                </a:highlight>
              </a:rPr>
              <a:t>at least </a:t>
            </a:r>
            <a:endParaRPr lang="en-US" altLang="zh-CN" sz="2400" dirty="0" smtClean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>
                <a:solidFill>
                  <a:srgbClr val="00B050"/>
                </a:solidFill>
              </a:rPr>
              <a:t>intra-frequency </a:t>
            </a:r>
            <a:r>
              <a:rPr lang="en-US" altLang="zh-CN" sz="2400" dirty="0">
                <a:solidFill>
                  <a:srgbClr val="00B050"/>
                </a:solidFill>
              </a:rPr>
              <a:t>synchronous case with same </a:t>
            </a:r>
            <a:r>
              <a:rPr lang="en-US" altLang="zh-CN" sz="2400" strike="sngStrike" dirty="0">
                <a:solidFill>
                  <a:srgbClr val="FF0000"/>
                </a:solidFill>
              </a:rPr>
              <a:t>BW </a:t>
            </a:r>
            <a:r>
              <a:rPr lang="en-US" altLang="zh-CN" sz="2400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and</a:t>
            </a:r>
            <a:r>
              <a:rPr lang="en-US" altLang="zh-CN" sz="2400" dirty="0">
                <a:solidFill>
                  <a:srgbClr val="00B050"/>
                </a:solidFill>
                <a:highlight>
                  <a:srgbClr val="FFFF00"/>
                </a:highlight>
              </a:rPr>
              <a:t> SCS </a:t>
            </a:r>
            <a:r>
              <a:rPr lang="en-US" altLang="zh-CN" sz="2400" dirty="0">
                <a:solidFill>
                  <a:srgbClr val="00B050"/>
                </a:solidFill>
              </a:rPr>
              <a:t>between source and target </a:t>
            </a:r>
            <a:r>
              <a:rPr lang="en-US" altLang="zh-CN" sz="2400" dirty="0" smtClean="0">
                <a:solidFill>
                  <a:srgbClr val="00B050"/>
                </a:solidFill>
              </a:rPr>
              <a:t>cells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same </a:t>
            </a:r>
            <a:r>
              <a:rPr lang="en-US" altLang="zh-CN" sz="2400" dirty="0"/>
              <a:t>TA or zero TA between source and target cells</a:t>
            </a:r>
            <a:r>
              <a:rPr lang="en-US" altLang="zh-CN" sz="2400" dirty="0" smtClean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>
                <a:solidFill>
                  <a:srgbClr val="FF00FF"/>
                </a:solidFill>
              </a:rPr>
              <a:t>Single </a:t>
            </a:r>
            <a:r>
              <a:rPr lang="en-US" altLang="zh-CN" sz="2400" strike="sngStrike" dirty="0" smtClean="0">
                <a:solidFill>
                  <a:srgbClr val="FF0000"/>
                </a:solidFill>
              </a:rPr>
              <a:t>and multiple </a:t>
            </a:r>
            <a:r>
              <a:rPr lang="en-US" altLang="zh-CN" sz="2400" dirty="0" smtClean="0">
                <a:solidFill>
                  <a:srgbClr val="FF00FF"/>
                </a:solidFill>
              </a:rPr>
              <a:t>BS </a:t>
            </a:r>
            <a:r>
              <a:rPr lang="en-US" altLang="zh-CN" sz="2400" dirty="0" err="1" smtClean="0">
                <a:solidFill>
                  <a:srgbClr val="FF00FF"/>
                </a:solidFill>
              </a:rPr>
              <a:t>Tx</a:t>
            </a:r>
            <a:r>
              <a:rPr lang="en-US" altLang="zh-CN" sz="2400" dirty="0" smtClean="0">
                <a:solidFill>
                  <a:srgbClr val="FF00FF"/>
                </a:solidFill>
              </a:rPr>
              <a:t> beam deployment</a:t>
            </a:r>
            <a:endParaRPr lang="en-US" altLang="zh-CN" sz="2400" dirty="0">
              <a:solidFill>
                <a:srgbClr val="FF00F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Feasibility</a:t>
            </a:r>
            <a:r>
              <a:rPr lang="en-US" altLang="zh-CN" sz="2400" dirty="0"/>
              <a:t> (and corresponding conditions if feasible)</a:t>
            </a:r>
            <a:r>
              <a:rPr lang="en-US" sz="2400" dirty="0"/>
              <a:t> of RACH-less handover in other scenarios </a:t>
            </a:r>
            <a:r>
              <a:rPr lang="en-US" altLang="zh-CN" sz="2400" dirty="0"/>
              <a:t>will be further studied </a:t>
            </a:r>
            <a:r>
              <a:rPr lang="en-US" altLang="zh-CN" sz="2400" strike="sngStrike" dirty="0"/>
              <a:t>if requested by RAN2 </a:t>
            </a:r>
            <a:r>
              <a:rPr lang="en-US" altLang="zh-CN" sz="2400" dirty="0">
                <a:solidFill>
                  <a:srgbClr val="00B0F0"/>
                </a:solidFill>
              </a:rPr>
              <a:t>according  to RAN2 progress</a:t>
            </a:r>
            <a:r>
              <a:rPr lang="en-US" sz="2400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7710</TotalTime>
  <Words>430</Words>
  <Application>Microsoft Office PowerPoint</Application>
  <PresentationFormat>On-screen Show (4:3)</PresentationFormat>
  <Paragraphs>45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ＭＳ Ｐゴシック</vt:lpstr>
      <vt:lpstr>SimSun</vt:lpstr>
      <vt:lpstr>SimSun</vt:lpstr>
      <vt:lpstr>Arial</vt:lpstr>
      <vt:lpstr>Calibri</vt:lpstr>
      <vt:lpstr>Courier New</vt:lpstr>
      <vt:lpstr>Symbol</vt:lpstr>
      <vt:lpstr>Times New Roman</vt:lpstr>
      <vt:lpstr>Wingdings</vt:lpstr>
      <vt:lpstr>Office テーマ</vt:lpstr>
      <vt:lpstr>Way forward on R16 NR mobility enhancement</vt:lpstr>
      <vt:lpstr>Background: objectives in new WID: NR mobility enhancements (RP-181433)</vt:lpstr>
      <vt:lpstr>Agreements on Handover/SCG change with simultaneous connectivity with source cell and target cell</vt:lpstr>
      <vt:lpstr>Agreements on make-before-break handover</vt:lpstr>
      <vt:lpstr>Agreements on RACH-less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361</cp:revision>
  <dcterms:created xsi:type="dcterms:W3CDTF">2017-01-18T16:32:26Z</dcterms:created>
  <dcterms:modified xsi:type="dcterms:W3CDTF">2019-02-28T17:00:50Z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17:00:50Z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