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406" r:id="rId6"/>
    <p:sldId id="407" r:id="rId7"/>
    <p:sldId id="409"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00" autoAdjust="0"/>
    <p:restoredTop sz="87234" autoAdjust="0"/>
  </p:normalViewPr>
  <p:slideViewPr>
    <p:cSldViewPr>
      <p:cViewPr varScale="1">
        <p:scale>
          <a:sx n="89" d="100"/>
          <a:sy n="89" d="100"/>
        </p:scale>
        <p:origin x="1723"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11.10.2018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10/11/2018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10/11/2018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10/11/2018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10/11/2018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10/11/2018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10/11/2018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Forward on RF exposure compliance in FR2</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Intel Corporation, Nokia, LGE</a:t>
            </a:r>
            <a:endParaRPr lang="en-US" altLang="en-US" sz="2800" dirty="0">
              <a:solidFill>
                <a:srgbClr val="898989"/>
              </a:solidFill>
            </a:endParaRPr>
          </a:p>
        </p:txBody>
      </p:sp>
      <p:sp>
        <p:nvSpPr>
          <p:cNvPr id="3076" name="TextBox 3"/>
          <p:cNvSpPr txBox="1">
            <a:spLocks noChangeArrowheads="1"/>
          </p:cNvSpPr>
          <p:nvPr/>
        </p:nvSpPr>
        <p:spPr bwMode="auto">
          <a:xfrm>
            <a:off x="296863" y="323850"/>
            <a:ext cx="3785011"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#88bis</a:t>
            </a:r>
          </a:p>
          <a:p>
            <a:pPr>
              <a:buNone/>
            </a:pPr>
            <a:r>
              <a:rPr lang="en-GB" sz="1800" b="1" dirty="0"/>
              <a:t>Chengdu, China, 8 – 12 October 2018</a:t>
            </a:r>
            <a:br>
              <a:rPr lang="en-GB" sz="1800" b="1" dirty="0"/>
            </a:br>
            <a:r>
              <a:rPr lang="en-US" altLang="zh-CN" sz="1800" b="1" dirty="0"/>
              <a:t>Agenda Item: </a:t>
            </a:r>
            <a:r>
              <a:rPr lang="en-GB" sz="1800" b="1" dirty="0" smtClean="0"/>
              <a:t>7.6.7.1.2</a:t>
            </a:r>
            <a:endParaRPr lang="en-GB" sz="1800" dirty="0"/>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R4-1814176</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a:t>
            </a:r>
            <a:endParaRPr lang="en-US" dirty="0"/>
          </a:p>
        </p:txBody>
      </p:sp>
      <p:sp>
        <p:nvSpPr>
          <p:cNvPr id="3" name="Content Placeholder 2"/>
          <p:cNvSpPr>
            <a:spLocks noGrp="1"/>
          </p:cNvSpPr>
          <p:nvPr>
            <p:ph idx="1"/>
          </p:nvPr>
        </p:nvSpPr>
        <p:spPr/>
        <p:txBody>
          <a:bodyPr/>
          <a:lstStyle/>
          <a:p>
            <a:pPr lvl="0"/>
            <a:r>
              <a:rPr lang="en-US" dirty="0"/>
              <a:t>Under certain conditions, the amount of power back-off needed for regulatory compliance of FR2 devices will have an impact on performance </a:t>
            </a:r>
            <a:r>
              <a:rPr lang="en-US" dirty="0" smtClean="0"/>
              <a:t>and </a:t>
            </a:r>
            <a:r>
              <a:rPr lang="en-US" dirty="0"/>
              <a:t>may lead to radio link </a:t>
            </a:r>
            <a:r>
              <a:rPr lang="en-US" dirty="0"/>
              <a:t>failure [1,2]</a:t>
            </a:r>
            <a:endParaRPr lang="en-US" dirty="0"/>
          </a:p>
          <a:p>
            <a:r>
              <a:rPr lang="en-GB" dirty="0"/>
              <a:t>From network and system perspective, this sudden, drastic and even unpredictable reduction of NR UL power or even drop of NR UL transmission is problematic as the network does not know why this sudden NR UL power drop or complete NR UL transmission drop has happened</a:t>
            </a:r>
          </a:p>
          <a:p>
            <a:r>
              <a:rPr lang="en-GB" dirty="0"/>
              <a:t>Some actions could help prevent link failure from the UE and </a:t>
            </a:r>
            <a:r>
              <a:rPr lang="en-GB" dirty="0" smtClean="0"/>
              <a:t>system</a:t>
            </a:r>
          </a:p>
          <a:p>
            <a:r>
              <a:rPr lang="en-GB" dirty="0" smtClean="0"/>
              <a:t>Standards and regulations are under discussion</a:t>
            </a:r>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3185955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 </a:t>
            </a:r>
            <a:r>
              <a:rPr lang="en-GB" dirty="0"/>
              <a:t>Forward</a:t>
            </a:r>
            <a:endParaRPr lang="en-US" dirty="0"/>
          </a:p>
        </p:txBody>
      </p:sp>
      <p:sp>
        <p:nvSpPr>
          <p:cNvPr id="3" name="Content Placeholder 2"/>
          <p:cNvSpPr>
            <a:spLocks noGrp="1"/>
          </p:cNvSpPr>
          <p:nvPr>
            <p:ph idx="1"/>
          </p:nvPr>
        </p:nvSpPr>
        <p:spPr/>
        <p:txBody>
          <a:bodyPr/>
          <a:lstStyle/>
          <a:p>
            <a:r>
              <a:rPr lang="en-GB" dirty="0"/>
              <a:t>RAN4 should decide whether to </a:t>
            </a:r>
            <a:r>
              <a:rPr lang="en-GB" i="1" dirty="0"/>
              <a:t>solely</a:t>
            </a:r>
            <a:r>
              <a:rPr lang="en-GB" dirty="0"/>
              <a:t> rely on P-MPR </a:t>
            </a:r>
            <a:r>
              <a:rPr lang="en-GB" dirty="0" smtClean="0"/>
              <a:t>to maintain compliance with RFE limits, </a:t>
            </a:r>
            <a:r>
              <a:rPr lang="en-GB" dirty="0"/>
              <a:t>or introduce necessary </a:t>
            </a:r>
            <a:r>
              <a:rPr lang="en-GB" dirty="0" smtClean="0"/>
              <a:t>mitigation techniques </a:t>
            </a:r>
            <a:r>
              <a:rPr lang="en-GB" dirty="0"/>
              <a:t>to prevent the radio link </a:t>
            </a:r>
            <a:r>
              <a:rPr lang="en-GB" dirty="0" smtClean="0"/>
              <a:t>failure and optimize performance</a:t>
            </a:r>
            <a:endParaRPr lang="en-GB" dirty="0"/>
          </a:p>
          <a:p>
            <a:pPr lvl="1"/>
            <a:r>
              <a:rPr lang="en-GB" dirty="0"/>
              <a:t>Possible options</a:t>
            </a:r>
          </a:p>
          <a:p>
            <a:pPr lvl="2"/>
            <a:r>
              <a:rPr lang="en-GB" dirty="0"/>
              <a:t>Introduce </a:t>
            </a:r>
            <a:r>
              <a:rPr lang="en-GB" dirty="0" smtClean="0"/>
              <a:t>a </a:t>
            </a:r>
            <a:r>
              <a:rPr lang="en-GB" dirty="0"/>
              <a:t>maximum uplink duty cycle </a:t>
            </a:r>
            <a:r>
              <a:rPr lang="en-GB" dirty="0" smtClean="0"/>
              <a:t>restriction as optional</a:t>
            </a:r>
            <a:endParaRPr lang="en-GB" dirty="0"/>
          </a:p>
          <a:p>
            <a:pPr lvl="2"/>
            <a:r>
              <a:rPr lang="en-GB" dirty="0"/>
              <a:t>UE provides information for the network to avoid UL link failure due to large power </a:t>
            </a:r>
            <a:r>
              <a:rPr lang="en-GB" dirty="0" smtClean="0"/>
              <a:t>back-off</a:t>
            </a:r>
            <a:endParaRPr lang="en-GB" dirty="0"/>
          </a:p>
          <a:p>
            <a:pPr lvl="2"/>
            <a:r>
              <a:rPr lang="en-GB" dirty="0"/>
              <a:t>Other techniques are </a:t>
            </a:r>
            <a:r>
              <a:rPr lang="en-GB" i="1" dirty="0"/>
              <a:t>not </a:t>
            </a:r>
            <a:r>
              <a:rPr lang="en-GB" i="1" dirty="0" smtClean="0"/>
              <a:t>precluded</a:t>
            </a:r>
            <a:r>
              <a:rPr lang="en-GB" dirty="0" smtClean="0"/>
              <a:t>, for example:</a:t>
            </a:r>
            <a:endParaRPr lang="en-GB" dirty="0"/>
          </a:p>
          <a:p>
            <a:pPr lvl="3"/>
            <a:r>
              <a:rPr lang="en-GB" dirty="0"/>
              <a:t>Dynamic uplink duty cycle restriction</a:t>
            </a:r>
          </a:p>
          <a:p>
            <a:pPr lvl="3"/>
            <a:r>
              <a:rPr lang="en-US" dirty="0"/>
              <a:t>Beam refinement requests</a:t>
            </a:r>
            <a:endParaRPr lang="en-GB"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2683325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US" dirty="0"/>
          </a:p>
        </p:txBody>
      </p:sp>
      <p:sp>
        <p:nvSpPr>
          <p:cNvPr id="3" name="Content Placeholder 2"/>
          <p:cNvSpPr>
            <a:spLocks noGrp="1"/>
          </p:cNvSpPr>
          <p:nvPr>
            <p:ph idx="1"/>
          </p:nvPr>
        </p:nvSpPr>
        <p:spPr/>
        <p:txBody>
          <a:bodyPr/>
          <a:lstStyle/>
          <a:p>
            <a:pPr marL="0" indent="0">
              <a:buNone/>
            </a:pPr>
            <a:r>
              <a:rPr lang="en-GB" sz="1800" dirty="0" smtClean="0"/>
              <a:t>[1] </a:t>
            </a:r>
            <a:r>
              <a:rPr lang="en-US" sz="1800" dirty="0"/>
              <a:t>R4-1804127, “Performance considerations for RF exposure compliance in FR2,” Intel Corporation, </a:t>
            </a:r>
            <a:r>
              <a:rPr lang="en-US" sz="1800" dirty="0" smtClean="0"/>
              <a:t>RAN4 </a:t>
            </a:r>
            <a:r>
              <a:rPr lang="en-US" sz="1800" dirty="0"/>
              <a:t>#86-Bis, April 2018</a:t>
            </a:r>
            <a:endParaRPr lang="en-GB" sz="1800" dirty="0" smtClean="0"/>
          </a:p>
          <a:p>
            <a:pPr marL="0" indent="0">
              <a:buNone/>
            </a:pPr>
            <a:r>
              <a:rPr lang="en-GB" sz="1800" dirty="0" smtClean="0"/>
              <a:t>[2] R4-1813169, “</a:t>
            </a:r>
            <a:r>
              <a:rPr lang="en-GB" sz="1800" dirty="0"/>
              <a:t>FR2 UE RF exposure compliance and new UE P-MPR information to </a:t>
            </a:r>
            <a:r>
              <a:rPr lang="en-GB" sz="1800" dirty="0" smtClean="0"/>
              <a:t>network,” Nokia, Nokia Shanghai Bell, RAN4 #88-Bis, October 2018</a:t>
            </a:r>
          </a:p>
          <a:p>
            <a:pPr marL="0" indent="0">
              <a:buNone/>
            </a:pPr>
            <a:r>
              <a:rPr lang="en-GB" sz="1800" dirty="0" smtClean="0"/>
              <a:t>[3] R4-1813526, “</a:t>
            </a:r>
            <a:r>
              <a:rPr lang="en-GB" sz="1800" dirty="0"/>
              <a:t>Uplink duty cycle and power back-off considerations for </a:t>
            </a:r>
            <a:r>
              <a:rPr lang="en-GB" sz="1800" dirty="0" smtClean="0"/>
              <a:t>FR2,” Intel Corporation, RAN4 #88-Bis, October 2018</a:t>
            </a:r>
          </a:p>
          <a:p>
            <a:pPr marL="0" indent="0">
              <a:buNone/>
            </a:pPr>
            <a:endParaRPr lang="en-GB"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3824999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200F65EB-5730-43A8-9AFA-15BFC5DC8F7F}">
  <ds:schemaRefs>
    <ds:schemaRef ds:uri="http://schemas.microsoft.com/office/infopath/2007/PartnerControls"/>
    <ds:schemaRef ds:uri="http://purl.org/dc/elements/1.1/"/>
    <ds:schemaRef ds:uri="http://schemas.microsoft.com/office/2006/metadata/properties"/>
    <ds:schemaRef ds:uri="66EEDB98-F073-460B-B9B0-9643F9FE785E"/>
    <ds:schemaRef ds:uri="http://purl.org/dc/terms/"/>
    <ds:schemaRef ds:uri="http://schemas.openxmlformats.org/package/2006/metadata/core-properties"/>
    <ds:schemaRef ds:uri="http://schemas.microsoft.com/office/2006/documentManagement/types"/>
    <ds:schemaRef ds:uri="17c5c574-4f42-45b3-8a7f-77d8e859d074"/>
    <ds:schemaRef ds:uri="http://www.w3.org/XML/1998/namespace"/>
    <ds:schemaRef ds:uri="http://purl.org/dc/dcmitype/"/>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17017</TotalTime>
  <Words>289</Words>
  <Application>Microsoft Office PowerPoint</Application>
  <PresentationFormat>On-screen Show (4:3)</PresentationFormat>
  <Paragraphs>25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SimSun</vt:lpstr>
      <vt:lpstr>Arial</vt:lpstr>
      <vt:lpstr>Calibri</vt:lpstr>
      <vt:lpstr>Office Theme</vt:lpstr>
      <vt:lpstr>Way Forward on RF exposure compliance in FR2</vt:lpstr>
      <vt:lpstr>Background</vt:lpstr>
      <vt:lpstr>Way Forward</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Vera Lopez, Aida L</cp:lastModifiedBy>
  <cp:revision>1037</cp:revision>
  <dcterms:created xsi:type="dcterms:W3CDTF">2013-05-13T16:02:00Z</dcterms:created>
  <dcterms:modified xsi:type="dcterms:W3CDTF">2018-10-12T08:17:08Z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2689a344-ae29-4fd6-a263-b2d035f5131b</vt:lpwstr>
  </property>
  <property fmtid="{D5CDD505-2E9C-101B-9397-08002B2CF9AE}" pid="7" name="CTP_TimeStamp">
    <vt:lpwstr>2018-10-12 08:16:56Z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ies>
</file>