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Summary of enhanced MIB/SIB1 reading simulation results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#88bis	                                           R4-1813990</a:t>
            </a:r>
          </a:p>
          <a:p>
            <a:pPr>
              <a:buNone/>
            </a:pPr>
            <a:r>
              <a:rPr lang="en-US" altLang="zh-CN" sz="2000" b="1" dirty="0"/>
              <a:t>Chengdu, P.R of China, 8 – 13 October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</a:t>
            </a:r>
            <a:endParaRPr lang="sv-SE" altLang="sv-SE" sz="20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39E07-16B9-402D-A956-8F4E55E97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13110C-5C31-425A-982E-EE04C4D97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999012"/>
              </p:ext>
            </p:extLst>
          </p:nvPr>
        </p:nvGraphicFramePr>
        <p:xfrm>
          <a:off x="683568" y="1988840"/>
          <a:ext cx="8003232" cy="4104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9583">
                  <a:extLst>
                    <a:ext uri="{9D8B030D-6E8A-4147-A177-3AD203B41FA5}">
                      <a16:colId xmlns:a16="http://schemas.microsoft.com/office/drawing/2014/main" val="1044301434"/>
                    </a:ext>
                  </a:extLst>
                </a:gridCol>
                <a:gridCol w="5613649">
                  <a:extLst>
                    <a:ext uri="{9D8B030D-6E8A-4147-A177-3AD203B41FA5}">
                      <a16:colId xmlns:a16="http://schemas.microsoft.com/office/drawing/2014/main" val="4145172199"/>
                    </a:ext>
                  </a:extLst>
                </a:gridCol>
              </a:tblGrid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Parameters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Values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4593767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Serving cell SCH Es/Iot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-6dB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3007722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Target cell SCH Es/Iot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-15dB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2455888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UE receive antennas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486950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BS transmit antennas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7162426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Fading channel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ETU1, EPA1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9658197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PBCH repetition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 dirty="0" err="1">
                          <a:effectLst/>
                        </a:rPr>
                        <a:t>Configured</a:t>
                      </a:r>
                      <a:r>
                        <a:rPr lang="sv-SE" sz="1400" dirty="0">
                          <a:effectLst/>
                        </a:rPr>
                        <a:t> as </a:t>
                      </a:r>
                      <a:r>
                        <a:rPr lang="sv-SE" sz="1400" dirty="0" err="1">
                          <a:effectLst/>
                        </a:rPr>
                        <a:t>specified</a:t>
                      </a:r>
                      <a:r>
                        <a:rPr lang="sv-SE" sz="1400" dirty="0">
                          <a:effectLst/>
                        </a:rPr>
                        <a:t> in TS36.211 6.6.4 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2800489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SIB1-BR repetition level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16 (schedulingInfoSIB1-BR = 3)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1842255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TBS for SIB1-BR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208 bits (schedulingInfoSIB1-BR = 3)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0837006"/>
                  </a:ext>
                </a:extLst>
              </a:tr>
              <a:tr h="5959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MIB assumption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The </a:t>
                      </a:r>
                      <a:r>
                        <a:rPr lang="sv-SE" sz="1400" dirty="0" err="1">
                          <a:effectLst/>
                        </a:rPr>
                        <a:t>network</a:t>
                      </a:r>
                      <a:r>
                        <a:rPr lang="sv-SE" sz="1400" dirty="0">
                          <a:effectLst/>
                        </a:rPr>
                        <a:t> </a:t>
                      </a:r>
                      <a:r>
                        <a:rPr lang="sv-SE" sz="1400" dirty="0" err="1">
                          <a:effectLst/>
                        </a:rPr>
                        <a:t>does</a:t>
                      </a:r>
                      <a:r>
                        <a:rPr lang="sv-SE" sz="1400" dirty="0">
                          <a:effectLst/>
                        </a:rPr>
                        <a:t> not </a:t>
                      </a:r>
                      <a:r>
                        <a:rPr lang="sv-SE" sz="1400" dirty="0" err="1">
                          <a:effectLst/>
                        </a:rPr>
                        <a:t>change</a:t>
                      </a:r>
                      <a:r>
                        <a:rPr lang="sv-SE" sz="1400" dirty="0">
                          <a:effectLst/>
                        </a:rPr>
                        <a:t> the MIB </a:t>
                      </a:r>
                      <a:r>
                        <a:rPr lang="sv-SE" sz="1400" dirty="0" err="1">
                          <a:effectLst/>
                        </a:rPr>
                        <a:t>payload</a:t>
                      </a:r>
                      <a:r>
                        <a:rPr lang="sv-SE" sz="1400" dirty="0">
                          <a:effectLst/>
                        </a:rPr>
                        <a:t> information </a:t>
                      </a:r>
                      <a:r>
                        <a:rPr lang="sv-SE" sz="1400" dirty="0" err="1">
                          <a:effectLst/>
                        </a:rPr>
                        <a:t>across</a:t>
                      </a:r>
                      <a:r>
                        <a:rPr lang="sv-SE" sz="1400" dirty="0">
                          <a:effectLst/>
                        </a:rPr>
                        <a:t> MIB TTI (40ms) </a:t>
                      </a:r>
                      <a:r>
                        <a:rPr lang="sv-SE" sz="1400" dirty="0" err="1">
                          <a:effectLst/>
                        </a:rPr>
                        <a:t>except</a:t>
                      </a:r>
                      <a:r>
                        <a:rPr lang="sv-SE" sz="1400" dirty="0">
                          <a:effectLst/>
                        </a:rPr>
                        <a:t> for the system </a:t>
                      </a:r>
                      <a:r>
                        <a:rPr lang="sv-SE" sz="1400" dirty="0" err="1">
                          <a:effectLst/>
                        </a:rPr>
                        <a:t>frame</a:t>
                      </a:r>
                      <a:r>
                        <a:rPr lang="sv-SE" sz="1400" dirty="0">
                          <a:effectLst/>
                        </a:rPr>
                        <a:t> </a:t>
                      </a:r>
                      <a:r>
                        <a:rPr lang="sv-SE" sz="1400" dirty="0" err="1">
                          <a:effectLst/>
                        </a:rPr>
                        <a:t>number</a:t>
                      </a:r>
                      <a:r>
                        <a:rPr lang="sv-SE" sz="1400" dirty="0">
                          <a:effectLst/>
                        </a:rPr>
                        <a:t> (SFN)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1538119"/>
                  </a:ext>
                </a:extLst>
              </a:tr>
              <a:tr h="5959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SIB1-BR assumption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The network does not change the SIB1-BR information across SIB1-BR TTI (80ms). 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1255903"/>
                  </a:ext>
                </a:extLst>
              </a:tr>
              <a:tr h="291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644958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130FC8-BBA1-4FEB-8AB1-64FEF344B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000" dirty="0"/>
              <a:t>Agreed simulation assumptions in R4-1805954:</a:t>
            </a:r>
          </a:p>
        </p:txBody>
      </p:sp>
    </p:spTree>
    <p:extLst>
      <p:ext uri="{BB962C8B-B14F-4D97-AF65-F5344CB8AC3E}">
        <p14:creationId xmlns:p14="http://schemas.microsoft.com/office/powerpoint/2010/main" val="3569508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2BB00BF-F5B8-414D-9CED-DB2D70607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2400" dirty="0"/>
              <a:t>Note: the delays in the table above are excluding the implementation margins. </a:t>
            </a:r>
            <a:endParaRPr lang="en-US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63D252-316D-431C-A363-8A0E720E9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Simulation results of SI reading in </a:t>
            </a:r>
            <a:r>
              <a:rPr lang="en-US" sz="4000" dirty="0" err="1"/>
              <a:t>CEModeB</a:t>
            </a:r>
            <a:r>
              <a:rPr lang="en-US" sz="4000" dirty="0"/>
              <a:t> using cross TTI accumulation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AD4580-B8CE-4D6E-B4EF-9728D17713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857233"/>
              </p:ext>
            </p:extLst>
          </p:nvPr>
        </p:nvGraphicFramePr>
        <p:xfrm>
          <a:off x="990600" y="2069976"/>
          <a:ext cx="7162800" cy="214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>
                  <a:extLst>
                    <a:ext uri="{9D8B030D-6E8A-4147-A177-3AD203B41FA5}">
                      <a16:colId xmlns:a16="http://schemas.microsoft.com/office/drawing/2014/main" val="3371307279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2149018693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3384276220"/>
                    </a:ext>
                  </a:extLst>
                </a:gridCol>
                <a:gridCol w="1790700">
                  <a:extLst>
                    <a:ext uri="{9D8B030D-6E8A-4147-A177-3AD203B41FA5}">
                      <a16:colId xmlns:a16="http://schemas.microsoft.com/office/drawing/2014/main" val="1839125576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r>
                        <a:rPr lang="en-US" dirty="0"/>
                        <a:t>SI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978255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US" dirty="0"/>
                        <a:t>MIB </a:t>
                      </a:r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(target success rate)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480 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 </a:t>
                      </a:r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(95%)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[120ms] </a:t>
                      </a:r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( 90%)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1500 ms (95%)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45564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US" dirty="0"/>
                        <a:t>SIB1-BR </a:t>
                      </a:r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(target success rate)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1440 </a:t>
                      </a:r>
                      <a:r>
                        <a:rPr lang="en-US" dirty="0" err="1"/>
                        <a:t>ms</a:t>
                      </a:r>
                      <a:r>
                        <a:rPr lang="en-US"/>
                        <a:t> </a:t>
                      </a:r>
                      <a:r>
                        <a:rPr lang="en-US">
                          <a:solidFill>
                            <a:srgbClr val="00B050"/>
                          </a:solidFill>
                        </a:rPr>
                        <a:t>(95%)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[1600ms] </a:t>
                      </a:r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( 90%)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1280 ms (95%)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039105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en-US" dirty="0"/>
                        <a:t>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R4-1804631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R4-1804730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R4-1806851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7916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33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39095</TotalTime>
  <Words>205</Words>
  <Application>Microsoft Office PowerPoint</Application>
  <PresentationFormat>On-screen Show (4:3)</PresentationFormat>
  <Paragraphs>53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SimSun</vt:lpstr>
      <vt:lpstr>Arial</vt:lpstr>
      <vt:lpstr>Calibri</vt:lpstr>
      <vt:lpstr>Times New Roman</vt:lpstr>
      <vt:lpstr>Office 主题</vt:lpstr>
      <vt:lpstr>Summary of enhanced MIB/SIB1 reading simulation results</vt:lpstr>
      <vt:lpstr>Simulation assumptions</vt:lpstr>
      <vt:lpstr>Simulation results of SI reading in CEModeB using cross TTI accumulation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752</cp:revision>
  <dcterms:created xsi:type="dcterms:W3CDTF">2014-03-20T14:32:54Z</dcterms:created>
  <dcterms:modified xsi:type="dcterms:W3CDTF">2018-10-12T00:22:20Z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