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317" r:id="rId5"/>
    <p:sldId id="315" r:id="rId6"/>
    <p:sldId id="259" r:id="rId7"/>
    <p:sldId id="260" r:id="rId8"/>
    <p:sldId id="31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9" autoAdjust="0"/>
    <p:restoredTop sz="84328" autoAdjust="0"/>
  </p:normalViewPr>
  <p:slideViewPr>
    <p:cSldViewPr snapToGrid="0">
      <p:cViewPr varScale="1">
        <p:scale>
          <a:sx n="73" d="100"/>
          <a:sy n="73" d="100"/>
        </p:scale>
        <p:origin x="97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59FD6-A035-4390-B031-CCA4EBB55FD0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8EC36-DAC5-4230-9A0A-FC352E9132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740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8EC36-DAC5-4230-9A0A-FC352E9132B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412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8EC36-DAC5-4230-9A0A-FC352E9132B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227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8EC36-DAC5-4230-9A0A-FC352E9132B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562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8EC36-DAC5-4230-9A0A-FC352E9132B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416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F7A6-1CE4-49AF-B8D0-D7B6564250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057D5B-F95E-486E-995E-96B3215AA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9C4D7-5664-401B-A6B8-6AC7E1398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81A03-A020-4DBB-91C4-8DFC5208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0160F-1D52-48A6-B239-8E44005D9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3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4A9A6-46A6-4D5F-8166-CF7485386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4C3390-9FF0-4C5D-BB28-7DBC2E7BFA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C714A-3FF1-4582-93DB-DA9F64A13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C8BAD-6AB8-4FDC-9A4B-7146241F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E9727-E14D-4BD7-8522-22A9FA80B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0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F8039A-D60C-4B98-A29D-1B9008DFA0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08CD2-368B-494C-8FB4-B35CF5850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6353D-C511-424F-A0A6-5D723B87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D23D7-BAC5-4A2E-B90D-CD490282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E5E8B-C0CD-4F03-9746-754121D9B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12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BB220-B8AE-4BAB-8109-2FBF22946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F9C47-49A7-4E2E-818A-1391FC636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7C72C-E59C-4D46-B8F2-582491124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33EDC-3CB2-4969-A728-0E442A87C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4EE39-5E2D-4327-BF36-C581D1B5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3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D3379-6FB8-4177-925D-42BBC617F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D6B2B-1359-4426-B8F0-A86B4C9A28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AD5C3-4441-4C69-9B14-7A469686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D28C7E-D259-490A-8B8A-49F53A857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169F9-AEA7-4535-BA4F-3A0F735F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9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E3C72-17FE-41AE-B0C6-20BCB8182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35FD9-086B-4777-9B40-402C656A1C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1BD4C-670C-4CBF-B10D-D043D63A0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5C415-F073-4EEF-AAAB-C39ED2462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5F1B7D-E0DD-4C87-9A70-E4BE83428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832C2-C0E8-4C82-A0CF-FCA2BF8E2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755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6866B-B440-4C72-AA8A-8E43E6F54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ADDD84-49D4-4786-880F-E961C38D1F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A3F24F-D73B-4737-9E7C-C57BB9A74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F3E0C1-3500-4E16-836E-BA866DD35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9C0AE2-669E-473F-B8EE-B2BD118CE5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846D8E-803F-451D-A091-7FC51F05C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135B6D-DDAA-4600-A9D2-D40B709B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E45884-BCAC-4B78-BFF7-626B37DA0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A2B4-6644-4EB4-A1F9-42EC916A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5A19C9-ED46-4A4B-B088-C3C427657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93BB9B-6489-4994-BA76-3C1D2AB3D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D0EC2D-91AE-41A7-AAFB-84DFE5305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6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90CB7-2047-47B5-B597-E3BCDA62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B50E6B-83C5-4EBF-823F-2491CE1A9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44F85-BA47-4E9A-9F13-7CBD6F895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0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FE02-245B-48A6-9DA3-1BF75DB6B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7AB5E-90C4-4B9D-A927-FA0981032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9FCD93-A28C-437D-9C1F-04FE9E11E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094B8-EE32-48E7-B9D0-CDBE9BE6A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C695C-358C-4B96-B611-F74FFD42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4FCAB3-B144-4CBB-8EEF-B474AC264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6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D1BC3-74B2-4149-B39A-5FA183B0F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33243A-8198-45DB-A6CC-31668012FA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CECB68-9DE1-4E4C-A02F-65FF6CC26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7104F3-4D37-4655-BD34-C7C0F39D5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761995-68CB-4D23-BE75-0886463FD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01A86F-A111-44FB-9A67-9D9F9699A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887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24614F-392B-4082-98B0-1E68111FB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690AF-EC27-4216-B778-2C67945AE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A6699-63D8-4BCB-B6FE-8AECDEAACB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F22E2-0B50-421E-A366-74D635573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E84AC-EF14-45BD-987E-0772C1893E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4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2C985-6961-4144-B188-A051CE68FC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for NR PRACH demodulation</a:t>
            </a:r>
            <a:endParaRPr lang="en-US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82BC6B-4049-4D83-B83A-383C895AB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5369"/>
            <a:ext cx="9144000" cy="131026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[…]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A9F056-711E-42FE-90CD-8C6C75097D35}"/>
              </a:ext>
            </a:extLst>
          </p:cNvPr>
          <p:cNvSpPr/>
          <p:nvPr/>
        </p:nvSpPr>
        <p:spPr>
          <a:xfrm>
            <a:off x="8296506" y="361628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R4-1813757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4A3EBE-CDC8-49DE-9E80-7BB56C9C25B1}"/>
              </a:ext>
            </a:extLst>
          </p:cNvPr>
          <p:cNvSpPr/>
          <p:nvPr/>
        </p:nvSpPr>
        <p:spPr>
          <a:xfrm>
            <a:off x="282498" y="32817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RAN#88bis	</a:t>
            </a:r>
            <a:endParaRPr lang="ja-JP" altLang="ja-JP" dirty="0"/>
          </a:p>
          <a:p>
            <a:r>
              <a:rPr lang="en-US" altLang="zh-CN" b="1" dirty="0"/>
              <a:t>Chengdu, China, 8 – 12 October, 2018</a:t>
            </a:r>
          </a:p>
          <a:p>
            <a:r>
              <a:rPr lang="en-US" altLang="ja-JP" b="1" dirty="0"/>
              <a:t>Agenda: </a:t>
            </a:r>
            <a:r>
              <a:rPr lang="en-GB" altLang="zh-CN" b="1" dirty="0"/>
              <a:t>7.13.2.4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34795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420E3-E0D8-4A87-9C69-99E67FFB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4EAF7-8855-4175-9324-471768328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8101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zh-CN" dirty="0"/>
              <a:t>R4-1811728, </a:t>
            </a:r>
            <a:r>
              <a:rPr lang="en-US" altLang="ja-JP" dirty="0"/>
              <a:t>WF on NR PRACH demodulation requirements, RAN4#88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386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Preamble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Set requirements for Preamble:</a:t>
            </a:r>
          </a:p>
          <a:p>
            <a:pPr lvl="1"/>
            <a:r>
              <a:rPr lang="en-US" sz="2800" dirty="0"/>
              <a:t>Short sequence</a:t>
            </a:r>
          </a:p>
          <a:p>
            <a:pPr lvl="2"/>
            <a:r>
              <a:rPr lang="en-US" sz="2400" dirty="0"/>
              <a:t>Format </a:t>
            </a:r>
            <a:r>
              <a:rPr lang="en-US" altLang="zh-CN" sz="2400" dirty="0"/>
              <a:t>A1, A2, A3, B4, C0 and C2</a:t>
            </a:r>
            <a:endParaRPr lang="en-US" sz="2400" dirty="0"/>
          </a:p>
          <a:p>
            <a:pPr lvl="1"/>
            <a:r>
              <a:rPr lang="en-US" sz="2800" dirty="0"/>
              <a:t>Long sequence:</a:t>
            </a:r>
          </a:p>
          <a:p>
            <a:pPr lvl="2"/>
            <a:r>
              <a:rPr lang="en-US" sz="2400" dirty="0"/>
              <a:t>Format 0</a:t>
            </a:r>
          </a:p>
          <a:p>
            <a:pPr lvl="2"/>
            <a:endParaRPr lang="en-US" sz="2400" dirty="0"/>
          </a:p>
          <a:p>
            <a:r>
              <a:rPr lang="en-US" sz="3200" dirty="0"/>
              <a:t>SCS: cover 15kHz, 30kHz, 60kHz (FR2) and 120kHz for short sequence</a:t>
            </a:r>
            <a:endParaRPr lang="en-US" sz="3600" dirty="0"/>
          </a:p>
          <a:p>
            <a:pPr lvl="2"/>
            <a:endParaRPr lang="en-US" sz="2800" dirty="0"/>
          </a:p>
          <a:p>
            <a:r>
              <a:rPr lang="en-US" sz="3200" dirty="0"/>
              <a:t>For each preamble/SCS, set requirements for:</a:t>
            </a:r>
          </a:p>
          <a:p>
            <a:pPr lvl="1"/>
            <a:r>
              <a:rPr lang="en-US" sz="2800" dirty="0"/>
              <a:t>AWGN channel and 0 kHz offset</a:t>
            </a:r>
          </a:p>
          <a:p>
            <a:pPr lvl="1"/>
            <a:r>
              <a:rPr lang="en-US" sz="2800" dirty="0"/>
              <a:t>TDL channel and frequency offset specified in “Timing Offset” slide.</a:t>
            </a:r>
          </a:p>
        </p:txBody>
      </p:sp>
    </p:spTree>
    <p:extLst>
      <p:ext uri="{BB962C8B-B14F-4D97-AF65-F5344CB8AC3E}">
        <p14:creationId xmlns:p14="http://schemas.microsoft.com/office/powerpoint/2010/main" val="3780311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Timing Offset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CD6B69-05B6-45A8-A5F6-89D86B50C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Reuse LTE timing offset sequence for format 0</a:t>
            </a:r>
          </a:p>
          <a:p>
            <a:pPr lvl="1"/>
            <a:r>
              <a:rPr lang="en-US" dirty="0"/>
              <a:t>Timing offset start value:</a:t>
            </a:r>
          </a:p>
          <a:p>
            <a:pPr lvl="2"/>
            <a:r>
              <a:rPr lang="en-US" dirty="0"/>
              <a:t>50% of </a:t>
            </a:r>
            <a:r>
              <a:rPr lang="en-US" dirty="0" err="1"/>
              <a:t>Ncs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Increased within the loop, adding 0.1us in each step (up to 0.9us)</a:t>
            </a:r>
          </a:p>
          <a:p>
            <a:pPr lvl="1"/>
            <a:r>
              <a:rPr lang="en-US" dirty="0"/>
              <a:t>Then loop is reset and restart again.</a:t>
            </a:r>
          </a:p>
          <a:p>
            <a:endParaRPr lang="en-US" dirty="0"/>
          </a:p>
          <a:p>
            <a:r>
              <a:rPr lang="en-US" dirty="0"/>
              <a:t>Timing offset shall be scaled according to SCS and format</a:t>
            </a:r>
          </a:p>
          <a:p>
            <a:pPr lvl="1"/>
            <a:r>
              <a:rPr lang="en-US" dirty="0"/>
              <a:t>To be further investigated, Email discussion. Deadline: Oct 26</a:t>
            </a:r>
            <a:r>
              <a:rPr lang="en-US" baseline="30000" dirty="0"/>
              <a:t>th</a:t>
            </a:r>
            <a:endParaRPr lang="en-US" dirty="0"/>
          </a:p>
          <a:p>
            <a:endParaRPr lang="en-US" dirty="0"/>
          </a:p>
          <a:p>
            <a:r>
              <a:rPr lang="en-US" dirty="0"/>
              <a:t>Tolerance on timing offset error should be further investigated for next meeting.</a:t>
            </a:r>
          </a:p>
          <a:p>
            <a:pPr lvl="1"/>
            <a:r>
              <a:rPr lang="en-US" dirty="0"/>
              <a:t>Option1: Scaling according to SCS</a:t>
            </a:r>
          </a:p>
          <a:p>
            <a:pPr lvl="1"/>
            <a:r>
              <a:rPr lang="en-US" dirty="0"/>
              <a:t>Other option is not precluded</a:t>
            </a:r>
          </a:p>
          <a:p>
            <a:pPr lvl="1"/>
            <a:r>
              <a:rPr lang="en-US" dirty="0"/>
              <a:t>Email discussion. Deadline: Oct 26</a:t>
            </a:r>
            <a:r>
              <a:rPr lang="en-US" baseline="30000" dirty="0"/>
              <a:t>th</a:t>
            </a:r>
            <a:endParaRPr lang="en-US" dirty="0"/>
          </a:p>
          <a:p>
            <a:pPr lvl="0"/>
            <a:endParaRPr lang="en-US" i="1" dirty="0"/>
          </a:p>
          <a:p>
            <a:pPr lvl="0"/>
            <a:endParaRPr lang="sv-SE" dirty="0"/>
          </a:p>
          <a:p>
            <a:pPr lvl="2"/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97807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Frequency offset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/>
          </a:bodyPr>
          <a:lstStyle/>
          <a:p>
            <a:r>
              <a:rPr lang="en-US" sz="3000" dirty="0"/>
              <a:t>FR1</a:t>
            </a:r>
          </a:p>
          <a:p>
            <a:pPr lvl="1"/>
            <a:r>
              <a:rPr lang="en-US" sz="2600" dirty="0"/>
              <a:t>400 Hz</a:t>
            </a:r>
          </a:p>
          <a:p>
            <a:r>
              <a:rPr lang="en-US" sz="3000" dirty="0"/>
              <a:t>FR2</a:t>
            </a:r>
          </a:p>
          <a:p>
            <a:pPr lvl="1"/>
            <a:r>
              <a:rPr lang="en-US" sz="2600" dirty="0"/>
              <a:t>4000 Hz</a:t>
            </a:r>
          </a:p>
        </p:txBody>
      </p:sp>
    </p:spTree>
    <p:extLst>
      <p:ext uri="{BB962C8B-B14F-4D97-AF65-F5344CB8AC3E}">
        <p14:creationId xmlns:p14="http://schemas.microsoft.com/office/powerpoint/2010/main" val="280980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Logical sequence index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Short sequence: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Long sequence:</a:t>
            </a:r>
          </a:p>
          <a:p>
            <a:pPr lvl="1"/>
            <a:r>
              <a:rPr lang="en-US" dirty="0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2060965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+mn-lt"/>
              </a:rPr>
              <a:t>Ncs</a:t>
            </a:r>
            <a:r>
              <a:rPr lang="en-US" dirty="0">
                <a:latin typeface="+mn-lt"/>
              </a:rPr>
              <a:t> and v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 err="1">
                <a:highlight>
                  <a:srgbClr val="FFFF00"/>
                </a:highlight>
              </a:rPr>
              <a:t>Ncs</a:t>
            </a:r>
            <a:r>
              <a:rPr lang="en-US" sz="3000" dirty="0">
                <a:highlight>
                  <a:srgbClr val="FFFF00"/>
                </a:highlight>
              </a:rPr>
              <a:t>:</a:t>
            </a:r>
          </a:p>
          <a:p>
            <a:pPr lvl="1"/>
            <a:r>
              <a:rPr lang="en-US" sz="2600" dirty="0">
                <a:highlight>
                  <a:srgbClr val="FFFF00"/>
                </a:highlight>
              </a:rPr>
              <a:t>15 kHz:</a:t>
            </a:r>
          </a:p>
          <a:p>
            <a:pPr lvl="2"/>
            <a:r>
              <a:rPr lang="en-US" sz="2200" dirty="0">
                <a:highlight>
                  <a:srgbClr val="FFFF00"/>
                </a:highlight>
              </a:rPr>
              <a:t>23</a:t>
            </a:r>
          </a:p>
          <a:p>
            <a:pPr lvl="1"/>
            <a:r>
              <a:rPr lang="en-US" sz="2600" dirty="0">
                <a:highlight>
                  <a:srgbClr val="FFFF00"/>
                </a:highlight>
              </a:rPr>
              <a:t>30 kHz</a:t>
            </a:r>
          </a:p>
          <a:p>
            <a:pPr lvl="2"/>
            <a:r>
              <a:rPr lang="en-US" sz="2200" dirty="0">
                <a:highlight>
                  <a:srgbClr val="FFFF00"/>
                </a:highlight>
              </a:rPr>
              <a:t>46</a:t>
            </a:r>
          </a:p>
          <a:p>
            <a:pPr lvl="1"/>
            <a:r>
              <a:rPr lang="en-US" sz="2600" dirty="0">
                <a:highlight>
                  <a:srgbClr val="FFFF00"/>
                </a:highlight>
              </a:rPr>
              <a:t>60 – 120 kHz: </a:t>
            </a:r>
          </a:p>
          <a:p>
            <a:pPr lvl="2"/>
            <a:r>
              <a:rPr lang="en-US" dirty="0">
                <a:highlight>
                  <a:srgbClr val="FFFF00"/>
                </a:highlight>
              </a:rPr>
              <a:t>69</a:t>
            </a:r>
          </a:p>
          <a:p>
            <a:r>
              <a:rPr lang="en-US" dirty="0"/>
              <a:t>v value</a:t>
            </a:r>
          </a:p>
          <a:p>
            <a:pPr lvl="1"/>
            <a:r>
              <a:rPr lang="en-US" dirty="0"/>
              <a:t>Format 0: 32</a:t>
            </a:r>
          </a:p>
          <a:p>
            <a:pPr lvl="1"/>
            <a:r>
              <a:rPr lang="en-US" dirty="0"/>
              <a:t>Short sequence : 0</a:t>
            </a:r>
          </a:p>
        </p:txBody>
      </p:sp>
    </p:spTree>
    <p:extLst>
      <p:ext uri="{BB962C8B-B14F-4D97-AF65-F5344CB8AC3E}">
        <p14:creationId xmlns:p14="http://schemas.microsoft.com/office/powerpoint/2010/main" val="2666372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E6999-9B38-4589-91D6-503F4DC43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994" y="365125"/>
            <a:ext cx="10515600" cy="2777468"/>
          </a:xfrm>
        </p:spPr>
        <p:txBody>
          <a:bodyPr>
            <a:normAutofit/>
          </a:bodyPr>
          <a:lstStyle/>
          <a:p>
            <a:r>
              <a:rPr lang="sv-SE" dirty="0"/>
              <a:t>Simulations</a:t>
            </a:r>
            <a:br>
              <a:rPr lang="sv-SE" dirty="0"/>
            </a:br>
            <a:r>
              <a:rPr lang="sv-SE" dirty="0"/>
              <a:t> assumptions</a:t>
            </a:r>
            <a:br>
              <a:rPr lang="sv-SE" dirty="0"/>
            </a:br>
            <a:r>
              <a:rPr lang="sv-SE" dirty="0">
                <a:solidFill>
                  <a:srgbClr val="7030A0"/>
                </a:solidFill>
              </a:rPr>
              <a:t>for 1T2R, 1T4R, </a:t>
            </a:r>
            <a:br>
              <a:rPr lang="sv-SE" dirty="0">
                <a:solidFill>
                  <a:srgbClr val="7030A0"/>
                </a:solidFill>
              </a:rPr>
            </a:br>
            <a:r>
              <a:rPr lang="sv-SE" dirty="0">
                <a:solidFill>
                  <a:srgbClr val="7030A0"/>
                </a:solidFill>
              </a:rPr>
              <a:t>and 1T8R</a:t>
            </a:r>
            <a:endParaRPr lang="sv-SE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88843E3-1C0D-4D85-918F-17110CC6D4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965957"/>
              </p:ext>
            </p:extLst>
          </p:nvPr>
        </p:nvGraphicFramePr>
        <p:xfrm>
          <a:off x="4270149" y="414111"/>
          <a:ext cx="7502751" cy="6132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Worksheet" r:id="rId3" imgW="5806653" imgH="4747157" progId="Excel.Sheet.12">
                  <p:embed/>
                </p:oleObj>
              </mc:Choice>
              <mc:Fallback>
                <p:oleObj name="Worksheet" r:id="rId3" imgW="5806653" imgH="474715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70149" y="414111"/>
                        <a:ext cx="7502751" cy="6132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7822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</TotalTime>
  <Words>254</Words>
  <Application>Microsoft Office PowerPoint</Application>
  <PresentationFormat>Widescreen</PresentationFormat>
  <Paragraphs>64</Paragraphs>
  <Slides>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等线</vt:lpstr>
      <vt:lpstr>游ゴシック</vt:lpstr>
      <vt:lpstr>游ゴシック Light</vt:lpstr>
      <vt:lpstr>Arial</vt:lpstr>
      <vt:lpstr>Calibri</vt:lpstr>
      <vt:lpstr>Calibri Light</vt:lpstr>
      <vt:lpstr>Office Theme</vt:lpstr>
      <vt:lpstr>Worksheet</vt:lpstr>
      <vt:lpstr>WF for NR PRACH demodulation</vt:lpstr>
      <vt:lpstr>Background</vt:lpstr>
      <vt:lpstr>Preamble format</vt:lpstr>
      <vt:lpstr>Timing Offset </vt:lpstr>
      <vt:lpstr>Frequency offset</vt:lpstr>
      <vt:lpstr>Logical sequence index</vt:lpstr>
      <vt:lpstr>Ncs and v values</vt:lpstr>
      <vt:lpstr>Simulations  assumptions for 1T2R, 1T4R,  and 1T8R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PUSCH demodulation</dc:title>
  <dc:creator/>
  <cp:lastModifiedBy>Dominique Everaere</cp:lastModifiedBy>
  <cp:revision>75</cp:revision>
  <dcterms:created xsi:type="dcterms:W3CDTF">2018-10-08T09:26:06Z</dcterms:created>
  <dcterms:modified xsi:type="dcterms:W3CDTF">2018-10-10T10:38:37Z</dcterms:modified>
</cp:coreProperties>
</file>