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256" r:id="rId5"/>
    <p:sldId id="375" r:id="rId6"/>
    <p:sldId id="376" r:id="rId7"/>
    <p:sldId id="386" r:id="rId8"/>
    <p:sldId id="387" r:id="rId9"/>
    <p:sldId id="379" r:id="rId10"/>
    <p:sldId id="382" r:id="rId11"/>
    <p:sldId id="372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chmitz, Steffen (VWIF G-T/X)" initials="SS(G" lastIdx="1" clrIdx="0">
    <p:extLst>
      <p:ext uri="{19B8F6BF-5375-455C-9EA6-DF929625EA0E}">
        <p15:presenceInfo xmlns:p15="http://schemas.microsoft.com/office/powerpoint/2012/main" userId="S-1-5-21-8915387-466359577-720635935-133007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6" autoAdjust="0"/>
    <p:restoredTop sz="89599" autoAdjust="0"/>
  </p:normalViewPr>
  <p:slideViewPr>
    <p:cSldViewPr>
      <p:cViewPr varScale="1">
        <p:scale>
          <a:sx n="109" d="100"/>
          <a:sy n="109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24.08.2018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603625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084590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814290" y="1830496"/>
            <a:ext cx="79248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/>
            </a:r>
            <a:br>
              <a:rPr lang="en-GB" altLang="en-US" sz="4000" dirty="0" smtClean="0"/>
            </a:br>
            <a:r>
              <a:rPr lang="en-GB" altLang="en-US" sz="4000" dirty="0" smtClean="0"/>
              <a:t>WF on </a:t>
            </a:r>
            <a:r>
              <a:rPr lang="en-US" altLang="en-US" sz="4000" dirty="0"/>
              <a:t>Evaluation for 2 RX exception in Rel-15 vehicle mounted </a:t>
            </a:r>
            <a:r>
              <a:rPr lang="en-US" altLang="en-US" sz="4000" dirty="0" smtClean="0"/>
              <a:t>UE</a:t>
            </a:r>
            <a:br>
              <a:rPr lang="en-US" altLang="en-US" sz="4000" dirty="0" smtClean="0"/>
            </a:b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Volkswagen AG, LG </a:t>
            </a:r>
            <a:r>
              <a:rPr lang="en-US" altLang="en-US" sz="2800" dirty="0">
                <a:solidFill>
                  <a:schemeClr val="tx1"/>
                </a:solidFill>
              </a:rPr>
              <a:t>Electronics, </a:t>
            </a:r>
            <a:r>
              <a:rPr lang="en-US" altLang="en-US" sz="2800" dirty="0" smtClean="0">
                <a:solidFill>
                  <a:schemeClr val="tx1"/>
                </a:solidFill>
              </a:rPr>
              <a:t>Samsung, General Motors, Ericsson, Huawei, Telecom Italia, Vodafone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8689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 RAN WG4 Meeting #88	</a:t>
            </a:r>
            <a:endParaRPr lang="en-US" altLang="zh-CN" sz="1800" b="1" dirty="0" smtClean="0"/>
          </a:p>
          <a:p>
            <a:pPr>
              <a:buNone/>
            </a:pPr>
            <a:r>
              <a:rPr lang="en-US" altLang="zh-CN" sz="1800" b="1" dirty="0" smtClean="0"/>
              <a:t>Gothenburg</a:t>
            </a:r>
            <a:r>
              <a:rPr lang="en-US" altLang="zh-CN" sz="1800" b="1" dirty="0"/>
              <a:t>, SE, 20th – 24th Aug, </a:t>
            </a:r>
            <a:r>
              <a:rPr lang="en-US" altLang="zh-CN" sz="1800" b="1" dirty="0" smtClean="0"/>
              <a:t>2018</a:t>
            </a:r>
            <a:r>
              <a:rPr lang="it-IT" sz="1800" b="1" dirty="0" smtClean="0"/>
              <a:t/>
            </a:r>
            <a:br>
              <a:rPr lang="it-IT" sz="1800" b="1" dirty="0" smtClean="0"/>
            </a:br>
            <a:r>
              <a:rPr lang="en-US" altLang="zh-CN" sz="1800" b="1" dirty="0" smtClean="0"/>
              <a:t>Agenda Item: </a:t>
            </a:r>
            <a:r>
              <a:rPr lang="en-GB" altLang="zh-CN" sz="1800" b="1" dirty="0" smtClean="0"/>
              <a:t>10.3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5943600" y="323850"/>
            <a:ext cx="28575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R4-1811840</a:t>
            </a:r>
          </a:p>
          <a:p>
            <a:pPr algn="r" eaLnBrk="1" hangingPunct="1">
              <a:spcBef>
                <a:spcPct val="0"/>
              </a:spcBef>
              <a:buNone/>
            </a:pPr>
            <a:r>
              <a:rPr lang="de-DE" altLang="zh-CN" sz="1800" b="1" dirty="0"/>
              <a:t>(</a:t>
            </a:r>
            <a:r>
              <a:rPr lang="de-DE" altLang="zh-CN" sz="1800" b="1" dirty="0" err="1"/>
              <a:t>revision</a:t>
            </a:r>
            <a:r>
              <a:rPr lang="de-DE" altLang="zh-CN" sz="1800" b="1" dirty="0"/>
              <a:t> </a:t>
            </a:r>
            <a:r>
              <a:rPr lang="de-DE" altLang="zh-CN" sz="1800" b="1" dirty="0" err="1"/>
              <a:t>of</a:t>
            </a:r>
            <a:r>
              <a:rPr lang="de-DE" altLang="zh-CN" sz="1800" b="1" dirty="0"/>
              <a:t> </a:t>
            </a:r>
            <a:r>
              <a:rPr lang="en-GB" altLang="zh-CN" sz="1800" b="1" dirty="0" smtClean="0"/>
              <a:t>R4-1811839</a:t>
            </a:r>
            <a:r>
              <a:rPr lang="de-DE" altLang="zh-CN" sz="1800" b="1" dirty="0" smtClean="0"/>
              <a:t>)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654675"/>
          </a:xfrm>
        </p:spPr>
        <p:txBody>
          <a:bodyPr/>
          <a:lstStyle/>
          <a:p>
            <a:pPr marL="365760" indent="-365760"/>
            <a:r>
              <a:rPr lang="en-US" altLang="ko-KR" dirty="0" smtClean="0"/>
              <a:t>In </a:t>
            </a:r>
            <a:r>
              <a:rPr lang="en-US" altLang="ko-KR" dirty="0"/>
              <a:t>LS from </a:t>
            </a:r>
            <a:r>
              <a:rPr lang="en-US" altLang="ko-KR" dirty="0" smtClean="0"/>
              <a:t>5GAA [1], </a:t>
            </a:r>
            <a:r>
              <a:rPr lang="en-US" altLang="ko-KR" dirty="0"/>
              <a:t>Car OEM requested to allow 2Rx </a:t>
            </a:r>
            <a:r>
              <a:rPr lang="en-US" altLang="ko-KR" dirty="0" smtClean="0"/>
              <a:t>antenna as </a:t>
            </a:r>
            <a:r>
              <a:rPr lang="en-US" altLang="ko-KR" dirty="0"/>
              <a:t>exceptional case for vehicle mounted NR UE at frequency bands where 4Rx is mandated.</a:t>
            </a:r>
          </a:p>
          <a:p>
            <a:pPr marL="685800" lvl="1"/>
            <a:r>
              <a:rPr lang="en-US" altLang="ko-KR" dirty="0"/>
              <a:t>Use </a:t>
            </a:r>
            <a:r>
              <a:rPr lang="en-US" altLang="ko-KR" dirty="0" smtClean="0"/>
              <a:t>cases are broadband use cases like </a:t>
            </a:r>
            <a:r>
              <a:rPr lang="en-US" altLang="ko-KR" dirty="0"/>
              <a:t>infotainment or </a:t>
            </a:r>
            <a:r>
              <a:rPr lang="en-US" altLang="ko-KR" dirty="0" smtClean="0"/>
              <a:t>data exchange using </a:t>
            </a:r>
            <a:r>
              <a:rPr lang="en-US" altLang="ko-KR" dirty="0" err="1" smtClean="0"/>
              <a:t>Uu</a:t>
            </a:r>
            <a:r>
              <a:rPr lang="en-US" altLang="ko-KR" dirty="0" smtClean="0"/>
              <a:t> </a:t>
            </a:r>
            <a:r>
              <a:rPr lang="en-US" altLang="ko-KR" dirty="0"/>
              <a:t>interface</a:t>
            </a:r>
          </a:p>
          <a:p>
            <a:pPr marL="685800" lvl="1"/>
            <a:r>
              <a:rPr lang="en-US" altLang="ko-KR" dirty="0"/>
              <a:t>4Rx mandating for some NR operating bands </a:t>
            </a:r>
            <a:r>
              <a:rPr lang="en-US" altLang="ko-KR" dirty="0" smtClean="0"/>
              <a:t>(n7, n38</a:t>
            </a:r>
            <a:r>
              <a:rPr lang="en-US" altLang="ko-KR" dirty="0"/>
              <a:t>, n41, n77, n78, n79) at FR1 will restrict the design freedom of Car OEM</a:t>
            </a:r>
            <a:r>
              <a:rPr lang="en-US" altLang="ko-KR" dirty="0" smtClean="0"/>
              <a:t>. </a:t>
            </a:r>
            <a:r>
              <a:rPr lang="en-US" altLang="ko-KR" dirty="0" smtClean="0">
                <a:sym typeface="Wingdings" panose="05000000000000000000" pitchFamily="2" charset="2"/>
              </a:rPr>
              <a:t> need for 2Rx vehicle UE at above listed bands</a:t>
            </a:r>
            <a:endParaRPr lang="en-US" altLang="ko-KR" dirty="0"/>
          </a:p>
          <a:p>
            <a:pPr marL="685800" lvl="1"/>
            <a:r>
              <a:rPr lang="en-US" altLang="ko-KR" dirty="0"/>
              <a:t> If exceptional 2Rx antenna is not agreed,</a:t>
            </a:r>
            <a:r>
              <a:rPr lang="en-GB" altLang="ko-KR" dirty="0"/>
              <a:t> slower deployment of vehicle mounted NR UE is expected which can result in less positive market perception of 5G.</a:t>
            </a:r>
          </a:p>
          <a:p>
            <a:pPr marL="685800" lvl="1"/>
            <a:r>
              <a:rPr lang="en-US" altLang="ko-KR" dirty="0"/>
              <a:t>This exception request </a:t>
            </a:r>
            <a:r>
              <a:rPr lang="en-US" altLang="ko-KR" dirty="0" smtClean="0"/>
              <a:t>is </a:t>
            </a:r>
            <a:r>
              <a:rPr lang="en-US" altLang="ko-KR" dirty="0"/>
              <a:t>not for the </a:t>
            </a:r>
            <a:r>
              <a:rPr lang="en-US" altLang="ko-KR" dirty="0" smtClean="0"/>
              <a:t>NR </a:t>
            </a:r>
            <a:r>
              <a:rPr lang="en-US" altLang="ko-KR" dirty="0"/>
              <a:t>V2X service specified in </a:t>
            </a:r>
            <a:r>
              <a:rPr lang="en-US" altLang="ko-KR" dirty="0" smtClean="0"/>
              <a:t>SA1</a:t>
            </a:r>
            <a:endParaRPr lang="en-US" altLang="ko-KR" strike="sngStrike" dirty="0">
              <a:solidFill>
                <a:srgbClr val="FF0000"/>
              </a:solidFill>
            </a:endParaRPr>
          </a:p>
          <a:p>
            <a:pPr marL="1085850" lvl="2"/>
            <a:r>
              <a:rPr lang="en-GB" altLang="ko-KR" dirty="0" smtClean="0"/>
              <a:t>This </a:t>
            </a:r>
            <a:r>
              <a:rPr lang="en-GB" altLang="ko-KR" dirty="0"/>
              <a:t>issue is irrelevant with NR V2X study in RAN1.</a:t>
            </a:r>
          </a:p>
          <a:p>
            <a:pPr marL="685800" lvl="1"/>
            <a:r>
              <a:rPr lang="en-GB" altLang="ko-KR" dirty="0" smtClean="0"/>
              <a:t>RAN4 #87 agreed WF with three candidate options [2]</a:t>
            </a:r>
            <a:endParaRPr lang="en-GB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9758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654675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RAN plenary agreed to study on evaluation for 2Rx exception in rel-15 vehicle NR mounted UE in RP-181467 with these objectives</a:t>
            </a:r>
            <a:endParaRPr lang="en-US" altLang="ko-KR" dirty="0"/>
          </a:p>
          <a:p>
            <a:pPr lvl="1"/>
            <a:r>
              <a:rPr lang="en-US" altLang="ko-KR" dirty="0"/>
              <a:t>Aspects to study in allowing 2 RX exception for vehicle mounted UEs in frequency bands where 4 Rx is mandated:  </a:t>
            </a:r>
            <a:endParaRPr lang="ko-KR" altLang="ko-KR" dirty="0"/>
          </a:p>
          <a:p>
            <a:pPr lvl="2"/>
            <a:r>
              <a:rPr lang="en-US" altLang="ko-KR" dirty="0"/>
              <a:t>Investigate the impact of 2Rx vehicle mounted UE on coverage </a:t>
            </a:r>
            <a:r>
              <a:rPr lang="en-US" altLang="ko-KR" dirty="0" smtClean="0"/>
              <a:t>and throughput and the possible ways to avoid or at least minimize such impact.</a:t>
            </a:r>
            <a:endParaRPr lang="ko-KR" altLang="ko-KR" sz="2600" dirty="0"/>
          </a:p>
          <a:p>
            <a:pPr lvl="3"/>
            <a:r>
              <a:rPr lang="en-GB" altLang="ko-KR" dirty="0"/>
              <a:t>Link budget with 2 RX vehicular UE </a:t>
            </a:r>
            <a:endParaRPr lang="ko-KR" altLang="ko-KR" dirty="0"/>
          </a:p>
          <a:p>
            <a:pPr lvl="3"/>
            <a:r>
              <a:rPr lang="en-US" altLang="ko-KR" dirty="0"/>
              <a:t>TCU receiver RF chain and architecture</a:t>
            </a:r>
            <a:endParaRPr lang="ko-KR" altLang="ko-KR" dirty="0"/>
          </a:p>
          <a:p>
            <a:pPr lvl="3"/>
            <a:r>
              <a:rPr lang="en-US" altLang="ko-KR" dirty="0"/>
              <a:t>Coverage and throughput impacts at system level</a:t>
            </a:r>
            <a:endParaRPr lang="ko-KR" altLang="ko-KR" dirty="0"/>
          </a:p>
          <a:p>
            <a:pPr lvl="2"/>
            <a:r>
              <a:rPr lang="en-US" altLang="ko-KR" dirty="0"/>
              <a:t> Methods to distinguish vehicular UE from handheld UE</a:t>
            </a:r>
            <a:endParaRPr lang="ko-KR" altLang="ko-KR" sz="2600" dirty="0"/>
          </a:p>
          <a:p>
            <a:pPr lvl="3"/>
            <a:r>
              <a:rPr lang="en-US" altLang="ko-KR" dirty="0"/>
              <a:t>Methods to define vehicle mounted UEs </a:t>
            </a:r>
            <a:endParaRPr lang="ko-KR" altLang="ko-KR" dirty="0"/>
          </a:p>
          <a:p>
            <a:pPr lvl="3"/>
            <a:r>
              <a:rPr lang="en-US" altLang="ko-KR" dirty="0"/>
              <a:t>Methods to verify conformance and GCF certification (excluding OTA scope</a:t>
            </a:r>
            <a:r>
              <a:rPr lang="en-US" altLang="ko-KR" dirty="0" smtClean="0"/>
              <a:t>)</a:t>
            </a:r>
          </a:p>
          <a:p>
            <a:r>
              <a:rPr lang="en-US" altLang="ko-KR" dirty="0"/>
              <a:t>LS from 5GAA </a:t>
            </a:r>
            <a:r>
              <a:rPr lang="en-US" altLang="ko-KR" dirty="0" smtClean="0"/>
              <a:t>[3] </a:t>
            </a:r>
            <a:r>
              <a:rPr lang="en-US" altLang="ko-KR" dirty="0"/>
              <a:t>provided typical antenna gain of vehicle mounted UE.</a:t>
            </a:r>
            <a:endParaRPr lang="ko-KR" altLang="ko-KR" dirty="0"/>
          </a:p>
          <a:p>
            <a:pPr marL="457200" lvl="1" indent="0">
              <a:buNone/>
            </a:pPr>
            <a:endParaRPr lang="ko-KR" altLang="ko-K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0134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458200" cy="528955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Coverage</a:t>
            </a:r>
            <a:endParaRPr lang="en-US" strike="sngStrike" dirty="0" smtClean="0"/>
          </a:p>
          <a:p>
            <a:pPr lvl="1"/>
            <a:r>
              <a:rPr lang="en-US" dirty="0" smtClean="0"/>
              <a:t>Coverage is more important than capacity : Agreed</a:t>
            </a:r>
          </a:p>
          <a:p>
            <a:pPr lvl="2"/>
            <a:r>
              <a:rPr lang="en-US" dirty="0" smtClean="0"/>
              <a:t>Proposal </a:t>
            </a:r>
            <a:r>
              <a:rPr lang="en-US" dirty="0" smtClean="0"/>
              <a:t>to remove capacity analysis </a:t>
            </a:r>
          </a:p>
          <a:p>
            <a:pPr lvl="1"/>
            <a:r>
              <a:rPr lang="en-US" dirty="0" smtClean="0"/>
              <a:t>Coverage is based on link budget analysis : Agreed</a:t>
            </a:r>
          </a:p>
          <a:p>
            <a:pPr lvl="2"/>
            <a:r>
              <a:rPr lang="en-US" dirty="0" smtClean="0"/>
              <a:t>Parameters for link budget needs to be agreed in this meeting</a:t>
            </a:r>
          </a:p>
          <a:p>
            <a:pPr lvl="1"/>
            <a:r>
              <a:rPr lang="en-US" altLang="ko-KR" dirty="0" smtClean="0"/>
              <a:t>Values </a:t>
            </a:r>
            <a:r>
              <a:rPr lang="en-US" altLang="ko-KR" dirty="0"/>
              <a:t>of antenna gain from 5GAA LS </a:t>
            </a:r>
            <a:r>
              <a:rPr lang="en-US" altLang="ko-KR" dirty="0" smtClean="0">
                <a:sym typeface="Wingdings" panose="05000000000000000000" pitchFamily="2" charset="2"/>
              </a:rPr>
              <a:t>are </a:t>
            </a:r>
            <a:r>
              <a:rPr lang="en-US" altLang="ko-KR" dirty="0" smtClean="0">
                <a:sym typeface="Wingdings" panose="05000000000000000000" pitchFamily="2" charset="2"/>
              </a:rPr>
              <a:t>used </a:t>
            </a:r>
            <a:r>
              <a:rPr lang="en-US" altLang="ko-KR" dirty="0">
                <a:sym typeface="Wingdings" panose="05000000000000000000" pitchFamily="2" charset="2"/>
              </a:rPr>
              <a:t>for </a:t>
            </a:r>
            <a:r>
              <a:rPr lang="en-US" altLang="ko-KR" dirty="0" smtClean="0">
                <a:sym typeface="Wingdings" panose="05000000000000000000" pitchFamily="2" charset="2"/>
              </a:rPr>
              <a:t>coverage</a:t>
            </a:r>
            <a:endParaRPr lang="en-US" altLang="ko-KR" strike="sngStrike" dirty="0" smtClean="0">
              <a:sym typeface="Wingdings" panose="05000000000000000000" pitchFamily="2" charset="2"/>
            </a:endParaRPr>
          </a:p>
          <a:p>
            <a:pPr lvl="2"/>
            <a:r>
              <a:rPr lang="en-US" dirty="0" smtClean="0">
                <a:sym typeface="Wingdings" panose="05000000000000000000" pitchFamily="2" charset="2"/>
              </a:rPr>
              <a:t>If other </a:t>
            </a:r>
            <a:r>
              <a:rPr lang="en-US" dirty="0">
                <a:sym typeface="Wingdings" panose="05000000000000000000" pitchFamily="2" charset="2"/>
              </a:rPr>
              <a:t>prominent antenna mount </a:t>
            </a:r>
            <a:r>
              <a:rPr lang="en-US" dirty="0" smtClean="0">
                <a:sym typeface="Wingdings" panose="05000000000000000000" pitchFamily="2" charset="2"/>
              </a:rPr>
              <a:t>locations </a:t>
            </a:r>
            <a:r>
              <a:rPr lang="en-US" dirty="0">
                <a:sym typeface="Wingdings" panose="05000000000000000000" pitchFamily="2" charset="2"/>
              </a:rPr>
              <a:t>for 2Rx solutions </a:t>
            </a:r>
            <a:r>
              <a:rPr lang="en-US" dirty="0" smtClean="0">
                <a:sym typeface="Wingdings" panose="05000000000000000000" pitchFamily="2" charset="2"/>
              </a:rPr>
              <a:t>need to be further considered, e.g. 5GAA can provide these </a:t>
            </a:r>
            <a:r>
              <a:rPr lang="en-US" dirty="0">
                <a:sym typeface="Wingdings" panose="05000000000000000000" pitchFamily="2" charset="2"/>
              </a:rPr>
              <a:t> </a:t>
            </a:r>
            <a:r>
              <a:rPr lang="en-US" dirty="0" smtClean="0">
                <a:sym typeface="Wingdings" panose="05000000000000000000" pitchFamily="2" charset="2"/>
              </a:rPr>
              <a:t>LS to 5GAA WG2 is beneficial to requested needed details</a:t>
            </a:r>
            <a:endParaRPr lang="en-US" altLang="ko-KR" strike="sngStrike" dirty="0">
              <a:sym typeface="Wingdings" panose="05000000000000000000" pitchFamily="2" charset="2"/>
            </a:endParaRPr>
          </a:p>
          <a:p>
            <a:pPr lvl="1"/>
            <a:endParaRPr lang="en-US" dirty="0"/>
          </a:p>
          <a:p>
            <a:r>
              <a:rPr lang="en-US" dirty="0" smtClean="0"/>
              <a:t>UE type distinction</a:t>
            </a:r>
          </a:p>
          <a:p>
            <a:pPr lvl="1"/>
            <a:r>
              <a:rPr lang="en-US" dirty="0" smtClean="0"/>
              <a:t>UE declaration is enough (OPPO)</a:t>
            </a:r>
          </a:p>
          <a:p>
            <a:pPr lvl="2"/>
            <a:r>
              <a:rPr lang="en-US" dirty="0" smtClean="0"/>
              <a:t>Not enough and Send LS to RAN5/GCF to confirm this (Huawei)</a:t>
            </a:r>
          </a:p>
          <a:p>
            <a:pPr lvl="1"/>
            <a:r>
              <a:rPr lang="en-US" dirty="0" smtClean="0"/>
              <a:t>MIMO layer signaling (LG)</a:t>
            </a:r>
          </a:p>
          <a:p>
            <a:pPr lvl="1"/>
            <a:r>
              <a:rPr lang="en-US" dirty="0" smtClean="0"/>
              <a:t>Additional signaling for UE type? (VDF..)</a:t>
            </a:r>
          </a:p>
          <a:p>
            <a:pPr lvl="2"/>
            <a:r>
              <a:rPr lang="en-US" dirty="0" smtClean="0"/>
              <a:t>Main reason for this is not to allow 2Rx Handheld UE in the network</a:t>
            </a:r>
          </a:p>
          <a:p>
            <a:pPr lvl="2"/>
            <a:endParaRPr lang="en-US" dirty="0"/>
          </a:p>
          <a:p>
            <a:r>
              <a:rPr lang="en-US" dirty="0" smtClean="0"/>
              <a:t>RAN4 agreed Capacity is out-of-scope of RAN4 WG</a:t>
            </a:r>
          </a:p>
          <a:p>
            <a:pPr lvl="1"/>
            <a:r>
              <a:rPr lang="en-US" dirty="0" smtClean="0"/>
              <a:t>Send LS to RAN Plenary asking for guidance on how to proceed capacity simulation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828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: Parameters for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458200" cy="5562600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dirty="0"/>
              <a:t>Link budget based </a:t>
            </a:r>
            <a:r>
              <a:rPr lang="en-US" altLang="ko-KR" dirty="0" smtClean="0"/>
              <a:t>analysis will be assumed</a:t>
            </a:r>
            <a:endParaRPr lang="en-US" altLang="ko-KR" dirty="0"/>
          </a:p>
          <a:p>
            <a:pPr lvl="1"/>
            <a:r>
              <a:rPr lang="en-US" altLang="ko-KR" dirty="0" smtClean="0"/>
              <a:t>Reference parameters : </a:t>
            </a:r>
            <a:r>
              <a:rPr lang="en-US" altLang="ko-KR" dirty="0"/>
              <a:t>[4] R4-1809930, Coverage related issues for 2Rx RF requirements of vehicle mounted NR UE as exception case, Samsung</a:t>
            </a:r>
          </a:p>
          <a:p>
            <a:pPr lvl="1"/>
            <a:r>
              <a:rPr lang="en-US" altLang="ko-KR" dirty="0" smtClean="0"/>
              <a:t>Parameters in which values need to be changed from [4]</a:t>
            </a:r>
          </a:p>
          <a:p>
            <a:pPr lvl="2"/>
            <a:r>
              <a:rPr lang="en-US" altLang="ko-KR" dirty="0" smtClean="0"/>
              <a:t>Antenna </a:t>
            </a:r>
            <a:r>
              <a:rPr lang="en-US" altLang="ko-KR" dirty="0"/>
              <a:t>Gain </a:t>
            </a:r>
            <a:r>
              <a:rPr lang="en-US" altLang="ko-KR" dirty="0" smtClean="0"/>
              <a:t>+ cable loss of </a:t>
            </a:r>
            <a:r>
              <a:rPr lang="en-US" altLang="ko-KR" dirty="0"/>
              <a:t>device </a:t>
            </a:r>
            <a:r>
              <a:rPr lang="en-US" altLang="ko-KR" dirty="0" smtClean="0"/>
              <a:t>/ Body </a:t>
            </a:r>
            <a:r>
              <a:rPr lang="en-US" altLang="ko-KR" dirty="0"/>
              <a:t>loss </a:t>
            </a:r>
            <a:r>
              <a:rPr lang="en-US" altLang="ko-KR" dirty="0" smtClean="0"/>
              <a:t>/ Penetration loss</a:t>
            </a:r>
          </a:p>
          <a:p>
            <a:pPr lvl="3"/>
            <a:r>
              <a:rPr lang="en-US" altLang="ko-KR" dirty="0" smtClean="0"/>
              <a:t>Antenna gain + cable loss : Values in 5GAA LS[3] are used in  initial analysis</a:t>
            </a:r>
          </a:p>
          <a:p>
            <a:pPr lvl="3"/>
            <a:r>
              <a:rPr lang="en-US" altLang="ko-KR" dirty="0" smtClean="0"/>
              <a:t>Body loss : 3dB(ref) </a:t>
            </a:r>
            <a:r>
              <a:rPr lang="en-US" altLang="ko-KR" dirty="0" smtClean="0">
                <a:sym typeface="Wingdings" panose="05000000000000000000" pitchFamily="2" charset="2"/>
              </a:rPr>
              <a:t> TBD</a:t>
            </a:r>
            <a:endParaRPr lang="en-US" altLang="ko-KR" dirty="0" smtClean="0"/>
          </a:p>
          <a:p>
            <a:pPr lvl="3"/>
            <a:r>
              <a:rPr lang="en-US" altLang="ko-KR" dirty="0" smtClean="0"/>
              <a:t>Penetration loss : TBD</a:t>
            </a:r>
            <a:endParaRPr lang="en-US" altLang="ko-KR" dirty="0" smtClean="0">
              <a:sym typeface="Wingdings" panose="05000000000000000000" pitchFamily="2" charset="2"/>
            </a:endParaRPr>
          </a:p>
          <a:p>
            <a:pPr lvl="4"/>
            <a:r>
              <a:rPr lang="en-US" altLang="ko-KR" dirty="0" smtClean="0">
                <a:sym typeface="Wingdings" panose="05000000000000000000" pitchFamily="2" charset="2"/>
              </a:rPr>
              <a:t>Penetration loss includes O2I loss e.g. building/ chassis / ….</a:t>
            </a:r>
            <a:endParaRPr lang="en-US" altLang="ko-KR" dirty="0"/>
          </a:p>
          <a:p>
            <a:pPr lvl="1"/>
            <a:r>
              <a:rPr lang="en-US" altLang="ko-KR" dirty="0"/>
              <a:t>Deployment </a:t>
            </a:r>
            <a:r>
              <a:rPr lang="en-US" altLang="ko-KR" dirty="0" smtClean="0"/>
              <a:t>Scenario</a:t>
            </a:r>
            <a:endParaRPr lang="en-US" altLang="ko-KR" strike="sngStrike" dirty="0"/>
          </a:p>
          <a:p>
            <a:pPr lvl="2"/>
            <a:r>
              <a:rPr lang="en-US" altLang="ko-KR" dirty="0" smtClean="0"/>
              <a:t>Hand-held UE(HH)</a:t>
            </a:r>
          </a:p>
          <a:p>
            <a:pPr lvl="3"/>
            <a:r>
              <a:rPr lang="en-US" altLang="ko-KR" dirty="0" smtClean="0"/>
              <a:t>4Rx </a:t>
            </a:r>
            <a:r>
              <a:rPr lang="en-US" altLang="ko-KR" dirty="0"/>
              <a:t>HH </a:t>
            </a:r>
            <a:r>
              <a:rPr lang="en-US" altLang="ko-KR" dirty="0" smtClean="0"/>
              <a:t>outdoor </a:t>
            </a:r>
          </a:p>
          <a:p>
            <a:pPr lvl="4"/>
            <a:r>
              <a:rPr lang="en-US" altLang="ko-KR" dirty="0" smtClean="0"/>
              <a:t>Browsing mode</a:t>
            </a:r>
            <a:endParaRPr lang="en-US" altLang="ko-KR" dirty="0"/>
          </a:p>
          <a:p>
            <a:pPr lvl="3"/>
            <a:r>
              <a:rPr lang="en-US" altLang="ko-KR" dirty="0"/>
              <a:t>4Rx HH </a:t>
            </a:r>
            <a:r>
              <a:rPr lang="en-US" altLang="ko-KR" dirty="0" smtClean="0"/>
              <a:t>in-vehicle </a:t>
            </a:r>
          </a:p>
          <a:p>
            <a:pPr lvl="4"/>
            <a:r>
              <a:rPr lang="en-US" altLang="ko-KR" dirty="0" smtClean="0"/>
              <a:t>Dashboard / Passenger Holding in browsing mode</a:t>
            </a:r>
          </a:p>
          <a:p>
            <a:pPr lvl="4"/>
            <a:r>
              <a:rPr lang="en-US" altLang="ko-KR" dirty="0" smtClean="0"/>
              <a:t>Charger position can be considered by interested company</a:t>
            </a:r>
          </a:p>
          <a:p>
            <a:pPr lvl="2"/>
            <a:r>
              <a:rPr lang="en-US" altLang="ko-KR" dirty="0" smtClean="0"/>
              <a:t>Vehicle mounted UE(V)</a:t>
            </a:r>
          </a:p>
          <a:p>
            <a:pPr lvl="3"/>
            <a:r>
              <a:rPr lang="en-US" altLang="ko-KR" dirty="0" smtClean="0"/>
              <a:t>2Rx V outdoor</a:t>
            </a:r>
          </a:p>
          <a:p>
            <a:pPr lvl="4"/>
            <a:r>
              <a:rPr lang="en-US" altLang="ko-KR" dirty="0" smtClean="0"/>
              <a:t>Antenna gains and cable loss will be used for the roof and other typical locations</a:t>
            </a:r>
            <a:endParaRPr lang="en-US" altLang="ko-KR" dirty="0"/>
          </a:p>
          <a:p>
            <a:pPr lvl="1"/>
            <a:r>
              <a:rPr lang="en-US" altLang="ko-KR" dirty="0" smtClean="0"/>
              <a:t>Reference </a:t>
            </a:r>
            <a:r>
              <a:rPr lang="en-US" altLang="ko-KR" dirty="0"/>
              <a:t>bands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Either n7 or </a:t>
            </a:r>
            <a:r>
              <a:rPr lang="en-US" altLang="ko-KR" dirty="0" smtClean="0"/>
              <a:t>n41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2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WF: </a:t>
            </a:r>
            <a:r>
              <a:rPr lang="en-US" altLang="ko-KR" dirty="0" smtClean="0"/>
              <a:t>Methods </a:t>
            </a:r>
            <a:r>
              <a:rPr lang="en-US" altLang="ko-KR" dirty="0"/>
              <a:t>to distinguish </a:t>
            </a:r>
            <a:r>
              <a:rPr lang="en-US" dirty="0" smtClean="0"/>
              <a:t>UE type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Problem statement:</a:t>
            </a:r>
          </a:p>
          <a:p>
            <a:pPr lvl="1"/>
            <a:r>
              <a:rPr lang="en-US" dirty="0" smtClean="0"/>
              <a:t>Description/clarification of the reasons for the need for declaration of the UE type:</a:t>
            </a:r>
          </a:p>
          <a:p>
            <a:pPr lvl="2"/>
            <a:r>
              <a:rPr lang="en-US" dirty="0" smtClean="0"/>
              <a:t>Conformance tests, certification tests, network operation/optimization reasons etc</a:t>
            </a:r>
            <a:r>
              <a:rPr lang="en-US" dirty="0" smtClean="0"/>
              <a:t>.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Solution based on the problem </a:t>
            </a:r>
            <a:r>
              <a:rPr lang="en-US" dirty="0" smtClean="0"/>
              <a:t>statement :</a:t>
            </a:r>
            <a:endParaRPr lang="en-US" dirty="0" smtClean="0"/>
          </a:p>
          <a:p>
            <a:pPr lvl="1"/>
            <a:r>
              <a:rPr lang="en-US" dirty="0" smtClean="0"/>
              <a:t>Development of a solution/method to distinguish the UE type</a:t>
            </a:r>
          </a:p>
          <a:p>
            <a:pPr lvl="1"/>
            <a:r>
              <a:rPr lang="en-US" dirty="0" smtClean="0"/>
              <a:t>Clarification of the involvement of other groups (RAN2 : adding signaling issues in rel-15) </a:t>
            </a:r>
          </a:p>
          <a:p>
            <a:pPr lvl="2"/>
            <a:r>
              <a:rPr lang="en-US" dirty="0" smtClean="0"/>
              <a:t>Signaling option can be considered when the necessity of this signaling is clearly understood in NW perspective</a:t>
            </a:r>
            <a:r>
              <a:rPr lang="en-US" dirty="0" smtClean="0"/>
              <a:t>.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Options to distinguish UE </a:t>
            </a:r>
            <a:r>
              <a:rPr lang="en-US" dirty="0" smtClean="0"/>
              <a:t>type :</a:t>
            </a:r>
            <a:endParaRPr lang="en-US" dirty="0"/>
          </a:p>
          <a:p>
            <a:pPr marL="765810" lvl="1" indent="-365760">
              <a:spcBef>
                <a:spcPts val="300"/>
              </a:spcBef>
            </a:pPr>
            <a:r>
              <a:rPr lang="en-GB" altLang="ko-KR" dirty="0" smtClean="0"/>
              <a:t>Option 1</a:t>
            </a:r>
            <a:r>
              <a:rPr lang="en-GB" altLang="ko-KR" dirty="0"/>
              <a:t>: </a:t>
            </a:r>
            <a:r>
              <a:rPr lang="en-GB" altLang="ko-KR" dirty="0" smtClean="0"/>
              <a:t>No signalling</a:t>
            </a:r>
          </a:p>
          <a:p>
            <a:pPr marL="1165860" lvl="2" indent="-365760">
              <a:spcBef>
                <a:spcPts val="300"/>
              </a:spcBef>
            </a:pPr>
            <a:r>
              <a:rPr lang="en-GB" altLang="ko-KR" dirty="0" smtClean="0"/>
              <a:t>UE shall make declaration</a:t>
            </a:r>
          </a:p>
          <a:p>
            <a:pPr marL="765810" lvl="1" indent="-365760">
              <a:spcBef>
                <a:spcPts val="300"/>
              </a:spcBef>
            </a:pPr>
            <a:r>
              <a:rPr lang="en-GB" altLang="ko-KR" dirty="0" smtClean="0"/>
              <a:t>Option 2</a:t>
            </a:r>
            <a:r>
              <a:rPr lang="en-GB" altLang="ko-KR" dirty="0"/>
              <a:t>: </a:t>
            </a:r>
            <a:r>
              <a:rPr lang="en-GB" altLang="ko-KR" dirty="0" smtClean="0"/>
              <a:t>Signalling</a:t>
            </a:r>
          </a:p>
          <a:p>
            <a:pPr marL="1165860" lvl="2" indent="-365760">
              <a:spcBef>
                <a:spcPts val="300"/>
              </a:spcBef>
            </a:pPr>
            <a:r>
              <a:rPr lang="en-GB" altLang="ko-KR" dirty="0" smtClean="0"/>
              <a:t>2-1 : use </a:t>
            </a:r>
            <a:r>
              <a:rPr lang="en-GB" altLang="ko-KR" dirty="0"/>
              <a:t>MIMO layer signalling (defined the UE capability signalling as optional feature in NR</a:t>
            </a:r>
            <a:r>
              <a:rPr lang="en-GB" altLang="ko-KR" dirty="0" smtClean="0"/>
              <a:t>)</a:t>
            </a:r>
          </a:p>
          <a:p>
            <a:pPr marL="1165860" lvl="2" indent="-365760">
              <a:spcBef>
                <a:spcPts val="300"/>
              </a:spcBef>
            </a:pPr>
            <a:r>
              <a:rPr lang="en-GB" altLang="ko-KR" dirty="0" smtClean="0"/>
              <a:t>2-2 : New signalling </a:t>
            </a:r>
          </a:p>
          <a:p>
            <a:pPr marL="1623060" lvl="3" indent="-365760">
              <a:spcBef>
                <a:spcPts val="300"/>
              </a:spcBef>
            </a:pPr>
            <a:r>
              <a:rPr lang="en-GB" altLang="ko-KR" dirty="0" smtClean="0"/>
              <a:t>If agreed, LS to related WG should be sent no later than by RAN4#88Bis </a:t>
            </a:r>
            <a:endParaRPr lang="en-GB" altLang="ko-KR" dirty="0" smtClean="0"/>
          </a:p>
          <a:p>
            <a:pPr marL="1623060" lvl="3" indent="-365760">
              <a:spcBef>
                <a:spcPts val="300"/>
              </a:spcBef>
            </a:pPr>
            <a:endParaRPr lang="en-GB" altLang="ko-KR" dirty="0" smtClean="0"/>
          </a:p>
          <a:p>
            <a:pPr marL="365760" indent="-365760">
              <a:spcBef>
                <a:spcPts val="300"/>
              </a:spcBef>
            </a:pPr>
            <a:r>
              <a:rPr lang="en-US" altLang="ko-KR" dirty="0"/>
              <a:t>Send LS to GCF and RAN5 to ask the feasibility of differentiating vehicle UE with 2Rx antenna and HH UE with 4Rx antenna</a:t>
            </a:r>
          </a:p>
          <a:p>
            <a:pPr marL="765810" lvl="1" indent="-365760">
              <a:spcBef>
                <a:spcPts val="300"/>
              </a:spcBef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286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: Schedule/Roadmap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RAN4 #88</a:t>
            </a:r>
          </a:p>
          <a:p>
            <a:pPr lvl="1"/>
            <a:r>
              <a:rPr lang="en-US" dirty="0" smtClean="0"/>
              <a:t>High level agreement on </a:t>
            </a:r>
          </a:p>
          <a:p>
            <a:pPr lvl="2"/>
            <a:r>
              <a:rPr lang="en-US" altLang="ko-KR" dirty="0"/>
              <a:t>Coverage related </a:t>
            </a:r>
            <a:r>
              <a:rPr lang="en-US" altLang="ko-KR" dirty="0" smtClean="0"/>
              <a:t>assumption</a:t>
            </a:r>
          </a:p>
          <a:p>
            <a:pPr lvl="3"/>
            <a:r>
              <a:rPr lang="en-US" altLang="ko-KR" dirty="0" smtClean="0"/>
              <a:t>Antenna gain</a:t>
            </a:r>
          </a:p>
          <a:p>
            <a:pPr lvl="2"/>
            <a:r>
              <a:rPr lang="en-US" dirty="0" smtClean="0"/>
              <a:t>UE </a:t>
            </a:r>
            <a:r>
              <a:rPr lang="en-US" dirty="0" smtClean="0"/>
              <a:t>type distinction</a:t>
            </a:r>
          </a:p>
          <a:p>
            <a:pPr lvl="3"/>
            <a:r>
              <a:rPr lang="en-US" dirty="0" smtClean="0"/>
              <a:t>Potential options among Option 1 </a:t>
            </a:r>
            <a:r>
              <a:rPr lang="en-US" altLang="ko-KR" dirty="0" smtClean="0"/>
              <a:t>and 2</a:t>
            </a:r>
            <a:r>
              <a:rPr lang="en-US" dirty="0" smtClean="0"/>
              <a:t>		</a:t>
            </a:r>
          </a:p>
          <a:p>
            <a:r>
              <a:rPr lang="en-US" dirty="0" smtClean="0"/>
              <a:t>RAN4 #88Bis</a:t>
            </a:r>
          </a:p>
          <a:p>
            <a:pPr lvl="1"/>
            <a:r>
              <a:rPr lang="en-US" dirty="0" smtClean="0"/>
              <a:t>Initial </a:t>
            </a:r>
            <a:r>
              <a:rPr lang="en-US" dirty="0" smtClean="0"/>
              <a:t>calculation </a:t>
            </a:r>
            <a:r>
              <a:rPr lang="en-US" dirty="0" smtClean="0"/>
              <a:t>on coverage</a:t>
            </a:r>
          </a:p>
          <a:p>
            <a:pPr lvl="1"/>
            <a:r>
              <a:rPr lang="en-US" dirty="0" smtClean="0"/>
              <a:t>Review of the requested antenna data, in-vehicle positions, </a:t>
            </a:r>
            <a:r>
              <a:rPr lang="en-US" dirty="0"/>
              <a:t>penetration loss</a:t>
            </a:r>
            <a:endParaRPr lang="en-US" dirty="0" smtClean="0"/>
          </a:p>
          <a:p>
            <a:pPr lvl="1"/>
            <a:r>
              <a:rPr lang="en-US" dirty="0" smtClean="0"/>
              <a:t>Decision on the measures for the 2Rx exception</a:t>
            </a:r>
          </a:p>
          <a:p>
            <a:pPr lvl="1"/>
            <a:r>
              <a:rPr lang="en-US" dirty="0" smtClean="0"/>
              <a:t>Complete UE type distinction method</a:t>
            </a:r>
          </a:p>
          <a:p>
            <a:pPr lvl="2"/>
            <a:r>
              <a:rPr lang="en-US" dirty="0" smtClean="0"/>
              <a:t>Decision on the necessity of new signaling</a:t>
            </a:r>
          </a:p>
          <a:p>
            <a:pPr lvl="2"/>
            <a:r>
              <a:rPr lang="en-US" dirty="0" smtClean="0"/>
              <a:t>If yes, send LS to RAN2 on RAN4 decision</a:t>
            </a:r>
            <a:endParaRPr lang="en-US" dirty="0"/>
          </a:p>
          <a:p>
            <a:r>
              <a:rPr lang="en-US" dirty="0" smtClean="0"/>
              <a:t>RAN4 #89</a:t>
            </a:r>
          </a:p>
          <a:p>
            <a:pPr lvl="1"/>
            <a:r>
              <a:rPr lang="en-US" dirty="0" smtClean="0"/>
              <a:t>Complete evaluation for </a:t>
            </a:r>
            <a:r>
              <a:rPr lang="en-US" dirty="0" smtClean="0"/>
              <a:t>coverage </a:t>
            </a:r>
            <a:endParaRPr lang="en-US" dirty="0" smtClean="0"/>
          </a:p>
          <a:p>
            <a:pPr lvl="1"/>
            <a:r>
              <a:rPr lang="en-US" dirty="0" smtClean="0"/>
              <a:t>LS to RAN Plenary on the </a:t>
            </a:r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352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altLang="ko-KR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502275"/>
          </a:xfrm>
        </p:spPr>
        <p:txBody>
          <a:bodyPr/>
          <a:lstStyle/>
          <a:p>
            <a:pPr marL="0" indent="0">
              <a:buNone/>
            </a:pPr>
            <a:r>
              <a:rPr lang="en-US" altLang="ko-KR" dirty="0"/>
              <a:t>[1] R4-1806142, </a:t>
            </a:r>
            <a:r>
              <a:rPr lang="en-GB" altLang="ko-KR" dirty="0"/>
              <a:t>LS </a:t>
            </a:r>
            <a:r>
              <a:rPr lang="en-GB" altLang="ko-KR" dirty="0" smtClean="0"/>
              <a:t>from 5GAA on </a:t>
            </a:r>
            <a:r>
              <a:rPr lang="en-GB" altLang="ko-KR" dirty="0"/>
              <a:t>minimum number of RX antennae for NR vehicular </a:t>
            </a:r>
            <a:r>
              <a:rPr lang="en-GB" altLang="ko-KR" dirty="0" smtClean="0"/>
              <a:t>UEs</a:t>
            </a:r>
            <a:endParaRPr lang="en-GB" altLang="ko-KR" dirty="0" smtClean="0"/>
          </a:p>
          <a:p>
            <a:pPr marL="0" indent="0">
              <a:buNone/>
            </a:pPr>
            <a:r>
              <a:rPr lang="en-GB" altLang="ko-KR" dirty="0" smtClean="0"/>
              <a:t> </a:t>
            </a:r>
            <a:r>
              <a:rPr lang="en-US" altLang="ko-KR" dirty="0" smtClean="0"/>
              <a:t>[</a:t>
            </a:r>
            <a:r>
              <a:rPr lang="en-US" altLang="ko-KR" dirty="0"/>
              <a:t>2]R4-1808169 WF on 2Rx requirements for vehicle mounted NR UE, LG Electronics</a:t>
            </a:r>
          </a:p>
          <a:p>
            <a:pPr marL="0" indent="0">
              <a:buNone/>
            </a:pPr>
            <a:r>
              <a:rPr lang="en-US" altLang="ko-KR" dirty="0" smtClean="0"/>
              <a:t>[3] R4-1811528, LS </a:t>
            </a:r>
            <a:r>
              <a:rPr lang="en-US" altLang="ko-KR" dirty="0"/>
              <a:t>from 5GAA for rel-15 2 RX vehicle mounted UE</a:t>
            </a:r>
          </a:p>
          <a:p>
            <a:pPr marL="0" indent="0">
              <a:buNone/>
            </a:pPr>
            <a:r>
              <a:rPr lang="en-US" altLang="ko-KR" dirty="0" smtClean="0"/>
              <a:t>[4] R4-1809930, </a:t>
            </a:r>
            <a:r>
              <a:rPr lang="en-US" altLang="ko-KR" dirty="0"/>
              <a:t>Coverage related issues for 2Rx RF requirements of vehicle mounted NR UE as exception </a:t>
            </a:r>
            <a:r>
              <a:rPr lang="en-US" altLang="ko-KR" dirty="0" smtClean="0"/>
              <a:t>case, Samsung</a:t>
            </a:r>
          </a:p>
          <a:p>
            <a:pPr marL="0" indent="0">
              <a:buNone/>
            </a:pPr>
            <a:r>
              <a:rPr lang="en-US" altLang="ko-KR" dirty="0" smtClean="0"/>
              <a:t>[</a:t>
            </a:r>
            <a:r>
              <a:rPr lang="en-US" altLang="ko-KR" dirty="0"/>
              <a:t>5</a:t>
            </a:r>
            <a:r>
              <a:rPr lang="en-US" altLang="ko-KR" dirty="0" smtClean="0"/>
              <a:t>] </a:t>
            </a:r>
            <a:r>
              <a:rPr lang="en-US" altLang="ko-KR" dirty="0"/>
              <a:t>RP-181117, Minimum requirement of 2Rx antennas for permanently mounted UE in vehicles for </a:t>
            </a:r>
            <a:r>
              <a:rPr lang="en-US" altLang="ko-KR" dirty="0" smtClean="0"/>
              <a:t>NR, Volkswagen AG</a:t>
            </a:r>
          </a:p>
          <a:p>
            <a:pPr marL="0" indent="0">
              <a:buNone/>
            </a:pPr>
            <a:r>
              <a:rPr lang="en-US" altLang="ko-KR" dirty="0" smtClean="0"/>
              <a:t>[6] TR38.901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539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66EEDB98-F073-460B-B9B0-9643F9FE785E"/>
    <ds:schemaRef ds:uri="http://purl.org/dc/terms/"/>
    <ds:schemaRef ds:uri="http://purl.org/dc/elements/1.1/"/>
    <ds:schemaRef ds:uri="http://www.w3.org/XML/1998/namespace"/>
    <ds:schemaRef ds:uri="17c5c574-4f42-45b3-8a7f-77d8e859d074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</TotalTime>
  <Words>836</Words>
  <Application>Microsoft Office PowerPoint</Application>
  <PresentationFormat>화면 슬라이드 쇼(4:3)</PresentationFormat>
  <Paragraphs>117</Paragraphs>
  <Slides>8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宋体</vt:lpstr>
      <vt:lpstr>맑은 고딕</vt:lpstr>
      <vt:lpstr>Arial</vt:lpstr>
      <vt:lpstr>Calibri</vt:lpstr>
      <vt:lpstr>Wingdings</vt:lpstr>
      <vt:lpstr>Office Theme</vt:lpstr>
      <vt:lpstr> WF on Evaluation for 2 RX exception in Rel-15 vehicle mounted UE </vt:lpstr>
      <vt:lpstr>Background (1)</vt:lpstr>
      <vt:lpstr>Background (2)</vt:lpstr>
      <vt:lpstr>Offline Summary</vt:lpstr>
      <vt:lpstr>WF : Parameters for Coverage</vt:lpstr>
      <vt:lpstr>WF: Methods to distinguish UE type </vt:lpstr>
      <vt:lpstr>WF : Schedule/Roadmap</vt:lpstr>
      <vt:lpstr>References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correspondence test methodology</dc:title>
  <dc:creator>LG Electronics</dc:creator>
  <cp:keywords>Beam correspondence</cp:keywords>
  <cp:lastModifiedBy>이상욱/수석연구원/차세대표준(연)ACS팀(sangwook1.lee@lge.com)</cp:lastModifiedBy>
  <cp:revision>1054</cp:revision>
  <dcterms:created xsi:type="dcterms:W3CDTF">2013-05-13T16:02:00Z</dcterms:created>
  <dcterms:modified xsi:type="dcterms:W3CDTF">2018-08-24T10:57:04Z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