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86" r:id="rId3"/>
    <p:sldId id="285" r:id="rId4"/>
    <p:sldId id="290" r:id="rId5"/>
    <p:sldId id="289" r:id="rId6"/>
    <p:sldId id="288" r:id="rId7"/>
    <p:sldId id="287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 autoAdjust="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12/1/2017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dirty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2017/12/1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2017/12/1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2017/12/1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2017/12/1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2017/12/1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2017/12/1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</a:t>
            </a:r>
            <a:r>
              <a:rPr lang="en-US" dirty="0" err="1">
                <a:ea typeface="+mj-ea"/>
              </a:rPr>
              <a:t>eFeMTC</a:t>
            </a:r>
            <a:r>
              <a:rPr lang="en-US" dirty="0">
                <a:ea typeface="+mj-ea"/>
              </a:rPr>
              <a:t> RRM requirements under CRS muting</a:t>
            </a:r>
            <a:endParaRPr lang="en-US" dirty="0">
              <a:solidFill>
                <a:srgbClr val="FF0000"/>
              </a:solidFill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>
                <a:solidFill>
                  <a:schemeClr val="tx1"/>
                </a:solidFill>
              </a:rPr>
              <a:t>Ericsson, Nokia, Nokia Shanghai Bell, Qualcomm Incorporated</a:t>
            </a:r>
            <a:endParaRPr lang="en-US" altLang="en-US" sz="28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#85                                                       R4-1713854</a:t>
            </a:r>
          </a:p>
          <a:p>
            <a:pPr>
              <a:buNone/>
            </a:pPr>
            <a:r>
              <a:rPr lang="en-GB" altLang="zh-CN" sz="2000" b="1" dirty="0"/>
              <a:t>Reno, Nevada, US, 27 November – 1 December, 2017</a:t>
            </a:r>
            <a:endParaRPr lang="zh-CN" altLang="zh-CN" sz="2000" b="1" dirty="0"/>
          </a:p>
          <a:p>
            <a:pPr>
              <a:buNone/>
            </a:pPr>
            <a:r>
              <a:rPr lang="sv-SE" altLang="sv-SE" sz="2000" b="1" dirty="0"/>
              <a:t>Agenda Item: 8.21.4.2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58913D-07BD-4764-9891-F4FF879CF2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A63742-6172-4CBD-997F-18A8708D76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Release 15 MTC WI includes the following objective:</a:t>
            </a:r>
          </a:p>
          <a:p>
            <a:pPr lvl="1"/>
            <a:r>
              <a:rPr lang="en-US" sz="1600" dirty="0"/>
              <a:t>Introduce capability signaling for support for CRS muting outside BL UE narrowband/wideband [RAN1 lead, RAN2, RAN4]</a:t>
            </a:r>
            <a:endParaRPr lang="sv-SE" sz="1600" dirty="0"/>
          </a:p>
          <a:p>
            <a:pPr lvl="2"/>
            <a:r>
              <a:rPr lang="en-US" sz="1400" dirty="0"/>
              <a:t>Enable BL UE to optionally indicate that it does not rely on CRS outside its narrowband/wideband +/- </a:t>
            </a:r>
            <a:r>
              <a:rPr lang="en-US" sz="1400" i="1" dirty="0"/>
              <a:t>X</a:t>
            </a:r>
            <a:r>
              <a:rPr lang="en-US" sz="1400" dirty="0"/>
              <a:t> PRBs, where </a:t>
            </a:r>
            <a:r>
              <a:rPr lang="en-US" sz="1400" i="1" dirty="0"/>
              <a:t>X</a:t>
            </a:r>
            <a:r>
              <a:rPr lang="en-US" sz="1400" dirty="0"/>
              <a:t> is determined by RAN1 and RAN4.</a:t>
            </a:r>
            <a:endParaRPr lang="en-GB" sz="1400" dirty="0"/>
          </a:p>
          <a:p>
            <a:r>
              <a:rPr lang="en-GB" dirty="0"/>
              <a:t>Based on this objective, RAN4 has discussed RRM requirements and made some progress. In this way forward, we capture the agreements on remaining open issues on RRM requirements.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58570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/>
              <a:t>Proposals on CRS muting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r>
              <a:rPr lang="en-GB" altLang="ko-KR" sz="2000" b="1" u="sng" dirty="0"/>
              <a:t>Initial cell acquisition</a:t>
            </a:r>
          </a:p>
          <a:p>
            <a:pPr lvl="1"/>
            <a:r>
              <a:rPr lang="en-US" sz="1200" dirty="0"/>
              <a:t>Pre-provisioning of EARFCN </a:t>
            </a:r>
            <a:r>
              <a:rPr lang="en-US" sz="1200" dirty="0" err="1"/>
              <a:t>is</a:t>
            </a:r>
            <a:r>
              <a:rPr lang="en-US" sz="1600" dirty="0" err="1"/>
              <a:t>CRS</a:t>
            </a:r>
            <a:r>
              <a:rPr lang="en-US" sz="1600" dirty="0"/>
              <a:t> transmissions are switched ON over full BW in 1 DL subframe </a:t>
            </a:r>
          </a:p>
          <a:p>
            <a:pPr lvl="2"/>
            <a:r>
              <a:rPr lang="en-US" sz="1200" dirty="0"/>
              <a:t>Option 1: every 20 </a:t>
            </a:r>
            <a:r>
              <a:rPr lang="en-US" sz="1200" dirty="0" err="1"/>
              <a:t>ms</a:t>
            </a:r>
            <a:endParaRPr lang="en-US" sz="1200" dirty="0"/>
          </a:p>
          <a:p>
            <a:pPr lvl="2"/>
            <a:r>
              <a:rPr lang="en-US" sz="1200" dirty="0"/>
              <a:t>Option 2: every 10 </a:t>
            </a:r>
            <a:r>
              <a:rPr lang="en-US" sz="1200" dirty="0" err="1"/>
              <a:t>ms</a:t>
            </a:r>
            <a:endParaRPr lang="en-US" sz="1200" dirty="0"/>
          </a:p>
          <a:p>
            <a:pPr lvl="1"/>
            <a:r>
              <a:rPr lang="en-US" sz="1600" dirty="0"/>
              <a:t>RAN4 found it beneficial for </a:t>
            </a:r>
            <a:r>
              <a:rPr lang="en-US" sz="1600" dirty="0" err="1"/>
              <a:t>eMTC</a:t>
            </a:r>
            <a:r>
              <a:rPr lang="en-US" sz="1600" dirty="0"/>
              <a:t> UE to have pre-provisioning of EARFCN for </a:t>
            </a:r>
            <a:r>
              <a:rPr lang="en-US" sz="1600" dirty="0" err="1"/>
              <a:t>eMTC</a:t>
            </a:r>
            <a:r>
              <a:rPr lang="en-US" sz="1600" dirty="0"/>
              <a:t> cell to facilitate initial cell search</a:t>
            </a:r>
          </a:p>
          <a:p>
            <a:pPr lvl="2"/>
            <a:r>
              <a:rPr lang="en-US" sz="1200" dirty="0"/>
              <a:t> beneficial irrespective of CRS muting but benefit is bigger when CRS is muted in the cell</a:t>
            </a:r>
          </a:p>
          <a:p>
            <a:pPr marL="457200" lvl="1" indent="0">
              <a:buNone/>
            </a:pPr>
            <a:endParaRPr lang="en-US" altLang="ko-KR" sz="800" dirty="0"/>
          </a:p>
          <a:p>
            <a:r>
              <a:rPr lang="en-US" altLang="ko-KR" sz="2000" b="1" u="sng" dirty="0"/>
              <a:t>Warm up period</a:t>
            </a:r>
          </a:p>
          <a:p>
            <a:pPr lvl="1"/>
            <a:r>
              <a:rPr lang="en-US" altLang="ko-KR" sz="2000" dirty="0"/>
              <a:t>Warm up period for UEs in </a:t>
            </a:r>
            <a:r>
              <a:rPr lang="en-US" altLang="ko-KR" sz="2000" dirty="0" err="1"/>
              <a:t>CEModeB</a:t>
            </a:r>
            <a:r>
              <a:rPr lang="en-US" altLang="ko-KR" sz="2000" dirty="0"/>
              <a:t> is defined as 1 DL subframe.</a:t>
            </a:r>
          </a:p>
          <a:p>
            <a:pPr lvl="2"/>
            <a:endParaRPr lang="en-GB" altLang="ko-KR" sz="1200" dirty="0"/>
          </a:p>
          <a:p>
            <a:pPr lvl="1"/>
            <a:endParaRPr lang="en-GB" altLang="ko-KR" sz="1600" dirty="0"/>
          </a:p>
          <a:p>
            <a:pPr lvl="1"/>
            <a:endParaRPr lang="en-GB" altLang="ko-KR" sz="1600" dirty="0"/>
          </a:p>
          <a:p>
            <a:pPr lvl="1"/>
            <a:endParaRPr lang="en-GB" altLang="ko-KR" sz="1600" dirty="0"/>
          </a:p>
          <a:p>
            <a:pPr lvl="1"/>
            <a:endParaRPr lang="en-GB" altLang="ko-KR" sz="1600" dirty="0"/>
          </a:p>
          <a:p>
            <a:pPr lvl="1"/>
            <a:endParaRPr lang="en-GB" altLang="ko-KR" sz="1600" dirty="0"/>
          </a:p>
          <a:p>
            <a:pPr lvl="1"/>
            <a:endParaRPr lang="en-GB" altLang="ko-KR" sz="1600" dirty="0"/>
          </a:p>
          <a:p>
            <a:pPr lvl="1"/>
            <a:endParaRPr lang="en-GB" altLang="ko-KR" sz="1600" dirty="0"/>
          </a:p>
          <a:p>
            <a:pPr marL="457200" lvl="1" indent="0">
              <a:buNone/>
            </a:pPr>
            <a:endParaRPr lang="en-US" altLang="ko-KR" sz="800" dirty="0"/>
          </a:p>
          <a:p>
            <a:pPr lvl="1"/>
            <a:endParaRPr lang="en-US" altLang="ko-KR" sz="1600" b="1" u="sng" dirty="0">
              <a:highlight>
                <a:srgbClr val="FFFF00"/>
              </a:highlight>
            </a:endParaRPr>
          </a:p>
          <a:p>
            <a:pPr lvl="1"/>
            <a:endParaRPr lang="en-GB" altLang="ko-KR" sz="1600" dirty="0"/>
          </a:p>
        </p:txBody>
      </p:sp>
    </p:spTree>
    <p:extLst>
      <p:ext uri="{BB962C8B-B14F-4D97-AF65-F5344CB8AC3E}">
        <p14:creationId xmlns:p14="http://schemas.microsoft.com/office/powerpoint/2010/main" val="21449160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/>
              <a:t>Proposals on CRS muting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r>
              <a:rPr lang="en-US" altLang="ko-KR" sz="2000" b="1" u="sng" dirty="0"/>
              <a:t>CRS transmission BW for Cat-M2 in the center frequency </a:t>
            </a:r>
          </a:p>
          <a:p>
            <a:pPr lvl="1"/>
            <a:r>
              <a:rPr lang="en-US" sz="2000" dirty="0"/>
              <a:t>Option 1:</a:t>
            </a:r>
          </a:p>
          <a:p>
            <a:pPr lvl="2"/>
            <a:r>
              <a:rPr lang="en-US" sz="1600" dirty="0"/>
              <a:t>CRS transmission BW in the center frequency and corresponding UE timing requirements are defined as follows: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Option 2:</a:t>
            </a:r>
          </a:p>
          <a:p>
            <a:pPr lvl="2"/>
            <a:r>
              <a:rPr lang="en-US" sz="1600" dirty="0"/>
              <a:t>6  RB for eMTC cell that supports only CEModeA UE</a:t>
            </a:r>
          </a:p>
          <a:p>
            <a:pPr lvl="2"/>
            <a:r>
              <a:rPr lang="en-US" sz="1600" dirty="0"/>
              <a:t>24  RB for eMTC cell that supports both CEModeA and CEModeB UE</a:t>
            </a:r>
          </a:p>
          <a:p>
            <a:pPr lvl="1"/>
            <a:r>
              <a:rPr lang="en-US" sz="2000" dirty="0"/>
              <a:t>Option 3:</a:t>
            </a:r>
          </a:p>
          <a:p>
            <a:pPr lvl="2"/>
            <a:r>
              <a:rPr lang="en-US" sz="1600" dirty="0"/>
              <a:t>12 RB</a:t>
            </a:r>
          </a:p>
          <a:p>
            <a:pPr lvl="1"/>
            <a:r>
              <a:rPr lang="en-GB" altLang="ko-KR" sz="2000" dirty="0"/>
              <a:t>Other options are not precluded.</a:t>
            </a:r>
          </a:p>
          <a:p>
            <a:pPr lvl="1"/>
            <a:endParaRPr lang="en-GB" altLang="ko-KR" sz="1600" dirty="0"/>
          </a:p>
          <a:p>
            <a:pPr lvl="1"/>
            <a:endParaRPr lang="en-GB" altLang="ko-KR" sz="1600" dirty="0"/>
          </a:p>
          <a:p>
            <a:pPr marL="457200" lvl="1" indent="0">
              <a:buNone/>
            </a:pPr>
            <a:endParaRPr lang="en-US" altLang="ko-KR" sz="800" dirty="0"/>
          </a:p>
          <a:p>
            <a:pPr lvl="1"/>
            <a:endParaRPr lang="en-US" altLang="ko-KR" sz="1600" b="1" u="sng" dirty="0">
              <a:highlight>
                <a:srgbClr val="FFFF00"/>
              </a:highlight>
            </a:endParaRPr>
          </a:p>
          <a:p>
            <a:pPr lvl="1"/>
            <a:endParaRPr lang="en-GB" altLang="ko-KR" sz="16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7EF98E-1768-45E5-8B8A-524E92C70B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1820688"/>
              </p:ext>
            </p:extLst>
          </p:nvPr>
        </p:nvGraphicFramePr>
        <p:xfrm>
          <a:off x="1619672" y="2348880"/>
          <a:ext cx="6192689" cy="1632181"/>
        </p:xfrm>
        <a:graphic>
          <a:graphicData uri="http://schemas.openxmlformats.org/drawingml/2006/table">
            <a:tbl>
              <a:tblPr firstRow="1" firstCol="1" bandRow="1"/>
              <a:tblGrid>
                <a:gridCol w="1461125">
                  <a:extLst>
                    <a:ext uri="{9D8B030D-6E8A-4147-A177-3AD203B41FA5}">
                      <a16:colId xmlns:a16="http://schemas.microsoft.com/office/drawing/2014/main" val="1215295101"/>
                    </a:ext>
                  </a:extLst>
                </a:gridCol>
                <a:gridCol w="1577188">
                  <a:extLst>
                    <a:ext uri="{9D8B030D-6E8A-4147-A177-3AD203B41FA5}">
                      <a16:colId xmlns:a16="http://schemas.microsoft.com/office/drawing/2014/main" val="1782643289"/>
                    </a:ext>
                  </a:extLst>
                </a:gridCol>
                <a:gridCol w="1577188">
                  <a:extLst>
                    <a:ext uri="{9D8B030D-6E8A-4147-A177-3AD203B41FA5}">
                      <a16:colId xmlns:a16="http://schemas.microsoft.com/office/drawing/2014/main" val="857736195"/>
                    </a:ext>
                  </a:extLst>
                </a:gridCol>
                <a:gridCol w="1577188">
                  <a:extLst>
                    <a:ext uri="{9D8B030D-6E8A-4147-A177-3AD203B41FA5}">
                      <a16:colId xmlns:a16="http://schemas.microsoft.com/office/drawing/2014/main" val="2750516266"/>
                    </a:ext>
                  </a:extLst>
                </a:gridCol>
              </a:tblGrid>
              <a:tr h="1080120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200" b="1" spc="1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transmission BW in the </a:t>
                      </a:r>
                      <a:r>
                        <a:rPr lang="en-GB" sz="1200" b="1" spc="10" dirty="0" err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center</a:t>
                      </a:r>
                      <a:r>
                        <a:rPr lang="en-GB" sz="1200" b="1" spc="1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frequency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200" b="1" spc="1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transmissions BW within UE BW in warm-up subframes [RB]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200" b="1" spc="1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UE Doppler frequency (V)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200" b="1" spc="1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Timing error (</a:t>
                      </a:r>
                      <a:r>
                        <a:rPr lang="en-GB" sz="20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GB" sz="2000" baseline="-250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</a:t>
                      </a:r>
                      <a:r>
                        <a:rPr lang="en-GB" sz="2000" baseline="-250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_</a:t>
                      </a:r>
                      <a:r>
                        <a:rPr lang="en-GB" sz="1200" b="1" spc="1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)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9013977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200" spc="1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6 RBs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200" spc="1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24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200" spc="1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V &lt; 220 Hz 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200" spc="1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24*</a:t>
                      </a:r>
                      <a:r>
                        <a:rPr lang="en-GB" sz="1200" spc="10" dirty="0" err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1243443"/>
                  </a:ext>
                </a:extLst>
              </a:tr>
              <a:tr h="264029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200" spc="1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24 RBs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200" spc="1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24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200" spc="1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V ≥ 220 Hz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200" spc="1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12*Ts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46235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08984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6348B8-8EEF-4495-BE82-C6C6254CA8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signaling for CRS muting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EED142-0182-45C8-A72F-A70C04636D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400" dirty="0"/>
              <a:t>FFS whether </a:t>
            </a:r>
            <a:r>
              <a:rPr lang="en-US" altLang="ko-KR" sz="2400" dirty="0" err="1"/>
              <a:t>eNB</a:t>
            </a:r>
            <a:r>
              <a:rPr lang="en-US" altLang="ko-KR" sz="2400" dirty="0"/>
              <a:t> should indicate CRS muting and its associated location and timing information in cell-specific broadcast signaling</a:t>
            </a:r>
          </a:p>
          <a:p>
            <a:pPr lvl="1"/>
            <a:r>
              <a:rPr lang="en-US" sz="2000" dirty="0"/>
              <a:t>Rel-15 UE can optimize receiver/transmit algorithm depending on whether CRS muting is enabled in the eMTC cell or not</a:t>
            </a:r>
          </a:p>
        </p:txBody>
      </p:sp>
    </p:spTree>
    <p:extLst>
      <p:ext uri="{BB962C8B-B14F-4D97-AF65-F5344CB8AC3E}">
        <p14:creationId xmlns:p14="http://schemas.microsoft.com/office/powerpoint/2010/main" val="3755455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DFAC29-B0BF-47F3-BB9D-354622050F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796EC-7D52-4F53-9077-AA3FDB1482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35285"/>
            <a:ext cx="8229600" cy="4525963"/>
          </a:xfrm>
        </p:spPr>
        <p:txBody>
          <a:bodyPr/>
          <a:lstStyle/>
          <a:p>
            <a:r>
              <a:rPr lang="en-US" altLang="ko-KR" sz="2000" b="1" u="sng" dirty="0"/>
              <a:t>Measurements under high velocity</a:t>
            </a:r>
          </a:p>
          <a:p>
            <a:pPr lvl="1"/>
            <a:r>
              <a:rPr lang="en-US" altLang="ko-KR" sz="2000" dirty="0"/>
              <a:t>Intra-frequency RSRP/RSRQ measurement (measurement period and measurement accuracy) and cell identification requirements under non-DRX for gap pattern ID#0 are reused under high velocity (up to 220 Hz Doppler spread).</a:t>
            </a:r>
          </a:p>
          <a:p>
            <a:pPr lvl="1"/>
            <a:r>
              <a:rPr lang="en-US" altLang="ko-KR" sz="2000" dirty="0"/>
              <a:t>RAN4 shall study the corresponding requirements under DRX for next meeting (RAN4#86).</a:t>
            </a:r>
          </a:p>
          <a:p>
            <a:pPr lvl="1"/>
            <a:r>
              <a:rPr lang="en-US" altLang="ko-KR" sz="2000" dirty="0"/>
              <a:t>UEs under high-velocity shall identify and measure cells on both serving and  non-serving carriers</a:t>
            </a:r>
          </a:p>
          <a:p>
            <a:pPr lvl="2"/>
            <a:r>
              <a:rPr lang="en-US" altLang="ko-KR" sz="1600" dirty="0"/>
              <a:t>FFS optimization of gap sharing allocation for high velocity UE</a:t>
            </a:r>
          </a:p>
          <a:p>
            <a:endParaRPr lang="en-US" altLang="ko-KR" sz="2000" b="1" u="sng" dirty="0"/>
          </a:p>
          <a:p>
            <a:r>
              <a:rPr lang="en-US" altLang="ko-KR" sz="2000" b="1" u="sng" dirty="0"/>
              <a:t>Information about high velocity operation</a:t>
            </a:r>
          </a:p>
          <a:p>
            <a:pPr lvl="1"/>
            <a:r>
              <a:rPr lang="en-US" altLang="ko-KR" sz="1600" dirty="0"/>
              <a:t>FFS whether it beneficial to inform  UEs about high velocity operation in a cell.</a:t>
            </a:r>
          </a:p>
          <a:p>
            <a:pPr lvl="1"/>
            <a:endParaRPr lang="en-US" altLang="ko-KR" sz="2000" dirty="0">
              <a:highlight>
                <a:srgbClr val="FFFF00"/>
              </a:highlight>
            </a:endParaRPr>
          </a:p>
          <a:p>
            <a:endParaRPr lang="en-US" altLang="ko-KR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02479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49011-B7CF-4AE8-AB0D-FC77767D3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 on positioning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3A42B4-F4C3-4E3D-A07B-19EAB481A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ko-KR" sz="2000" b="1" u="sng" dirty="0"/>
              <a:t>RSTD measurements</a:t>
            </a:r>
          </a:p>
          <a:p>
            <a:pPr lvl="1"/>
            <a:r>
              <a:rPr lang="en-US" sz="1600" dirty="0"/>
              <a:t>When CRS muting is used with </a:t>
            </a:r>
            <a:r>
              <a:rPr lang="en-US" sz="1600" dirty="0" err="1"/>
              <a:t>eFeMTC</a:t>
            </a:r>
            <a:r>
              <a:rPr lang="en-US" sz="1600" dirty="0"/>
              <a:t>, CRS shall not be muted in PRS subframes within the UE bandwidth in the measured cell and the existing </a:t>
            </a:r>
            <a:r>
              <a:rPr lang="en-US" sz="1600" dirty="0" err="1"/>
              <a:t>FeMTC</a:t>
            </a:r>
            <a:r>
              <a:rPr lang="en-US" sz="1600" dirty="0"/>
              <a:t> RSTD requirements shall apply.</a:t>
            </a:r>
          </a:p>
          <a:p>
            <a:r>
              <a:rPr lang="en-US" sz="2000" b="1" u="sng" dirty="0"/>
              <a:t>UE Rx-</a:t>
            </a:r>
            <a:r>
              <a:rPr lang="en-US" sz="2000" b="1" u="sng" dirty="0" err="1"/>
              <a:t>Tx</a:t>
            </a:r>
            <a:r>
              <a:rPr lang="en-US" sz="2000" b="1" u="sng" dirty="0"/>
              <a:t> measurements for E-CID</a:t>
            </a:r>
          </a:p>
          <a:p>
            <a:pPr lvl="1"/>
            <a:r>
              <a:rPr lang="en-US" sz="1600" dirty="0"/>
              <a:t>For UE Rx-Tx time difference measurements, the existing requirements provided CRS are available within the UE bandwidth in the serving cell during the UE Rx-Tx measurement period. </a:t>
            </a:r>
            <a:endParaRPr lang="sv-SE" sz="1600" dirty="0"/>
          </a:p>
          <a:p>
            <a:r>
              <a:rPr lang="en-US" sz="2000" b="1" u="sng" dirty="0"/>
              <a:t>RSRP and RSRQ measurements for E-CID</a:t>
            </a:r>
          </a:p>
          <a:p>
            <a:pPr lvl="1"/>
            <a:r>
              <a:rPr lang="en-US" sz="1600" dirty="0"/>
              <a:t>For RSRP and RSRQ measurements for E-CID, the same principles with respect to CRS muting apply as for general RRM measurements in RRC_CONNECTED.</a:t>
            </a:r>
            <a:endParaRPr lang="sv-SE" sz="1600" dirty="0"/>
          </a:p>
          <a:p>
            <a:r>
              <a:rPr lang="en-US" sz="2000" b="1" u="sng" dirty="0"/>
              <a:t>Transmit timing </a:t>
            </a:r>
            <a:r>
              <a:rPr lang="en-US" sz="2000" b="1" u="sng" dirty="0" err="1"/>
              <a:t>retuing</a:t>
            </a:r>
            <a:r>
              <a:rPr lang="en-US" sz="2000" b="1" u="sng" dirty="0"/>
              <a:t> during UL transmission gap</a:t>
            </a:r>
          </a:p>
          <a:p>
            <a:pPr lvl="1"/>
            <a:r>
              <a:rPr lang="en-US" sz="1400" dirty="0"/>
              <a:t>CRS transmission shall be assumed over center 6 PRBs during the UL gap for category M1</a:t>
            </a:r>
          </a:p>
          <a:p>
            <a:pPr lvl="1"/>
            <a:r>
              <a:rPr lang="en-US" sz="1400" dirty="0"/>
              <a:t>CRS transmission shall be assumed over center 24 PRBs during the UL gap for category M2</a:t>
            </a:r>
          </a:p>
          <a:p>
            <a:pPr lvl="1"/>
            <a:endParaRPr lang="sv-SE" sz="1400" dirty="0">
              <a:highlight>
                <a:srgbClr val="FFFF00"/>
              </a:highlight>
            </a:endParaRP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393515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33599</TotalTime>
  <Words>634</Words>
  <Application>Microsoft Office PowerPoint</Application>
  <PresentationFormat>On-screen Show (4:3)</PresentationFormat>
  <Paragraphs>83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MS Mincho</vt:lpstr>
      <vt:lpstr>SimSun</vt:lpstr>
      <vt:lpstr>SimSun</vt:lpstr>
      <vt:lpstr>Arial</vt:lpstr>
      <vt:lpstr>Calibri</vt:lpstr>
      <vt:lpstr>Times New Roman</vt:lpstr>
      <vt:lpstr>Office 主题</vt:lpstr>
      <vt:lpstr>Way forward on eFeMTC RRM requirements under CRS muting</vt:lpstr>
      <vt:lpstr>Background</vt:lpstr>
      <vt:lpstr>Proposals on CRS muting</vt:lpstr>
      <vt:lpstr>Proposals on CRS muting</vt:lpstr>
      <vt:lpstr>Network signaling for CRS muting</vt:lpstr>
      <vt:lpstr>Proposals</vt:lpstr>
      <vt:lpstr>Proposals on positioning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lastModifiedBy>Santhan Thangarasa</cp:lastModifiedBy>
  <cp:revision>715</cp:revision>
  <dcterms:created xsi:type="dcterms:W3CDTF">2014-03-20T14:32:54Z</dcterms:created>
  <dcterms:modified xsi:type="dcterms:W3CDTF">2017-11-30T23:19:11Z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(3)hDq/hI8QCADvFJoDMGW4XsLewwSn+SVdSjJgIbm+uOW2rVkrMkW/r8UPHb0tI/IdzOJI0Wjb
dVr+Q3zLS93pi/2kkQ3rL+77Rx3Nb3TQQHg6rjDXN74xOoJq7VUZe8jOU/uSsQ63fwcnLKEN
+/oDjX+dwXfB2tMniCPdqs7CqLx1J7JHjGgvB7NMVkksCQ6jmb+6D50XHU7hsnXQHKxzJeSM
FmHFm8E+vqJ5BWgigQ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Y08xnuhz3FIuMUvEAuxfb9NhKY6zKMbOauzjwmuTL3nxQbCaP8L+Kn
sCs9sHS1L3d/Kg7i4uafiXGGTH2lOM23l5Y6E66oDN3menwDHe2Ssb4UdjvNHElGj94t7VL5
hWxPmrObI/OiXwcU6/wOy3MLssMLoKsY2rTp2P8Jp0EPQb6m0b3hfCFxuY3I4jDd7ZDrQa50
WhfxeXYun30AS8eZ/33alr6YmxPhNxsuHlzn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dBexIOCThbpniud6Jl3ZaH2QJWqymHZ8ZKcT
re1vdd6X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1502458151</vt:lpwstr>
  </property>
  <property fmtid="{D5CDD505-2E9C-101B-9397-08002B2CF9AE}" pid="13" name="_AdHocReviewCycleID">
    <vt:i4>1641498908</vt:i4>
  </property>
  <property fmtid="{D5CDD505-2E9C-101B-9397-08002B2CF9AE}" pid="14" name="_EmailSubject">
    <vt:lpwstr>Draft WF on MTC CRS muting</vt:lpwstr>
  </property>
  <property fmtid="{D5CDD505-2E9C-101B-9397-08002B2CF9AE}" pid="15" name="_AuthorEmail">
    <vt:lpwstr>jaehor@qti.qualcomm.com</vt:lpwstr>
  </property>
  <property fmtid="{D5CDD505-2E9C-101B-9397-08002B2CF9AE}" pid="16" name="_AuthorEmailDisplayName">
    <vt:lpwstr>Jaeho Ryu</vt:lpwstr>
  </property>
</Properties>
</file>