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56" r:id="rId2"/>
    <p:sldId id="257" r:id="rId3"/>
    <p:sldId id="264" r:id="rId4"/>
    <p:sldId id="263"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7" d="100"/>
          <a:sy n="97" d="100"/>
        </p:scale>
        <p:origin x="968"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ADACCB-BA62-5B4A-8935-A6E9EC220492}" type="datetimeFigureOut">
              <a:rPr lang="en-US" smtClean="0"/>
              <a:t>11/17/2017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45B884-56F5-B54F-A3E2-33411CE23CBC}" type="slidenum">
              <a:rPr lang="en-US" smtClean="0"/>
              <a:t>‹#›</a:t>
            </a:fld>
            <a:endParaRPr lang="en-US"/>
          </a:p>
        </p:txBody>
      </p:sp>
    </p:spTree>
    <p:extLst>
      <p:ext uri="{BB962C8B-B14F-4D97-AF65-F5344CB8AC3E}">
        <p14:creationId xmlns:p14="http://schemas.microsoft.com/office/powerpoint/2010/main" val="33445973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45B884-56F5-B54F-A3E2-33411CE23CBC}" type="slidenum">
              <a:rPr lang="en-US" smtClean="0"/>
              <a:t>1</a:t>
            </a:fld>
            <a:endParaRPr lang="en-US"/>
          </a:p>
        </p:txBody>
      </p:sp>
    </p:spTree>
    <p:extLst>
      <p:ext uri="{BB962C8B-B14F-4D97-AF65-F5344CB8AC3E}">
        <p14:creationId xmlns:p14="http://schemas.microsoft.com/office/powerpoint/2010/main" val="3505962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582CC2E-7AAF-8243-B2B6-3217D5D1D7A5}" type="datetimeFigureOut">
              <a:rPr lang="en-US"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806641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82CC2E-7AAF-8243-B2B6-3217D5D1D7A5}" type="datetimeFigureOut">
              <a:rPr lang="en-US"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626370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82CC2E-7AAF-8243-B2B6-3217D5D1D7A5}" type="datetimeFigureOut">
              <a:rPr lang="en-US"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283795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82CC2E-7AAF-8243-B2B6-3217D5D1D7A5}" type="datetimeFigureOut">
              <a:rPr lang="en-US"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4034279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582CC2E-7AAF-8243-B2B6-3217D5D1D7A5}" type="datetimeFigureOut">
              <a:rPr lang="en-US"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287034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582CC2E-7AAF-8243-B2B6-3217D5D1D7A5}" type="datetimeFigureOut">
              <a:rPr lang="en-US"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724409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582CC2E-7AAF-8243-B2B6-3217D5D1D7A5}" type="datetimeFigureOut">
              <a:rPr lang="en-US" smtClean="0"/>
              <a:t>11/17/2017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52218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582CC2E-7AAF-8243-B2B6-3217D5D1D7A5}" type="datetimeFigureOut">
              <a:rPr lang="en-US" smtClean="0"/>
              <a:t>11/17/2017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143185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82CC2E-7AAF-8243-B2B6-3217D5D1D7A5}" type="datetimeFigureOut">
              <a:rPr lang="en-US" smtClean="0"/>
              <a:t>11/17/2017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240000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582CC2E-7AAF-8243-B2B6-3217D5D1D7A5}" type="datetimeFigureOut">
              <a:rPr lang="en-US"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746219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582CC2E-7AAF-8243-B2B6-3217D5D1D7A5}" type="datetimeFigureOut">
              <a:rPr lang="en-US"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097036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82CC2E-7AAF-8243-B2B6-3217D5D1D7A5}" type="datetimeFigureOut">
              <a:rPr lang="en-US" smtClean="0"/>
              <a:t>11/17/2017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48C769-4159-4F41-A478-5F2772CAD388}" type="slidenum">
              <a:rPr lang="en-US" smtClean="0"/>
              <a:t>‹#›</a:t>
            </a:fld>
            <a:endParaRPr lang="en-US"/>
          </a:p>
        </p:txBody>
      </p:sp>
    </p:spTree>
    <p:extLst>
      <p:ext uri="{BB962C8B-B14F-4D97-AF65-F5344CB8AC3E}">
        <p14:creationId xmlns:p14="http://schemas.microsoft.com/office/powerpoint/2010/main" val="196314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22300"/>
            <a:ext cx="7772400" cy="1470025"/>
          </a:xfrm>
        </p:spPr>
        <p:txBody>
          <a:bodyPr>
            <a:normAutofit/>
          </a:bodyPr>
          <a:lstStyle/>
          <a:p>
            <a:r>
              <a:rPr lang="en-US" dirty="0"/>
              <a:t>Further optimization of </a:t>
            </a:r>
            <a:r>
              <a:rPr lang="en-GB" dirty="0"/>
              <a:t>single </a:t>
            </a:r>
            <a:r>
              <a:rPr lang="en-GB" dirty="0" err="1"/>
              <a:t>Tx</a:t>
            </a:r>
            <a:r>
              <a:rPr lang="en-GB" dirty="0"/>
              <a:t> switched UL</a:t>
            </a:r>
            <a:r>
              <a:rPr lang="en-US" dirty="0">
                <a:effectLst/>
              </a:rPr>
              <a:t> </a:t>
            </a:r>
            <a:endParaRPr lang="en-US" dirty="0"/>
          </a:p>
        </p:txBody>
      </p:sp>
      <p:sp>
        <p:nvSpPr>
          <p:cNvPr id="3" name="Subtitle 2"/>
          <p:cNvSpPr>
            <a:spLocks noGrp="1"/>
          </p:cNvSpPr>
          <p:nvPr>
            <p:ph type="subTitle" idx="1"/>
          </p:nvPr>
        </p:nvSpPr>
        <p:spPr>
          <a:xfrm>
            <a:off x="959326" y="4278075"/>
            <a:ext cx="7498874" cy="1752600"/>
          </a:xfrm>
        </p:spPr>
        <p:txBody>
          <a:bodyPr>
            <a:normAutofit/>
          </a:bodyPr>
          <a:lstStyle/>
          <a:p>
            <a:r>
              <a:rPr lang="en-US" sz="2800" dirty="0">
                <a:solidFill>
                  <a:schemeClr val="tx1"/>
                </a:solidFill>
              </a:rPr>
              <a:t>NTT DOCOMO, INC. </a:t>
            </a:r>
          </a:p>
        </p:txBody>
      </p:sp>
      <p:sp>
        <p:nvSpPr>
          <p:cNvPr id="4" name="テキスト ボックス 3"/>
          <p:cNvSpPr txBox="1"/>
          <p:nvPr/>
        </p:nvSpPr>
        <p:spPr>
          <a:xfrm>
            <a:off x="264459" y="373843"/>
            <a:ext cx="4566186" cy="707886"/>
          </a:xfrm>
          <a:prstGeom prst="rect">
            <a:avLst/>
          </a:prstGeom>
          <a:noFill/>
        </p:spPr>
        <p:txBody>
          <a:bodyPr wrap="none" rtlCol="0">
            <a:spAutoFit/>
          </a:bodyPr>
          <a:lstStyle/>
          <a:p>
            <a:r>
              <a:rPr lang="en-US" altLang="ja-JP" sz="2000" b="1" dirty="0"/>
              <a:t>3GPP TSG-RAN </a:t>
            </a:r>
            <a:r>
              <a:rPr lang="en-US" sz="2000" b="1" dirty="0"/>
              <a:t>WG4#85 Meeting </a:t>
            </a:r>
          </a:p>
          <a:p>
            <a:r>
              <a:rPr lang="en-US" altLang="ja-JP" sz="2000" b="1" dirty="0"/>
              <a:t>Reno, Nevada, USA, Nov. 27 - Dec 1, 2017</a:t>
            </a:r>
          </a:p>
        </p:txBody>
      </p:sp>
      <p:sp>
        <p:nvSpPr>
          <p:cNvPr id="5" name="テキスト ボックス 4"/>
          <p:cNvSpPr txBox="1"/>
          <p:nvPr/>
        </p:nvSpPr>
        <p:spPr>
          <a:xfrm>
            <a:off x="7181826" y="373843"/>
            <a:ext cx="1438598" cy="400110"/>
          </a:xfrm>
          <a:prstGeom prst="rect">
            <a:avLst/>
          </a:prstGeom>
          <a:noFill/>
        </p:spPr>
        <p:txBody>
          <a:bodyPr wrap="square" rtlCol="0">
            <a:spAutoFit/>
          </a:bodyPr>
          <a:lstStyle/>
          <a:p>
            <a:r>
              <a:rPr lang="en-US" altLang="ja-JP" sz="2000" b="1" dirty="0"/>
              <a:t>R4-1713183</a:t>
            </a:r>
            <a:endParaRPr kumimoji="1" lang="ja-JP" altLang="en-US" sz="2000" b="1" dirty="0"/>
          </a:p>
        </p:txBody>
      </p:sp>
      <p:sp>
        <p:nvSpPr>
          <p:cNvPr id="6" name="テキスト ボックス 5"/>
          <p:cNvSpPr txBox="1"/>
          <p:nvPr/>
        </p:nvSpPr>
        <p:spPr>
          <a:xfrm>
            <a:off x="851749" y="1321192"/>
            <a:ext cx="2760032" cy="707886"/>
          </a:xfrm>
          <a:prstGeom prst="rect">
            <a:avLst/>
          </a:prstGeom>
          <a:noFill/>
        </p:spPr>
        <p:txBody>
          <a:bodyPr wrap="square" rtlCol="0">
            <a:spAutoFit/>
          </a:bodyPr>
          <a:lstStyle/>
          <a:p>
            <a:r>
              <a:rPr kumimoji="1" lang="en-US" altLang="ja-JP" sz="2000" b="1" dirty="0"/>
              <a:t>Agenda item: </a:t>
            </a:r>
            <a:r>
              <a:rPr lang="en-US" altLang="ja-JP" sz="2000" b="1" dirty="0"/>
              <a:t>9.4.2</a:t>
            </a:r>
            <a:endParaRPr kumimoji="1" lang="en-US" altLang="ja-JP" sz="2000" b="1" dirty="0"/>
          </a:p>
          <a:p>
            <a:r>
              <a:rPr kumimoji="1" lang="en-US" altLang="ja-JP" sz="2000" b="1" dirty="0"/>
              <a:t>Document for: Approval </a:t>
            </a:r>
            <a:endParaRPr kumimoji="1" lang="ja-JP" altLang="en-US" sz="2000" b="1" dirty="0"/>
          </a:p>
        </p:txBody>
      </p:sp>
    </p:spTree>
    <p:extLst>
      <p:ext uri="{BB962C8B-B14F-4D97-AF65-F5344CB8AC3E}">
        <p14:creationId xmlns:p14="http://schemas.microsoft.com/office/powerpoint/2010/main" val="2200527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Background 1</a:t>
            </a:r>
          </a:p>
        </p:txBody>
      </p:sp>
      <p:sp>
        <p:nvSpPr>
          <p:cNvPr id="3" name="Content Placeholder 2"/>
          <p:cNvSpPr>
            <a:spLocks noGrp="1"/>
          </p:cNvSpPr>
          <p:nvPr>
            <p:ph idx="1"/>
          </p:nvPr>
        </p:nvSpPr>
        <p:spPr>
          <a:xfrm>
            <a:off x="457200" y="1501584"/>
            <a:ext cx="8229600" cy="5257801"/>
          </a:xfrm>
        </p:spPr>
        <p:txBody>
          <a:bodyPr>
            <a:normAutofit/>
          </a:bodyPr>
          <a:lstStyle/>
          <a:p>
            <a:pPr marL="342900" lvl="1" indent="-342900">
              <a:buFont typeface="Arial"/>
              <a:buChar char="•"/>
            </a:pPr>
            <a:r>
              <a:rPr lang="en-GB" sz="2400" dirty="0">
                <a:solidFill>
                  <a:srgbClr val="000000"/>
                </a:solidFill>
              </a:rPr>
              <a:t>RAN4#84bis approved a WF of R4-1711551. Based on one of the agreements in R4-1711551, RAN4 is going to discuss the</a:t>
            </a:r>
            <a:r>
              <a:rPr lang="en-US" sz="2400" dirty="0">
                <a:solidFill>
                  <a:srgbClr val="000000"/>
                </a:solidFill>
              </a:rPr>
              <a:t> definition of UL and DL channels  from the following options.</a:t>
            </a:r>
          </a:p>
          <a:p>
            <a:pPr lvl="1"/>
            <a:r>
              <a:rPr lang="en-US" altLang="ja-JP" sz="1800" dirty="0"/>
              <a:t>Alt.1. spectrum holdings of a operator in a band</a:t>
            </a:r>
          </a:p>
          <a:p>
            <a:pPr lvl="1"/>
            <a:r>
              <a:rPr lang="en-US" altLang="ja-JP" sz="1800" dirty="0"/>
              <a:t>Alt.2. aggregated UE channel bandwidth configured by the network</a:t>
            </a:r>
          </a:p>
          <a:p>
            <a:pPr lvl="1"/>
            <a:r>
              <a:rPr lang="en-US" altLang="ja-JP" sz="1800" dirty="0"/>
              <a:t>Alt.3. transmission bandwidth</a:t>
            </a:r>
            <a:endParaRPr lang="en-US" altLang="ja-JP" sz="2000" dirty="0"/>
          </a:p>
          <a:p>
            <a:pPr marL="342900" lvl="1" indent="-342900">
              <a:buFont typeface="Arial"/>
              <a:buChar char="•"/>
            </a:pPr>
            <a:endParaRPr lang="en-GB" sz="2400" dirty="0">
              <a:solidFill>
                <a:srgbClr val="000000"/>
              </a:solidFill>
            </a:endParaRPr>
          </a:p>
          <a:p>
            <a:pPr marL="342900" lvl="1" indent="-342900">
              <a:buFont typeface="Arial"/>
              <a:buChar char="•"/>
            </a:pPr>
            <a:r>
              <a:rPr lang="en-GB" sz="2400" dirty="0">
                <a:solidFill>
                  <a:srgbClr val="000000"/>
                </a:solidFill>
              </a:rPr>
              <a:t>One of the intensive discussion on this topic was as follows.</a:t>
            </a:r>
          </a:p>
          <a:p>
            <a:pPr marL="742950" lvl="2" indent="-342900"/>
            <a:r>
              <a:rPr lang="en-GB" sz="1800" dirty="0">
                <a:solidFill>
                  <a:srgbClr val="000000"/>
                </a:solidFill>
              </a:rPr>
              <a:t>In some cases the amount of MSD is so significant such as 30dB, hence there is no motivation to satisfy it since it is meaningless. Also, there is less motivation to make UEs have less MSD since network will equally handle UEs with large MSD and small MSD even for the same band combination.</a:t>
            </a:r>
          </a:p>
          <a:p>
            <a:pPr marL="742950" lvl="2" indent="-342900"/>
            <a:r>
              <a:rPr lang="en-GB" sz="1800" dirty="0">
                <a:solidFill>
                  <a:srgbClr val="000000"/>
                </a:solidFill>
              </a:rPr>
              <a:t>While some said that even with such MSD, the MSD is not always such maximum value according to distance between UE and base stations.</a:t>
            </a:r>
          </a:p>
        </p:txBody>
      </p:sp>
    </p:spTree>
    <p:extLst>
      <p:ext uri="{BB962C8B-B14F-4D97-AF65-F5344CB8AC3E}">
        <p14:creationId xmlns:p14="http://schemas.microsoft.com/office/powerpoint/2010/main" val="1324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Background 2</a:t>
            </a:r>
          </a:p>
        </p:txBody>
      </p:sp>
      <p:sp>
        <p:nvSpPr>
          <p:cNvPr id="3" name="Content Placeholder 2"/>
          <p:cNvSpPr>
            <a:spLocks noGrp="1"/>
          </p:cNvSpPr>
          <p:nvPr>
            <p:ph idx="1"/>
          </p:nvPr>
        </p:nvSpPr>
        <p:spPr>
          <a:xfrm>
            <a:off x="457200" y="1501584"/>
            <a:ext cx="8229600" cy="5257801"/>
          </a:xfrm>
        </p:spPr>
        <p:txBody>
          <a:bodyPr>
            <a:normAutofit/>
          </a:bodyPr>
          <a:lstStyle/>
          <a:p>
            <a:pPr marL="342900" lvl="1" indent="-342900"/>
            <a:r>
              <a:rPr lang="en-GB" altLang="ja-JP" sz="2400" dirty="0">
                <a:solidFill>
                  <a:srgbClr val="000000"/>
                </a:solidFill>
              </a:rPr>
              <a:t>Even single </a:t>
            </a:r>
            <a:r>
              <a:rPr lang="en-GB" altLang="ja-JP" sz="2400" dirty="0" err="1">
                <a:solidFill>
                  <a:srgbClr val="000000"/>
                </a:solidFill>
              </a:rPr>
              <a:t>Tx</a:t>
            </a:r>
            <a:r>
              <a:rPr lang="en-GB" altLang="ja-JP" sz="2400" dirty="0">
                <a:solidFill>
                  <a:srgbClr val="000000"/>
                </a:solidFill>
              </a:rPr>
              <a:t> switched UL is introduced, still UEs are allowed to implement simultaneous uplink transmission feature for difficult band combinations. </a:t>
            </a:r>
          </a:p>
          <a:p>
            <a:pPr marL="342900" lvl="1" indent="-342900"/>
            <a:r>
              <a:rPr lang="en-GB" altLang="ja-JP" sz="2400" dirty="0">
                <a:solidFill>
                  <a:srgbClr val="000000"/>
                </a:solidFill>
              </a:rPr>
              <a:t>Then, we still have remaining issues to make maximum use of UEs with different MSD values in real network since MSD like 30 dB is the minimum requirement and the UEs would have different level of MSD even for the same band combinations.</a:t>
            </a:r>
          </a:p>
          <a:p>
            <a:pPr marL="342900" lvl="1" indent="-342900"/>
            <a:r>
              <a:rPr lang="en-GB" sz="2400" dirty="0">
                <a:solidFill>
                  <a:srgbClr val="000000"/>
                </a:solidFill>
                <a:latin typeface="Calibri" charset="0"/>
              </a:rPr>
              <a:t>Thus, in this material, we discuss to make good use of UEs with different MSD in real network and how to motivate vendors to implement simultaneous uplink transmission by showing solution to make better performance UEs (with less MSD) to be fully utilized in real network. </a:t>
            </a:r>
            <a:endParaRPr lang="en-US" sz="3200" dirty="0">
              <a:solidFill>
                <a:srgbClr val="000000"/>
              </a:solidFill>
              <a:latin typeface="Calibri" charset="0"/>
            </a:endParaRPr>
          </a:p>
        </p:txBody>
      </p:sp>
    </p:spTree>
    <p:extLst>
      <p:ext uri="{BB962C8B-B14F-4D97-AF65-F5344CB8AC3E}">
        <p14:creationId xmlns:p14="http://schemas.microsoft.com/office/powerpoint/2010/main" val="2164897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DB1CDF-406C-4784-85DA-9B321E074C60}"/>
              </a:ext>
            </a:extLst>
          </p:cNvPr>
          <p:cNvSpPr>
            <a:spLocks noGrp="1"/>
          </p:cNvSpPr>
          <p:nvPr>
            <p:ph type="title"/>
          </p:nvPr>
        </p:nvSpPr>
        <p:spPr>
          <a:xfrm>
            <a:off x="457200" y="95338"/>
            <a:ext cx="8229600" cy="1143000"/>
          </a:xfrm>
        </p:spPr>
        <p:txBody>
          <a:bodyPr/>
          <a:lstStyle/>
          <a:p>
            <a:r>
              <a:rPr lang="en-US" altLang="ja-JP" dirty="0"/>
              <a:t>Proposal</a:t>
            </a:r>
            <a:endParaRPr kumimoji="1" lang="ja-JP" altLang="en-US" dirty="0"/>
          </a:p>
        </p:txBody>
      </p:sp>
      <p:sp>
        <p:nvSpPr>
          <p:cNvPr id="3" name="コンテンツ プレースホルダー 2">
            <a:extLst>
              <a:ext uri="{FF2B5EF4-FFF2-40B4-BE49-F238E27FC236}">
                <a16:creationId xmlns:a16="http://schemas.microsoft.com/office/drawing/2014/main" id="{9A46640D-AA5D-4AA3-B352-A434BEFD2CC0}"/>
              </a:ext>
            </a:extLst>
          </p:cNvPr>
          <p:cNvSpPr>
            <a:spLocks noGrp="1"/>
          </p:cNvSpPr>
          <p:nvPr>
            <p:ph idx="1"/>
          </p:nvPr>
        </p:nvSpPr>
        <p:spPr>
          <a:xfrm>
            <a:off x="185980" y="1183341"/>
            <a:ext cx="8717796" cy="5674659"/>
          </a:xfrm>
        </p:spPr>
        <p:txBody>
          <a:bodyPr>
            <a:normAutofit fontScale="70000" lnSpcReduction="20000"/>
          </a:bodyPr>
          <a:lstStyle/>
          <a:p>
            <a:r>
              <a:rPr kumimoji="1" lang="en-US" altLang="ja-JP" sz="2400" dirty="0"/>
              <a:t>UE capability is introduced to indicate that UE supports simultaneous UL with various MSD requirements</a:t>
            </a:r>
          </a:p>
          <a:p>
            <a:pPr lvl="1"/>
            <a:r>
              <a:rPr kumimoji="1" lang="en-US" altLang="ja-JP" sz="2200" dirty="0"/>
              <a:t>Above UE capabilities are per band combination basis</a:t>
            </a:r>
          </a:p>
          <a:p>
            <a:pPr lvl="1"/>
            <a:r>
              <a:rPr kumimoji="1" lang="en-US" altLang="ja-JP" sz="2200" dirty="0"/>
              <a:t>Example of MSD requirements is shown in below table. </a:t>
            </a:r>
            <a:r>
              <a:rPr kumimoji="1" lang="en-US" altLang="ja-JP" sz="2200" dirty="0">
                <a:solidFill>
                  <a:srgbClr val="0000FF"/>
                </a:solidFill>
              </a:rPr>
              <a:t>Note that conditions/MSD values in the table are just example, and specific conditions/values will be investigated after December 2017</a:t>
            </a:r>
          </a:p>
          <a:p>
            <a:pPr lvl="1"/>
            <a:r>
              <a:rPr kumimoji="1" lang="en-US" altLang="ja-JP" sz="2200" dirty="0"/>
              <a:t>The maximum MSD value like 30 dB in the table is defined based on study, while the other MSD values can be determined even without study.</a:t>
            </a:r>
          </a:p>
          <a:p>
            <a:pPr lvl="1"/>
            <a:r>
              <a:rPr kumimoji="1" lang="en-US" altLang="ja-JP" sz="2200" dirty="0"/>
              <a:t>More specifically, satisfying MSD of 30 dB is mandatory when a UE says that is capable of simultaneous uplink transmission, while MSDs of 20, 10 and 0 dB are optional for UEs with a simultaneous uplink transmission feature.</a:t>
            </a:r>
          </a:p>
          <a:p>
            <a:pPr lvl="1"/>
            <a:r>
              <a:rPr kumimoji="1" lang="en-US" altLang="ja-JP" sz="2200" dirty="0"/>
              <a:t>Network can optimize their scheduler based on UE capability. </a:t>
            </a:r>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pPr marL="0" indent="0">
              <a:buNone/>
            </a:pPr>
            <a:endParaRPr kumimoji="1" lang="en-US" altLang="ja-JP" sz="2400" dirty="0"/>
          </a:p>
          <a:p>
            <a:r>
              <a:rPr kumimoji="1" lang="en-US" altLang="ja-JP" sz="2400" dirty="0"/>
              <a:t>Send LS to RAN2 to inform RAN4 agreements </a:t>
            </a:r>
          </a:p>
        </p:txBody>
      </p:sp>
      <p:graphicFrame>
        <p:nvGraphicFramePr>
          <p:cNvPr id="8" name="表 7">
            <a:extLst>
              <a:ext uri="{FF2B5EF4-FFF2-40B4-BE49-F238E27FC236}">
                <a16:creationId xmlns:a16="http://schemas.microsoft.com/office/drawing/2014/main" id="{86C81FC7-16EA-4225-B849-418613EC9B6E}"/>
              </a:ext>
            </a:extLst>
          </p:cNvPr>
          <p:cNvGraphicFramePr>
            <a:graphicFrameLocks noGrp="1"/>
          </p:cNvGraphicFramePr>
          <p:nvPr>
            <p:extLst>
              <p:ext uri="{D42A27DB-BD31-4B8C-83A1-F6EECF244321}">
                <p14:modId xmlns:p14="http://schemas.microsoft.com/office/powerpoint/2010/main" val="1441531743"/>
              </p:ext>
            </p:extLst>
          </p:nvPr>
        </p:nvGraphicFramePr>
        <p:xfrm>
          <a:off x="923600" y="3659993"/>
          <a:ext cx="7561725" cy="2276247"/>
        </p:xfrm>
        <a:graphic>
          <a:graphicData uri="http://schemas.openxmlformats.org/drawingml/2006/table">
            <a:tbl>
              <a:tblPr firstRow="1" firstCol="1" bandRow="1"/>
              <a:tblGrid>
                <a:gridCol w="1095003">
                  <a:extLst>
                    <a:ext uri="{9D8B030D-6E8A-4147-A177-3AD203B41FA5}">
                      <a16:colId xmlns:a16="http://schemas.microsoft.com/office/drawing/2014/main" val="2585126918"/>
                    </a:ext>
                  </a:extLst>
                </a:gridCol>
                <a:gridCol w="631733">
                  <a:extLst>
                    <a:ext uri="{9D8B030D-6E8A-4147-A177-3AD203B41FA5}">
                      <a16:colId xmlns:a16="http://schemas.microsoft.com/office/drawing/2014/main" val="1380165225"/>
                    </a:ext>
                  </a:extLst>
                </a:gridCol>
                <a:gridCol w="631733">
                  <a:extLst>
                    <a:ext uri="{9D8B030D-6E8A-4147-A177-3AD203B41FA5}">
                      <a16:colId xmlns:a16="http://schemas.microsoft.com/office/drawing/2014/main" val="3115736963"/>
                    </a:ext>
                  </a:extLst>
                </a:gridCol>
                <a:gridCol w="631733">
                  <a:extLst>
                    <a:ext uri="{9D8B030D-6E8A-4147-A177-3AD203B41FA5}">
                      <a16:colId xmlns:a16="http://schemas.microsoft.com/office/drawing/2014/main" val="3700845319"/>
                    </a:ext>
                  </a:extLst>
                </a:gridCol>
                <a:gridCol w="631733">
                  <a:extLst>
                    <a:ext uri="{9D8B030D-6E8A-4147-A177-3AD203B41FA5}">
                      <a16:colId xmlns:a16="http://schemas.microsoft.com/office/drawing/2014/main" val="2772036111"/>
                    </a:ext>
                  </a:extLst>
                </a:gridCol>
                <a:gridCol w="631733">
                  <a:extLst>
                    <a:ext uri="{9D8B030D-6E8A-4147-A177-3AD203B41FA5}">
                      <a16:colId xmlns:a16="http://schemas.microsoft.com/office/drawing/2014/main" val="4159795022"/>
                    </a:ext>
                  </a:extLst>
                </a:gridCol>
                <a:gridCol w="631733">
                  <a:extLst>
                    <a:ext uri="{9D8B030D-6E8A-4147-A177-3AD203B41FA5}">
                      <a16:colId xmlns:a16="http://schemas.microsoft.com/office/drawing/2014/main" val="919198874"/>
                    </a:ext>
                  </a:extLst>
                </a:gridCol>
                <a:gridCol w="610675">
                  <a:extLst>
                    <a:ext uri="{9D8B030D-6E8A-4147-A177-3AD203B41FA5}">
                      <a16:colId xmlns:a16="http://schemas.microsoft.com/office/drawing/2014/main" val="3530116443"/>
                    </a:ext>
                  </a:extLst>
                </a:gridCol>
                <a:gridCol w="610675">
                  <a:extLst>
                    <a:ext uri="{9D8B030D-6E8A-4147-A177-3AD203B41FA5}">
                      <a16:colId xmlns:a16="http://schemas.microsoft.com/office/drawing/2014/main" val="3029484211"/>
                    </a:ext>
                  </a:extLst>
                </a:gridCol>
                <a:gridCol w="1454974">
                  <a:extLst>
                    <a:ext uri="{9D8B030D-6E8A-4147-A177-3AD203B41FA5}">
                      <a16:colId xmlns:a16="http://schemas.microsoft.com/office/drawing/2014/main" val="651507221"/>
                    </a:ext>
                  </a:extLst>
                </a:gridCol>
              </a:tblGrid>
              <a:tr h="181696">
                <a:tc gridSpan="8">
                  <a:txBody>
                    <a:bodyPr/>
                    <a:lstStyle/>
                    <a:p>
                      <a:pPr algn="ctr" hangingPunct="0">
                        <a:spcAft>
                          <a:spcPts val="0"/>
                        </a:spcAft>
                      </a:pPr>
                      <a:r>
                        <a:rPr lang="en-GB" sz="1050" b="1" dirty="0">
                          <a:effectLst/>
                          <a:latin typeface="Arial" panose="020B0604020202020204" pitchFamily="34" charset="0"/>
                          <a:ea typeface="Times New Roman" panose="02020603050405020304" pitchFamily="18" charset="0"/>
                          <a:cs typeface="Arial" panose="020B0604020202020204" pitchFamily="34" charset="0"/>
                        </a:rPr>
                        <a:t>E-UTRA Band / </a:t>
                      </a:r>
                      <a:r>
                        <a:rPr lang="en-GB" sz="1050" b="1" dirty="0" err="1">
                          <a:effectLst/>
                          <a:latin typeface="Arial" panose="020B0604020202020204" pitchFamily="34" charset="0"/>
                          <a:ea typeface="ＭＳ 明朝" panose="02020609040205080304" pitchFamily="17" charset="-128"/>
                          <a:cs typeface="Arial" panose="020B0604020202020204" pitchFamily="34" charset="0"/>
                        </a:rPr>
                        <a:t>NRBand</a:t>
                      </a:r>
                      <a:r>
                        <a:rPr lang="en-GB" sz="1050" b="1" dirty="0">
                          <a:effectLst/>
                          <a:latin typeface="Arial" panose="020B0604020202020204" pitchFamily="34" charset="0"/>
                          <a:ea typeface="ＭＳ 明朝" panose="02020609040205080304" pitchFamily="17" charset="-128"/>
                          <a:cs typeface="Arial" panose="020B0604020202020204" pitchFamily="34" charset="0"/>
                        </a:rPr>
                        <a:t>/ </a:t>
                      </a:r>
                      <a:r>
                        <a:rPr lang="en-GB" sz="1050" b="1" dirty="0">
                          <a:effectLst/>
                          <a:latin typeface="Arial" panose="020B0604020202020204" pitchFamily="34" charset="0"/>
                          <a:ea typeface="Times New Roman" panose="02020603050405020304" pitchFamily="18" charset="0"/>
                          <a:cs typeface="Arial" panose="020B0604020202020204" pitchFamily="34" charset="0"/>
                        </a:rPr>
                        <a:t>Channel bandwidth / N</a:t>
                      </a:r>
                      <a:r>
                        <a:rPr lang="en-GB" sz="1050" b="1" baseline="-25000" dirty="0">
                          <a:effectLst/>
                          <a:latin typeface="Arial" panose="020B0604020202020204" pitchFamily="34" charset="0"/>
                          <a:ea typeface="Times New Roman" panose="02020603050405020304" pitchFamily="18" charset="0"/>
                          <a:cs typeface="Arial" panose="020B0604020202020204" pitchFamily="34" charset="0"/>
                        </a:rPr>
                        <a:t>RB</a:t>
                      </a:r>
                      <a:r>
                        <a:rPr lang="en-GB" sz="1050" b="1" dirty="0">
                          <a:effectLst/>
                          <a:latin typeface="Arial" panose="020B0604020202020204" pitchFamily="34" charset="0"/>
                          <a:ea typeface="Times New Roman" panose="02020603050405020304" pitchFamily="18" charset="0"/>
                          <a:cs typeface="Arial" panose="020B0604020202020204" pitchFamily="34" charset="0"/>
                        </a:rPr>
                        <a:t> / Duplex mode</a:t>
                      </a:r>
                      <a:endParaRPr lang="ja-JP"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Arial" panose="020B0604020202020204" pitchFamily="34" charset="0"/>
                        </a:rPr>
                        <a:t>Source of IMD</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altLang="ja-JP" sz="1050" b="1" dirty="0">
                          <a:effectLst/>
                          <a:highlight>
                            <a:srgbClr val="FFFF00"/>
                          </a:highlight>
                          <a:latin typeface="Arial" panose="020B0604020202020204" pitchFamily="34" charset="0"/>
                          <a:ea typeface="ＭＳ 明朝" panose="02020609040205080304" pitchFamily="17" charset="-128"/>
                          <a:cs typeface="Arial" panose="020B0604020202020204" pitchFamily="34" charset="0"/>
                        </a:rPr>
                        <a:t>UE capability </a:t>
                      </a:r>
                    </a:p>
                    <a:p>
                      <a:pPr algn="ctr" hangingPunct="0">
                        <a:spcAft>
                          <a:spcPts val="0"/>
                        </a:spcAft>
                      </a:pPr>
                      <a:r>
                        <a:rPr lang="en-GB" altLang="ja-JP" sz="1050" b="1" dirty="0">
                          <a:effectLst/>
                          <a:highlight>
                            <a:srgbClr val="FFFF00"/>
                          </a:highlight>
                          <a:latin typeface="Arial" panose="020B0604020202020204" pitchFamily="34" charset="0"/>
                          <a:ea typeface="ＭＳ 明朝" panose="02020609040205080304" pitchFamily="17" charset="-128"/>
                          <a:cs typeface="Arial" panose="020B0604020202020204" pitchFamily="34" charset="0"/>
                        </a:rPr>
                        <a:t>bit map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4464159"/>
                  </a:ext>
                </a:extLst>
              </a:tr>
              <a:tr h="545088">
                <a:tc>
                  <a:txBody>
                    <a:bodyPr/>
                    <a:lstStyle/>
                    <a:p>
                      <a:pPr algn="ctr" hangingPunct="0">
                        <a:spcAft>
                          <a:spcPts val="0"/>
                        </a:spcAft>
                      </a:pPr>
                      <a:r>
                        <a:rPr lang="en-GB" sz="1050" b="1">
                          <a:effectLst/>
                          <a:latin typeface="Arial" panose="020B0604020202020204" pitchFamily="34" charset="0"/>
                          <a:ea typeface="ＭＳ 明朝" panose="02020609040205080304" pitchFamily="17" charset="-128"/>
                          <a:cs typeface="Arial" panose="020B0604020202020204" pitchFamily="34" charset="0"/>
                        </a:rPr>
                        <a:t>LTE-NR DC</a:t>
                      </a:r>
                      <a:r>
                        <a:rPr lang="en-GB" sz="1050" b="1">
                          <a:effectLst/>
                          <a:latin typeface="Arial" panose="020B0604020202020204" pitchFamily="34" charset="0"/>
                          <a:ea typeface="Times New Roman" panose="02020603050405020304" pitchFamily="18" charset="0"/>
                          <a:cs typeface="Arial" panose="020B0604020202020204" pitchFamily="34" charset="0"/>
                        </a:rPr>
                        <a:t> </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p>
                      <a:pPr algn="ctr" hangingPunct="0">
                        <a:spcAft>
                          <a:spcPts val="0"/>
                        </a:spcAft>
                      </a:pPr>
                      <a:r>
                        <a:rPr lang="en-GB" sz="1050" b="1">
                          <a:effectLst/>
                          <a:latin typeface="Arial" panose="020B0604020202020204" pitchFamily="34" charset="0"/>
                          <a:ea typeface="Times New Roman" panose="02020603050405020304" pitchFamily="18" charset="0"/>
                          <a:cs typeface="Arial" panose="020B0604020202020204" pitchFamily="34" charset="0"/>
                        </a:rPr>
                        <a:t>Configuration</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dirty="0">
                          <a:effectLst/>
                          <a:latin typeface="Arial" panose="020B0604020202020204" pitchFamily="34" charset="0"/>
                          <a:ea typeface="Times New Roman" panose="02020603050405020304" pitchFamily="18" charset="0"/>
                          <a:cs typeface="Arial" panose="020B0604020202020204" pitchFamily="34" charset="0"/>
                        </a:rPr>
                        <a:t>band</a:t>
                      </a:r>
                      <a:endParaRPr lang="ja-JP"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Arial" panose="020B0604020202020204" pitchFamily="34" charset="0"/>
                        </a:rPr>
                        <a:t>UL F</a:t>
                      </a:r>
                      <a:r>
                        <a:rPr lang="en-GB" sz="1050" b="1" baseline="-25000">
                          <a:effectLst/>
                          <a:latin typeface="Arial" panose="020B0604020202020204" pitchFamily="34" charset="0"/>
                          <a:ea typeface="Times New Roman" panose="02020603050405020304" pitchFamily="18" charset="0"/>
                          <a:cs typeface="Arial" panose="020B0604020202020204" pitchFamily="34" charset="0"/>
                        </a:rPr>
                        <a:t>c</a:t>
                      </a:r>
                      <a:r>
                        <a:rPr lang="en-GB" sz="1050" b="1">
                          <a:effectLst/>
                          <a:latin typeface="Arial" panose="020B0604020202020204" pitchFamily="34" charset="0"/>
                          <a:ea typeface="Times New Roman" panose="02020603050405020304" pitchFamily="18" charset="0"/>
                          <a:cs typeface="Arial" panose="020B0604020202020204" pitchFamily="34" charset="0"/>
                        </a:rPr>
                        <a:t> </a:t>
                      </a:r>
                      <a:br>
                        <a:rPr lang="en-GB" sz="1050" b="1">
                          <a:effectLst/>
                          <a:latin typeface="Arial" panose="020B0604020202020204" pitchFamily="34" charset="0"/>
                          <a:ea typeface="Times New Roman" panose="02020603050405020304" pitchFamily="18" charset="0"/>
                          <a:cs typeface="Arial" panose="020B0604020202020204" pitchFamily="34" charset="0"/>
                        </a:rPr>
                      </a:br>
                      <a:r>
                        <a:rPr lang="en-GB" sz="1050" b="1">
                          <a:effectLst/>
                          <a:latin typeface="Arial" panose="020B0604020202020204" pitchFamily="34" charset="0"/>
                          <a:ea typeface="Times New Roman" panose="02020603050405020304" pitchFamily="18" charset="0"/>
                          <a:cs typeface="Arial" panose="020B0604020202020204" pitchFamily="34" charset="0"/>
                        </a:rPr>
                        <a:t>(MHz)</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Arial" panose="020B0604020202020204" pitchFamily="34" charset="0"/>
                        </a:rPr>
                        <a:t>UL/DL BW </a:t>
                      </a:r>
                      <a:br>
                        <a:rPr lang="en-GB" sz="1050" b="1">
                          <a:effectLst/>
                          <a:latin typeface="Arial" panose="020B0604020202020204" pitchFamily="34" charset="0"/>
                          <a:ea typeface="Times New Roman" panose="02020603050405020304" pitchFamily="18" charset="0"/>
                          <a:cs typeface="Arial" panose="020B0604020202020204" pitchFamily="34" charset="0"/>
                        </a:rPr>
                      </a:br>
                      <a:r>
                        <a:rPr lang="en-GB" sz="1050" b="1">
                          <a:effectLst/>
                          <a:latin typeface="Arial" panose="020B0604020202020204" pitchFamily="34" charset="0"/>
                          <a:ea typeface="Times New Roman" panose="02020603050405020304" pitchFamily="18" charset="0"/>
                          <a:cs typeface="Arial" panose="020B0604020202020204" pitchFamily="34" charset="0"/>
                        </a:rPr>
                        <a:t>(MHz)</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dirty="0">
                          <a:effectLst/>
                          <a:latin typeface="Arial" panose="020B0604020202020204" pitchFamily="34" charset="0"/>
                          <a:ea typeface="Times New Roman" panose="02020603050405020304" pitchFamily="18" charset="0"/>
                          <a:cs typeface="Arial" panose="020B0604020202020204" pitchFamily="34" charset="0"/>
                        </a:rPr>
                        <a:t>UL </a:t>
                      </a:r>
                      <a:br>
                        <a:rPr lang="en-GB" sz="1050" b="1" dirty="0">
                          <a:effectLst/>
                          <a:latin typeface="Arial" panose="020B0604020202020204" pitchFamily="34" charset="0"/>
                          <a:ea typeface="Times New Roman" panose="02020603050405020304" pitchFamily="18" charset="0"/>
                          <a:cs typeface="Arial" panose="020B0604020202020204" pitchFamily="34" charset="0"/>
                        </a:rPr>
                      </a:br>
                      <a:r>
                        <a:rPr lang="en-GB" sz="1050" b="1" dirty="0">
                          <a:effectLst/>
                          <a:latin typeface="Arial" panose="020B0604020202020204" pitchFamily="34" charset="0"/>
                          <a:ea typeface="Times New Roman" panose="02020603050405020304" pitchFamily="18" charset="0"/>
                          <a:cs typeface="Arial" panose="020B0604020202020204" pitchFamily="34" charset="0"/>
                        </a:rPr>
                        <a:t>C</a:t>
                      </a:r>
                      <a:r>
                        <a:rPr lang="en-GB" sz="1050" b="1" baseline="-25000" dirty="0">
                          <a:effectLst/>
                          <a:latin typeface="Arial" panose="020B0604020202020204" pitchFamily="34" charset="0"/>
                          <a:ea typeface="Times New Roman" panose="02020603050405020304" pitchFamily="18" charset="0"/>
                          <a:cs typeface="Arial" panose="020B0604020202020204" pitchFamily="34" charset="0"/>
                        </a:rPr>
                        <a:t>LRB</a:t>
                      </a:r>
                      <a:endParaRPr lang="ja-JP"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Arial" panose="020B0604020202020204" pitchFamily="34" charset="0"/>
                        </a:rPr>
                        <a:t>DL F</a:t>
                      </a:r>
                      <a:r>
                        <a:rPr lang="en-GB" sz="1050" b="1" baseline="-25000">
                          <a:effectLst/>
                          <a:latin typeface="Arial" panose="020B0604020202020204" pitchFamily="34" charset="0"/>
                          <a:ea typeface="Times New Roman" panose="02020603050405020304" pitchFamily="18" charset="0"/>
                          <a:cs typeface="Arial" panose="020B0604020202020204" pitchFamily="34" charset="0"/>
                        </a:rPr>
                        <a:t>c</a:t>
                      </a:r>
                      <a:r>
                        <a:rPr lang="en-GB" sz="1050" b="1">
                          <a:effectLst/>
                          <a:latin typeface="Arial" panose="020B0604020202020204" pitchFamily="34" charset="0"/>
                          <a:ea typeface="Times New Roman" panose="02020603050405020304" pitchFamily="18" charset="0"/>
                          <a:cs typeface="Arial" panose="020B0604020202020204" pitchFamily="34" charset="0"/>
                        </a:rPr>
                        <a:t> (MHz)</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a:effectLst/>
                          <a:latin typeface="Arial" panose="020B0604020202020204" pitchFamily="34" charset="0"/>
                          <a:ea typeface="Times New Roman" panose="02020603050405020304" pitchFamily="18" charset="0"/>
                          <a:cs typeface="Arial" panose="020B0604020202020204" pitchFamily="34" charset="0"/>
                        </a:rPr>
                        <a:t>MSD </a:t>
                      </a:r>
                      <a:br>
                        <a:rPr lang="en-GB" sz="1050" b="1">
                          <a:effectLst/>
                          <a:latin typeface="Arial" panose="020B0604020202020204" pitchFamily="34" charset="0"/>
                          <a:ea typeface="Times New Roman" panose="02020603050405020304" pitchFamily="18" charset="0"/>
                          <a:cs typeface="Arial" panose="020B0604020202020204" pitchFamily="34" charset="0"/>
                        </a:rPr>
                      </a:br>
                      <a:r>
                        <a:rPr lang="en-GB" sz="1050" b="1">
                          <a:effectLst/>
                          <a:latin typeface="Arial" panose="020B0604020202020204" pitchFamily="34" charset="0"/>
                          <a:ea typeface="Times New Roman" panose="02020603050405020304" pitchFamily="18" charset="0"/>
                          <a:cs typeface="Arial" panose="020B0604020202020204" pitchFamily="34" charset="0"/>
                        </a:rPr>
                        <a:t>(dB)</a:t>
                      </a:r>
                      <a:endParaRPr lang="ja-JP"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b="1" dirty="0">
                          <a:effectLst/>
                          <a:latin typeface="Arial" panose="020B0604020202020204" pitchFamily="34" charset="0"/>
                          <a:ea typeface="Times New Roman" panose="02020603050405020304" pitchFamily="18" charset="0"/>
                          <a:cs typeface="Arial" panose="020B0604020202020204" pitchFamily="34" charset="0"/>
                        </a:rPr>
                        <a:t>Duplex mode</a:t>
                      </a:r>
                      <a:endParaRPr lang="ja-JP"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050517022"/>
                  </a:ext>
                </a:extLst>
              </a:tr>
              <a:tr h="277591">
                <a:tc rowSpan="2">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DC</a:t>
                      </a:r>
                      <a:r>
                        <a:rPr lang="en-GB" sz="1050">
                          <a:effectLst/>
                          <a:latin typeface="Arial" panose="020B0604020202020204" pitchFamily="34" charset="0"/>
                          <a:ea typeface="Times New Roman" panose="02020603050405020304" pitchFamily="18" charset="0"/>
                          <a:cs typeface="Arial" panose="020B0604020202020204" pitchFamily="34" charset="0"/>
                        </a:rPr>
                        <a:t>_3A-</a:t>
                      </a:r>
                      <a:r>
                        <a:rPr lang="en-GB" sz="1050">
                          <a:effectLst/>
                          <a:latin typeface="Arial" panose="020B0604020202020204" pitchFamily="34" charset="0"/>
                          <a:ea typeface="ＭＳ 明朝" panose="02020609040205080304" pitchFamily="17" charset="-128"/>
                          <a:cs typeface="Arial" panose="020B0604020202020204" pitchFamily="34" charset="0"/>
                        </a:rPr>
                        <a:t>n78</a:t>
                      </a:r>
                      <a:r>
                        <a:rPr lang="en-GB" sz="1050">
                          <a:effectLst/>
                          <a:latin typeface="Arial" panose="020B0604020202020204" pitchFamily="34" charset="0"/>
                          <a:ea typeface="Times New Roman" panose="02020603050405020304" pitchFamily="18" charset="0"/>
                          <a:cs typeface="Arial" panose="020B0604020202020204" pitchFamily="34" charset="0"/>
                        </a:rPr>
                        <a:t>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1740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1835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highlight>
                            <a:srgbClr val="FFFF00"/>
                          </a:highlight>
                          <a:latin typeface="Arial" panose="020B0604020202020204" pitchFamily="34" charset="0"/>
                          <a:ea typeface="Times New Roman" panose="02020603050405020304" pitchFamily="18" charset="0"/>
                          <a:cs typeface="Arial" panose="020B0604020202020204" pitchFamily="34" charset="0"/>
                        </a:rPr>
                        <a:t>3</a:t>
                      </a:r>
                      <a:r>
                        <a:rPr lang="en-GB" sz="1050">
                          <a:effectLst/>
                          <a:highlight>
                            <a:srgbClr val="FFFF00"/>
                          </a:highlight>
                          <a:latin typeface="Arial" panose="020B0604020202020204" pitchFamily="34" charset="0"/>
                          <a:ea typeface="ＭＳ 明朝" panose="02020609040205080304" pitchFamily="17" charset="-128"/>
                          <a:cs typeface="Arial" panose="020B0604020202020204" pitchFamily="34" charset="0"/>
                        </a:rPr>
                        <a:t>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FDD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IMD2</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altLang="ja-JP" sz="1050" dirty="0">
                          <a:effectLst/>
                          <a:highlight>
                            <a:srgbClr val="FFFF00"/>
                          </a:highlight>
                          <a:latin typeface="Arial" panose="020B0604020202020204" pitchFamily="34" charset="0"/>
                          <a:ea typeface="ＭＳ 明朝" panose="02020609040205080304" pitchFamily="17" charset="-128"/>
                          <a:cs typeface="Arial" panose="020B0604020202020204" pitchFamily="34" charset="0"/>
                        </a:rPr>
                        <a:t>’00’</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312777"/>
                  </a:ext>
                </a:extLst>
              </a:tr>
              <a:tr h="181696">
                <a:tc vMerge="1">
                  <a:txBody>
                    <a:bodyPr/>
                    <a:lstStyle/>
                    <a:p>
                      <a:endParaRPr kumimoji="1" lang="ja-JP" altLang="en-US"/>
                    </a:p>
                  </a:txBody>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n78</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5</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TDD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val="2674258056"/>
                  </a:ext>
                </a:extLst>
              </a:tr>
              <a:tr h="181696">
                <a:tc rowSpan="2">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DC</a:t>
                      </a:r>
                      <a:r>
                        <a:rPr lang="en-GB" sz="1050">
                          <a:effectLst/>
                          <a:latin typeface="Arial" panose="020B0604020202020204" pitchFamily="34" charset="0"/>
                          <a:ea typeface="Times New Roman" panose="02020603050405020304" pitchFamily="18" charset="0"/>
                          <a:cs typeface="Arial" panose="020B0604020202020204" pitchFamily="34" charset="0"/>
                        </a:rPr>
                        <a:t>_3A-</a:t>
                      </a:r>
                      <a:r>
                        <a:rPr lang="en-GB" sz="1050">
                          <a:effectLst/>
                          <a:latin typeface="Arial" panose="020B0604020202020204" pitchFamily="34" charset="0"/>
                          <a:ea typeface="ＭＳ 明朝" panose="02020609040205080304" pitchFamily="17" charset="-128"/>
                          <a:cs typeface="Arial" panose="020B0604020202020204" pitchFamily="34" charset="0"/>
                        </a:rPr>
                        <a:t>n78</a:t>
                      </a:r>
                      <a:r>
                        <a:rPr lang="en-GB" sz="1050">
                          <a:effectLst/>
                          <a:latin typeface="Arial" panose="020B0604020202020204" pitchFamily="34" charset="0"/>
                          <a:ea typeface="Times New Roman" panose="02020603050405020304" pitchFamily="18" charset="0"/>
                          <a:cs typeface="Arial" panose="020B0604020202020204" pitchFamily="34" charset="0"/>
                        </a:rPr>
                        <a:t>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1740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5</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1835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highlight>
                            <a:srgbClr val="FFFF00"/>
                          </a:highlight>
                          <a:latin typeface="Arial" panose="020B0604020202020204" pitchFamily="34" charset="0"/>
                          <a:ea typeface="ＭＳ 明朝" panose="02020609040205080304" pitchFamily="17" charset="-128"/>
                          <a:cs typeface="Arial" panose="020B0604020202020204" pitchFamily="34" charset="0"/>
                        </a:rPr>
                        <a:t>20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FDD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IMD2</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altLang="ja-JP" sz="1050" dirty="0">
                          <a:effectLst/>
                          <a:highlight>
                            <a:srgbClr val="FFFF00"/>
                          </a:highlight>
                          <a:latin typeface="Arial" panose="020B0604020202020204" pitchFamily="34" charset="0"/>
                          <a:ea typeface="ＭＳ 明朝" panose="02020609040205080304" pitchFamily="17" charset="-128"/>
                          <a:cs typeface="Arial" panose="020B0604020202020204" pitchFamily="34" charset="0"/>
                        </a:rPr>
                        <a:t>‘01’</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640055"/>
                  </a:ext>
                </a:extLst>
              </a:tr>
              <a:tr h="181696">
                <a:tc vMerge="1">
                  <a:txBody>
                    <a:bodyPr/>
                    <a:lstStyle/>
                    <a:p>
                      <a:endParaRPr kumimoji="1" lang="ja-JP" altLang="en-US"/>
                    </a:p>
                  </a:txBody>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n78</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T</a:t>
                      </a:r>
                      <a:r>
                        <a:rPr lang="en-GB" sz="1050">
                          <a:effectLst/>
                          <a:latin typeface="Arial" panose="020B0604020202020204" pitchFamily="34" charset="0"/>
                          <a:ea typeface="Times New Roman" panose="02020603050405020304" pitchFamily="18" charset="0"/>
                          <a:cs typeface="Arial" panose="020B0604020202020204" pitchFamily="34" charset="0"/>
                        </a:rPr>
                        <a:t>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val="1777405239"/>
                  </a:ext>
                </a:extLst>
              </a:tr>
              <a:tr h="181696">
                <a:tc rowSpan="2">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DC</a:t>
                      </a:r>
                      <a:r>
                        <a:rPr lang="en-GB" sz="1050">
                          <a:effectLst/>
                          <a:latin typeface="Arial" panose="020B0604020202020204" pitchFamily="34" charset="0"/>
                          <a:ea typeface="Times New Roman" panose="02020603050405020304" pitchFamily="18" charset="0"/>
                          <a:cs typeface="Arial" panose="020B0604020202020204" pitchFamily="34" charset="0"/>
                        </a:rPr>
                        <a:t>_3A-</a:t>
                      </a:r>
                      <a:r>
                        <a:rPr lang="en-GB" sz="1050">
                          <a:effectLst/>
                          <a:latin typeface="Arial" panose="020B0604020202020204" pitchFamily="34" charset="0"/>
                          <a:ea typeface="ＭＳ 明朝" panose="02020609040205080304" pitchFamily="17" charset="-128"/>
                          <a:cs typeface="Arial" panose="020B0604020202020204" pitchFamily="34" charset="0"/>
                        </a:rPr>
                        <a:t>n78</a:t>
                      </a:r>
                      <a:r>
                        <a:rPr lang="en-GB" sz="1050">
                          <a:effectLst/>
                          <a:latin typeface="Arial" panose="020B0604020202020204" pitchFamily="34" charset="0"/>
                          <a:ea typeface="Times New Roman" panose="02020603050405020304" pitchFamily="18" charset="0"/>
                          <a:cs typeface="Arial" panose="020B0604020202020204" pitchFamily="34" charset="0"/>
                        </a:rPr>
                        <a:t>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1740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1835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highlight>
                            <a:srgbClr val="FFFF00"/>
                          </a:highlight>
                          <a:latin typeface="Arial" panose="020B0604020202020204" pitchFamily="34" charset="0"/>
                          <a:ea typeface="ＭＳ 明朝" panose="02020609040205080304" pitchFamily="17" charset="-128"/>
                          <a:cs typeface="Arial" panose="020B0604020202020204" pitchFamily="34" charset="0"/>
                        </a:rPr>
                        <a:t>10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FDD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IMD2</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altLang="ja-JP" sz="1050" dirty="0">
                          <a:effectLst/>
                          <a:highlight>
                            <a:srgbClr val="FFFF00"/>
                          </a:highlight>
                          <a:latin typeface="Arial" panose="020B0604020202020204" pitchFamily="34" charset="0"/>
                          <a:ea typeface="ＭＳ 明朝" panose="02020609040205080304" pitchFamily="17" charset="-128"/>
                          <a:cs typeface="Arial" panose="020B0604020202020204" pitchFamily="34" charset="0"/>
                        </a:rPr>
                        <a:t>’10’</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5395615"/>
                  </a:ext>
                </a:extLst>
              </a:tr>
              <a:tr h="181696">
                <a:tc vMerge="1">
                  <a:txBody>
                    <a:bodyPr/>
                    <a:lstStyle/>
                    <a:p>
                      <a:endParaRPr kumimoji="1" lang="ja-JP" altLang="en-US"/>
                    </a:p>
                  </a:txBody>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n78</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T</a:t>
                      </a:r>
                      <a:r>
                        <a:rPr lang="en-GB" sz="1050">
                          <a:effectLst/>
                          <a:latin typeface="Arial" panose="020B0604020202020204" pitchFamily="34" charset="0"/>
                          <a:ea typeface="Times New Roman" panose="02020603050405020304" pitchFamily="18" charset="0"/>
                          <a:cs typeface="Arial" panose="020B0604020202020204" pitchFamily="34" charset="0"/>
                        </a:rPr>
                        <a:t>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val="724546060"/>
                  </a:ext>
                </a:extLst>
              </a:tr>
              <a:tr h="181696">
                <a:tc rowSpan="2">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DC</a:t>
                      </a:r>
                      <a:r>
                        <a:rPr lang="en-GB" sz="1050">
                          <a:effectLst/>
                          <a:latin typeface="Arial" panose="020B0604020202020204" pitchFamily="34" charset="0"/>
                          <a:ea typeface="Times New Roman" panose="02020603050405020304" pitchFamily="18" charset="0"/>
                          <a:cs typeface="Arial" panose="020B0604020202020204" pitchFamily="34" charset="0"/>
                        </a:rPr>
                        <a:t>_3A-</a:t>
                      </a:r>
                      <a:r>
                        <a:rPr lang="en-GB" sz="1050">
                          <a:effectLst/>
                          <a:latin typeface="Arial" panose="020B0604020202020204" pitchFamily="34" charset="0"/>
                          <a:ea typeface="ＭＳ 明朝" panose="02020609040205080304" pitchFamily="17" charset="-128"/>
                          <a:cs typeface="Arial" panose="020B0604020202020204" pitchFamily="34" charset="0"/>
                        </a:rPr>
                        <a:t>n78</a:t>
                      </a:r>
                      <a:r>
                        <a:rPr lang="en-GB" sz="1050">
                          <a:effectLst/>
                          <a:latin typeface="Arial" panose="020B0604020202020204" pitchFamily="34" charset="0"/>
                          <a:ea typeface="Times New Roman" panose="02020603050405020304" pitchFamily="18" charset="0"/>
                          <a:cs typeface="Arial" panose="020B0604020202020204" pitchFamily="34" charset="0"/>
                        </a:rPr>
                        <a:t>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1740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1835</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highlight>
                            <a:srgbClr val="FFFF00"/>
                          </a:highlight>
                          <a:latin typeface="Arial" panose="020B0604020202020204" pitchFamily="34" charset="0"/>
                          <a:ea typeface="ＭＳ 明朝" panose="02020609040205080304" pitchFamily="17" charset="-128"/>
                          <a:cs typeface="Arial" panose="020B0604020202020204" pitchFamily="34" charset="0"/>
                        </a:rPr>
                        <a:t>0</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FDD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IMD2</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altLang="ja-JP" sz="1050" dirty="0">
                          <a:effectLst/>
                          <a:highlight>
                            <a:srgbClr val="FFFF00"/>
                          </a:highlight>
                          <a:latin typeface="Arial" panose="020B0604020202020204" pitchFamily="34" charset="0"/>
                          <a:ea typeface="ＭＳ 明朝" panose="02020609040205080304" pitchFamily="17" charset="-128"/>
                          <a:cs typeface="Arial" panose="020B0604020202020204" pitchFamily="34" charset="0"/>
                        </a:rPr>
                        <a:t>‘11’</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8499844"/>
                  </a:ext>
                </a:extLst>
              </a:tr>
              <a:tr h="181696">
                <a:tc vMerge="1">
                  <a:txBody>
                    <a:bodyPr/>
                    <a:lstStyle/>
                    <a:p>
                      <a:endParaRPr kumimoji="1" lang="ja-JP" altLang="en-US"/>
                    </a:p>
                  </a:txBody>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n78</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5</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25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3575</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N/A</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a:effectLst/>
                          <a:latin typeface="Arial" panose="020B0604020202020204" pitchFamily="34" charset="0"/>
                          <a:ea typeface="ＭＳ 明朝" panose="02020609040205080304" pitchFamily="17" charset="-128"/>
                          <a:cs typeface="Arial" panose="020B0604020202020204" pitchFamily="34" charset="0"/>
                        </a:rPr>
                        <a:t>T</a:t>
                      </a:r>
                      <a:r>
                        <a:rPr lang="en-GB" sz="1050">
                          <a:effectLst/>
                          <a:latin typeface="Arial" panose="020B0604020202020204" pitchFamily="34" charset="0"/>
                          <a:ea typeface="Times New Roman" panose="02020603050405020304" pitchFamily="18" charset="0"/>
                          <a:cs typeface="Arial" panose="020B0604020202020204" pitchFamily="34" charset="0"/>
                        </a:rPr>
                        <a:t>DD</a:t>
                      </a:r>
                      <a:endParaRPr lang="ja-JP"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N/A</a:t>
                      </a:r>
                      <a:endParaRPr lang="ja-JP"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a16="http://schemas.microsoft.com/office/drawing/2014/main" val="3819421005"/>
                  </a:ext>
                </a:extLst>
              </a:tr>
            </a:tbl>
          </a:graphicData>
        </a:graphic>
      </p:graphicFrame>
    </p:spTree>
    <p:extLst>
      <p:ext uri="{BB962C8B-B14F-4D97-AF65-F5344CB8AC3E}">
        <p14:creationId xmlns:p14="http://schemas.microsoft.com/office/powerpoint/2010/main" val="37732955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3555</TotalTime>
  <Words>608</Words>
  <Application>Microsoft Office PowerPoint</Application>
  <PresentationFormat>画面に合わせる (4:3)</PresentationFormat>
  <Paragraphs>124</Paragraphs>
  <Slides>4</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vt:i4>
      </vt:variant>
    </vt:vector>
  </HeadingPairs>
  <TitlesOfParts>
    <vt:vector size="10" baseType="lpstr">
      <vt:lpstr>ＭＳ Ｐゴシック</vt:lpstr>
      <vt:lpstr>ＭＳ 明朝</vt:lpstr>
      <vt:lpstr>Arial</vt:lpstr>
      <vt:lpstr>Calibri</vt:lpstr>
      <vt:lpstr>Times New Roman</vt:lpstr>
      <vt:lpstr>Office Theme</vt:lpstr>
      <vt:lpstr>Further optimization of single Tx switched UL </vt:lpstr>
      <vt:lpstr>Background 1</vt:lpstr>
      <vt:lpstr>Background 2</vt:lpstr>
      <vt:lpstr>Proposal</vt:lpstr>
    </vt:vector>
  </TitlesOfParts>
  <Company>Apple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single uplink transmission for LTE-NR DC</dc:title>
  <dc:creator>Dawei Zhang</dc:creator>
  <cp:lastModifiedBy>佐野洋介</cp:lastModifiedBy>
  <cp:revision>79</cp:revision>
  <cp:lastPrinted>2017-09-18T23:05:38Z</cp:lastPrinted>
  <dcterms:created xsi:type="dcterms:W3CDTF">2017-09-17T23:26:52Z</dcterms:created>
  <dcterms:modified xsi:type="dcterms:W3CDTF">2017-11-17T14:41:32Z</dcterms:modified>
</cp:coreProperties>
</file>