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57" r:id="rId5"/>
    <p:sldId id="258" r:id="rId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5616624" cy="1470025"/>
          </a:xfrm>
        </p:spPr>
        <p:txBody>
          <a:bodyPr>
            <a:normAutofit/>
          </a:bodyPr>
          <a:lstStyle/>
          <a:p>
            <a:pPr algn="l"/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WG4 Meeting #84 </a:t>
            </a:r>
            <a:b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</a:br>
            <a:r>
              <a:rPr lang="en-GB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Berlin, Germany, 21 – 25 Aug, 2017</a:t>
            </a:r>
            <a:endParaRPr lang="zh-CN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altLang="zh-CN" dirty="0" err="1" smtClean="0">
                <a:solidFill>
                  <a:schemeClr val="tx1"/>
                </a:solidFill>
              </a:rPr>
              <a:t>Huawei,HiSilicon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2420888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 smtClean="0"/>
              <a:t>Way forward on channel model for performance evaluation for 8Rx SI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308304" y="620688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R4-1709103</a:t>
            </a:r>
            <a:endParaRPr lang="zh-CN" altLang="en-US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600200"/>
            <a:ext cx="8892480" cy="4525963"/>
          </a:xfrm>
        </p:spPr>
        <p:txBody>
          <a:bodyPr>
            <a:normAutofit/>
          </a:bodyPr>
          <a:lstStyle/>
          <a:p>
            <a:endParaRPr lang="en-GB" altLang="zh-CN" dirty="0" smtClean="0"/>
          </a:p>
          <a:p>
            <a:r>
              <a:rPr lang="en-US" altLang="zh-CN" sz="2800" dirty="0"/>
              <a:t>A new SI on </a:t>
            </a:r>
            <a:r>
              <a:rPr lang="en-GB" altLang="zh-CN" sz="2800" dirty="0"/>
              <a:t>LTE DL 8Rx antenna ports </a:t>
            </a:r>
            <a:r>
              <a:rPr lang="en-GB" altLang="zh-CN" sz="2800" dirty="0" smtClean="0"/>
              <a:t>(</a:t>
            </a:r>
            <a:r>
              <a:rPr lang="en-GB" altLang="zh-CN" sz="2800" dirty="0"/>
              <a:t>RP-171491</a:t>
            </a:r>
            <a:r>
              <a:rPr lang="en-GB" altLang="zh-CN" sz="2800" dirty="0" smtClean="0"/>
              <a:t>) was </a:t>
            </a:r>
            <a:r>
              <a:rPr lang="en-GB" altLang="zh-CN" sz="2800" dirty="0"/>
              <a:t>approved in RAN#76</a:t>
            </a:r>
            <a:r>
              <a:rPr lang="en-US" altLang="zh-CN" sz="2800" dirty="0" smtClean="0"/>
              <a:t>.</a:t>
            </a:r>
          </a:p>
          <a:p>
            <a:r>
              <a:rPr lang="en-US" altLang="zh-CN" sz="2800" dirty="0" smtClean="0"/>
              <a:t>The work plan on </a:t>
            </a:r>
            <a:r>
              <a:rPr lang="en-GB" altLang="zh-CN" sz="2800" dirty="0" smtClean="0"/>
              <a:t>8Rx was approved in this meeting. Base on the work plan, the </a:t>
            </a:r>
            <a:r>
              <a:rPr lang="en-GB" altLang="zh-CN" sz="2800" dirty="0"/>
              <a:t>MIMO channel </a:t>
            </a:r>
            <a:r>
              <a:rPr lang="en-GB" altLang="zh-CN" sz="2800" dirty="0" smtClean="0"/>
              <a:t>correlation,</a:t>
            </a:r>
            <a:r>
              <a:rPr lang="en-GB" altLang="zh-CN" sz="2800" dirty="0"/>
              <a:t> </a:t>
            </a:r>
            <a:r>
              <a:rPr lang="en-GB" altLang="zh-CN" sz="2800" dirty="0" smtClean="0"/>
              <a:t>and propagation </a:t>
            </a:r>
            <a:r>
              <a:rPr lang="en-GB" altLang="zh-CN" sz="2800" dirty="0"/>
              <a:t>conditions</a:t>
            </a:r>
            <a:r>
              <a:rPr lang="en-GB" altLang="zh-CN" sz="2800" dirty="0" smtClean="0"/>
              <a:t> should be agreed.</a:t>
            </a:r>
            <a:endParaRPr lang="zh-CN" altLang="zh-CN" sz="2800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Background-objectives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525963"/>
          </a:xfrm>
        </p:spPr>
        <p:txBody>
          <a:bodyPr>
            <a:normAutofit fontScale="25000" lnSpcReduction="20000"/>
          </a:bodyPr>
          <a:lstStyle/>
          <a:p>
            <a:pPr lvl="0" fontAlgn="base" hangingPunct="0"/>
            <a:r>
              <a:rPr lang="en-GB" altLang="zh-CN" sz="4800" dirty="0"/>
              <a:t>Evaluation of PDSCH demodulation performance with 8Rx for the transmission with rank lower than or equal to 4 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Identify the scenarios for the evaluations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Identify the necessary parameters including MCS, rank (≤4), antenna configuration and MIMO channel correlation, and propagation conditions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Minimize the evaluation case numbers as much as possible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Run link level simulations, and compare 8Rx performance with 4Rx under the identified scenarios to investigate the performance gain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Use MMSE-IRC as the reference receiver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Evaluation of PDSCH demodulation performance with 8Rx for the transmissions with rank higher than 4 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Identify the scenarios for the evaluations 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Identify the necessary parameters including MCS, rank (&gt;4), antenna configuration and MIMO channel correlation, and propagation conditions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Minimize the evaluation case numbers as much as possible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Run link level simulations, and investigate the operating SNR for higher layer transmission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Use MMSE-IRC as the reference receiver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Evaluation of PCFICH/PDCCH demodulation performance with 8Rx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Identify the scenarios for the evaluations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Identify the necessary parameters including CCE levels, antenna configuration and MIMO channel correlation, and propagation conditions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Minimize the evaluation case numbers as much as possible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Run link level simulations, and compare 8Rx performance with 4Rx performance under the identified scenarios to investigate the performance gain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Use MMSE as the reference receiver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Based on the above evaluation results, identify the UE RF, RRM and UE performance requirements, which will be specified.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Identify the scope and objectives of UE RF requirements for 8Rx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Decide the supported LTE bands for 8Rx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Identify the scope and objectives of RRM core requirements for 8Rx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Identify the scope and objectives of RRM performance requirements for 8Rx</a:t>
            </a:r>
            <a:endParaRPr lang="zh-CN" altLang="zh-CN" sz="4800" dirty="0"/>
          </a:p>
          <a:p>
            <a:pPr lvl="0" fontAlgn="base" hangingPunct="0"/>
            <a:r>
              <a:rPr lang="en-GB" altLang="zh-CN" sz="4800" dirty="0"/>
              <a:t>Identify the scope and objectives of UE performance requirements for 8Rx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UE demodulation requirements</a:t>
            </a:r>
            <a:endParaRPr lang="zh-CN" altLang="zh-CN" sz="4800" dirty="0"/>
          </a:p>
          <a:p>
            <a:pPr lvl="1" fontAlgn="base" hangingPunct="0"/>
            <a:r>
              <a:rPr lang="en-GB" altLang="zh-CN" sz="4800" dirty="0"/>
              <a:t>CSI requirements</a:t>
            </a:r>
            <a:endParaRPr lang="zh-CN" altLang="zh-CN" sz="4800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="" xmlns:p14="http://schemas.microsoft.com/office/powerpoint/2010/main" val="16255054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/>
          </a:bodyPr>
          <a:lstStyle/>
          <a:p>
            <a:r>
              <a:rPr lang="en-GB" altLang="zh-CN" b="1" dirty="0"/>
              <a:t>8Rx static channel matrix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34888" y="1600200"/>
            <a:ext cx="8229600" cy="4525963"/>
          </a:xfrm>
        </p:spPr>
        <p:txBody>
          <a:bodyPr/>
          <a:lstStyle/>
          <a:p>
            <a:r>
              <a:rPr lang="en-US" altLang="zh-CN" sz="2400" dirty="0" smtClean="0"/>
              <a:t>8Tx:</a:t>
            </a:r>
            <a:endParaRPr lang="zh-CN" altLang="en-US" sz="2400" dirty="0"/>
          </a:p>
        </p:txBody>
      </p:sp>
      <p:sp>
        <p:nvSpPr>
          <p:cNvPr id="21" name="Rectangle 11"/>
          <p:cNvSpPr>
            <a:spLocks noChangeArrowheads="1"/>
          </p:cNvSpPr>
          <p:nvPr/>
        </p:nvSpPr>
        <p:spPr bwMode="auto">
          <a:xfrm>
            <a:off x="1115616" y="191683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3" name="Rectangle 13"/>
          <p:cNvSpPr>
            <a:spLocks noChangeArrowheads="1"/>
          </p:cNvSpPr>
          <p:nvPr/>
        </p:nvSpPr>
        <p:spPr bwMode="auto">
          <a:xfrm>
            <a:off x="4679504" y="4818609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5" name="Rectangle 15"/>
          <p:cNvSpPr>
            <a:spLocks noChangeArrowheads="1"/>
          </p:cNvSpPr>
          <p:nvPr/>
        </p:nvSpPr>
        <p:spPr bwMode="auto">
          <a:xfrm>
            <a:off x="1043608" y="287124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27" name="Rectangle 17"/>
          <p:cNvSpPr>
            <a:spLocks noChangeArrowheads="1"/>
          </p:cNvSpPr>
          <p:nvPr/>
        </p:nvSpPr>
        <p:spPr bwMode="auto">
          <a:xfrm>
            <a:off x="5076056" y="3577321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28" name="对象 27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220588456"/>
              </p:ext>
            </p:extLst>
          </p:nvPr>
        </p:nvGraphicFramePr>
        <p:xfrm>
          <a:off x="1907704" y="2204525"/>
          <a:ext cx="5256584" cy="3526292"/>
        </p:xfrm>
        <a:graphic>
          <a:graphicData uri="http://schemas.openxmlformats.org/presentationml/2006/ole">
            <p:oleObj spid="_x0000_s1058" name="公式" r:id="rId3" imgW="2286000" imgH="1536700" progId="Equation.3">
              <p:embed/>
            </p:oleObj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485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altLang="zh-CN" b="1" dirty="0" err="1"/>
              <a:t>eNodeB</a:t>
            </a:r>
            <a:r>
              <a:rPr lang="en-GB" altLang="zh-CN" b="1" dirty="0"/>
              <a:t> and UE MIMO correlation matrix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n-US" altLang="zh-CN" dirty="0" smtClean="0"/>
          </a:p>
          <a:p>
            <a:endParaRPr lang="zh-CN" alt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572744547"/>
              </p:ext>
            </p:extLst>
          </p:nvPr>
        </p:nvGraphicFramePr>
        <p:xfrm>
          <a:off x="320537" y="2497087"/>
          <a:ext cx="3771900" cy="1914525"/>
        </p:xfrm>
        <a:graphic>
          <a:graphicData uri="http://schemas.openxmlformats.org/presentationml/2006/ole">
            <p:oleObj spid="_x0000_s2055" name="公式" r:id="rId3" imgW="3771900" imgH="1917700" progId="Equation.3">
              <p:embed/>
            </p:oleObj>
          </a:graphicData>
        </a:graphic>
      </p:graphicFrame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323528" y="1160557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 b="1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1296392166"/>
              </p:ext>
            </p:extLst>
          </p:nvPr>
        </p:nvGraphicFramePr>
        <p:xfrm>
          <a:off x="4572000" y="2420888"/>
          <a:ext cx="3819525" cy="2066925"/>
        </p:xfrm>
        <a:graphic>
          <a:graphicData uri="http://schemas.openxmlformats.org/presentationml/2006/ole">
            <p:oleObj spid="_x0000_s2056" name="公式" r:id="rId4" imgW="3822700" imgH="2070100" progId="Equation.3">
              <p:embed/>
            </p:oleObj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" y="1916832"/>
            <a:ext cx="80752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Option 1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rgbClr val="FF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Other options not precluded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</TotalTime>
  <Words>383</Words>
  <Application>Microsoft Office PowerPoint</Application>
  <PresentationFormat>全屏显示(4:3)</PresentationFormat>
  <Paragraphs>50</Paragraphs>
  <Slides>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Office 主题</vt:lpstr>
      <vt:lpstr>公式</vt:lpstr>
      <vt:lpstr>3GPP TSG-RAN WG4 Meeting #84   Berlin, Germany, 21 – 25 Aug, 2017</vt:lpstr>
      <vt:lpstr>Background</vt:lpstr>
      <vt:lpstr>Background-objectives</vt:lpstr>
      <vt:lpstr>8Rx static channel matrix</vt:lpstr>
      <vt:lpstr>eNodeB and UE MIMO correlation matrix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57</cp:revision>
  <dcterms:created xsi:type="dcterms:W3CDTF">2016-01-12T08:39:50Z</dcterms:created>
  <dcterms:modified xsi:type="dcterms:W3CDTF">2017-08-25T11:43:27Z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(3)/+bL2U8K00Q7YJ2x+vZNFzb+p+oZadRHi1FhMkALeUWhA7R79bQAsXSS0NzYSKAytwmcVZmZ
AnITY3W8et01AYo/3txy9/wKlK7SDyWtBH49A+6GSSnYqKcMe2Gm74Ahm6A/ZTDlYJh6GZhg
G9VgiaPjTfaqrOXInoSaLrmuWsLFKxm9vy/hadKZ1WF88Dte/ymEOIq80Vh561Idkvq0Xo7w
g6SYUxWM3w8CHpKIfo</vt:lpwstr>
  </property>
  <property fmtid="{D5CDD505-2E9C-101B-9397-08002B2CF9AE}" pid="3" name="_2015_ms_pID_7253431">
    <vt:lpwstr>IPynlI2Xy2fyhWamkHAX739GXZxclQE2YmFilTW2aaNLefIML7mySL
ZZ6l4j5j84Q2KlnDq7R3wbKyTsPHr01ykcTvOPa3+TQo5OeWYuFEedZzUXDpGJn5Hm7K/zk3
LHKKIFUHQaRdRerJoubh/r64uK7oXfCNX8yN79pilEGLJNGm8IF2TGaNfS/QH3rS9jaG2iLb
/pj5HnZASv7I7Ei1whjMRfB4Zauk7ZfQVNgI</vt:lpwstr>
  </property>
  <property fmtid="{D5CDD505-2E9C-101B-9397-08002B2CF9AE}" pid="4" name="_2015_ms_pID_7253432">
    <vt:lpwstr>T5tQqqCsO7GbJB2utcKnlKzbJt9pyLJmaVrQ
57F4pnN6D//8pOyS4PFUWEVGQcFOQCCRCD2sxLaUpIh7dmPwXjE=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1477050178</vt:lpwstr>
  </property>
  <property fmtid="{D5CDD505-2E9C-101B-9397-08002B2CF9AE}" pid="9" name="_AdHocReviewCycleID">
    <vt:i4>-407553959</vt:i4>
  </property>
  <property fmtid="{D5CDD505-2E9C-101B-9397-08002B2CF9AE}" pid="10" name="_NewReviewCycle">
    <vt:lpwstr/>
  </property>
  <property fmtid="{D5CDD505-2E9C-101B-9397-08002B2CF9AE}" pid="11" name="_EmailSubject">
    <vt:lpwstr>[8Rx SI]work plan and channel matrix//答复: [8Rx WF] Revised WF for 8Rx simualtion assumptions</vt:lpwstr>
  </property>
  <property fmtid="{D5CDD505-2E9C-101B-9397-08002B2CF9AE}" pid="12" name="_AuthorEmail">
    <vt:lpwstr>tmkim@qti.qualcomm.com</vt:lpwstr>
  </property>
  <property fmtid="{D5CDD505-2E9C-101B-9397-08002B2CF9AE}" pid="13" name="_AuthorEmailDisplayName">
    <vt:lpwstr>Taemin Kim</vt:lpwstr>
  </property>
</Properties>
</file>