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slideLayouts/slideLayout14.xml" ContentType="application/vnd.openxmlformats-officedocument.presentationml.slideLayout+xml"/>
  <Override PartName="/ppt/theme/theme4.xml" ContentType="application/vnd.openxmlformats-officedocument.theme+xml"/>
  <Override PartName="/ppt/slideLayouts/slideLayout15.xml" ContentType="application/vnd.openxmlformats-officedocument.presentationml.slideLayout+xml"/>
  <Override PartName="/ppt/theme/theme5.xml" ContentType="application/vnd.openxmlformats-officedocument.theme+xml"/>
  <Override PartName="/ppt/slideLayouts/slideLayout1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50" r:id="rId2"/>
    <p:sldMasterId id="2147483660" r:id="rId3"/>
    <p:sldMasterId id="2147483662" r:id="rId4"/>
    <p:sldMasterId id="2147483667" r:id="rId5"/>
    <p:sldMasterId id="2147483669" r:id="rId6"/>
    <p:sldMasterId id="2147483675" r:id="rId7"/>
  </p:sldMasterIdLst>
  <p:notesMasterIdLst>
    <p:notesMasterId r:id="rId28"/>
  </p:notesMasterIdLst>
  <p:handoutMasterIdLst>
    <p:handoutMasterId r:id="rId29"/>
  </p:handoutMasterIdLst>
  <p:sldIdLst>
    <p:sldId id="256" r:id="rId8"/>
    <p:sldId id="258" r:id="rId9"/>
    <p:sldId id="265" r:id="rId10"/>
    <p:sldId id="259" r:id="rId11"/>
    <p:sldId id="260" r:id="rId12"/>
    <p:sldId id="261" r:id="rId13"/>
    <p:sldId id="262" r:id="rId14"/>
    <p:sldId id="263" r:id="rId15"/>
    <p:sldId id="264" r:id="rId16"/>
    <p:sldId id="276" r:id="rId17"/>
    <p:sldId id="266" r:id="rId18"/>
    <p:sldId id="267" r:id="rId19"/>
    <p:sldId id="269" r:id="rId20"/>
    <p:sldId id="270" r:id="rId21"/>
    <p:sldId id="271" r:id="rId22"/>
    <p:sldId id="272" r:id="rId23"/>
    <p:sldId id="273" r:id="rId24"/>
    <p:sldId id="274" r:id="rId25"/>
    <p:sldId id="275" r:id="rId26"/>
    <p:sldId id="257" r:id="rId27"/>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guide id="6" orient="horz" pos="2935" userDrawn="1">
          <p15:clr>
            <a:srgbClr val="A4A3A4"/>
          </p15:clr>
        </p15:guide>
        <p15:guide id="7" orient="horz" pos="577" userDrawn="1">
          <p15:clr>
            <a:srgbClr val="A4A3A4"/>
          </p15:clr>
        </p15:guide>
        <p15:guide id="8" orient="horz" pos="169" userDrawn="1">
          <p15:clr>
            <a:srgbClr val="A4A3A4"/>
          </p15:clr>
        </p15:guide>
        <p15:guide id="9" orient="horz" pos="667" userDrawn="1">
          <p15:clr>
            <a:srgbClr val="A4A3A4"/>
          </p15:clr>
        </p15:guide>
        <p15:guide id="10" pos="249" userDrawn="1">
          <p15:clr>
            <a:srgbClr val="A4A3A4"/>
          </p15:clr>
        </p15:guide>
        <p15:guide id="11" pos="5511"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3142"/>
    <a:srgbClr val="EDF2F5"/>
    <a:srgbClr val="4D57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BC89EF96-8CEA-46FF-86C4-4CE0E7609802}">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97" autoAdjust="0"/>
    <p:restoredTop sz="94660"/>
  </p:normalViewPr>
  <p:slideViewPr>
    <p:cSldViewPr snapToGrid="0">
      <p:cViewPr varScale="1">
        <p:scale>
          <a:sx n="89" d="100"/>
          <a:sy n="89" d="100"/>
        </p:scale>
        <p:origin x="619" y="77"/>
      </p:cViewPr>
      <p:guideLst>
        <p:guide orient="horz" pos="1620"/>
        <p:guide pos="2880"/>
        <p:guide orient="horz" pos="2935"/>
        <p:guide orient="horz" pos="577"/>
        <p:guide orient="horz" pos="169"/>
        <p:guide orient="horz" pos="667"/>
        <p:guide pos="249"/>
        <p:guide pos="5511"/>
      </p:guideLst>
    </p:cSldViewPr>
  </p:slideViewPr>
  <p:notesTextViewPr>
    <p:cViewPr>
      <p:scale>
        <a:sx n="1" d="1"/>
        <a:sy n="1" d="1"/>
      </p:scale>
      <p:origin x="0" y="0"/>
    </p:cViewPr>
  </p:notesTextViewPr>
  <p:notesViewPr>
    <p:cSldViewPr snapToGrid="0">
      <p:cViewPr varScale="1">
        <p:scale>
          <a:sx n="68" d="100"/>
          <a:sy n="68" d="100"/>
        </p:scale>
        <p:origin x="2352"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slideMaster" Target="slideMasters/slideMaster2.xml"/><Relationship Id="rId21" Type="http://schemas.openxmlformats.org/officeDocument/2006/relationships/slide" Target="slides/slide14.xml"/><Relationship Id="rId7" Type="http://schemas.openxmlformats.org/officeDocument/2006/relationships/slideMaster" Target="slideMasters/slideMaster6.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tableStyles" Target="tableStyles.xml"/><Relationship Id="rId2" Type="http://schemas.openxmlformats.org/officeDocument/2006/relationships/slideMaster" Target="slideMasters/slideMaster1.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5.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theme" Target="theme/theme1.xml"/><Relationship Id="rId5" Type="http://schemas.openxmlformats.org/officeDocument/2006/relationships/slideMaster" Target="slideMasters/slideMaster4.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notesMaster" Target="notesMasters/notesMaster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viewProps" Target="viewProps.xml"/><Relationship Id="rId4" Type="http://schemas.openxmlformats.org/officeDocument/2006/relationships/slideMaster" Target="slideMasters/slideMaster3.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Arial" panose="020B0604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8A89465-CE0D-4B39-B8B5-5B40FD41020B}" type="datetimeFigureOut">
              <a:rPr lang="en-US" smtClean="0">
                <a:latin typeface="Arial" panose="020B0604020202020204" pitchFamily="34" charset="0"/>
              </a:rPr>
              <a:t>8/25/2017</a:t>
            </a:fld>
            <a:endParaRPr lang="en-US" dirty="0">
              <a:latin typeface="Arial" panose="020B0604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Arial" panose="020B0604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6E67820-9C07-4A23-A314-1D46E1045ABB}" type="slidenum">
              <a:rPr lang="en-US" smtClean="0">
                <a:latin typeface="Arial" panose="020B0604020202020204" pitchFamily="34" charset="0"/>
              </a:rPr>
              <a:t>‹#›</a:t>
            </a:fld>
            <a:endParaRPr lang="en-US" dirty="0">
              <a:latin typeface="Arial" panose="020B0604020202020204" pitchFamily="34" charset="0"/>
            </a:endParaRPr>
          </a:p>
        </p:txBody>
      </p:sp>
    </p:spTree>
    <p:extLst>
      <p:ext uri="{BB962C8B-B14F-4D97-AF65-F5344CB8AC3E}">
        <p14:creationId xmlns:p14="http://schemas.microsoft.com/office/powerpoint/2010/main" val="3992695906"/>
      </p:ext>
    </p:extLst>
  </p:cSld>
  <p:clrMap bg1="lt1" tx1="dk1" bg2="lt2" tx2="dk2" accent1="accent1" accent2="accent2" accent3="accent3" accent4="accent4" accent5="accent5" accent6="accent6" hlink="hlink" folHlink="folHlink"/>
  <p:hf sldNum="0"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fld id="{CE606B7A-D931-4D98-BBAC-7D170C3BA55E}" type="datetimeFigureOut">
              <a:rPr lang="en-US" smtClean="0"/>
              <a:pPr/>
              <a:t>8/25/2017</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defRPr>
            </a:lvl1pPr>
          </a:lstStyle>
          <a:p>
            <a:fld id="{E2FE8580-4ED0-43D7-A417-589F97953605}" type="slidenum">
              <a:rPr lang="en-US" smtClean="0"/>
              <a:pPr/>
              <a:t>‹#›</a:t>
            </a:fld>
            <a:endParaRPr lang="en-US" dirty="0"/>
          </a:p>
        </p:txBody>
      </p:sp>
    </p:spTree>
    <p:extLst>
      <p:ext uri="{BB962C8B-B14F-4D97-AF65-F5344CB8AC3E}">
        <p14:creationId xmlns:p14="http://schemas.microsoft.com/office/powerpoint/2010/main" val="18336021"/>
      </p:ext>
    </p:extLst>
  </p:cSld>
  <p:clrMap bg1="lt1" tx1="dk1" bg2="lt2" tx2="dk2" accent1="accent1" accent2="accent2" accent3="accent3" accent4="accent4" accent5="accent5" accent6="accent6" hlink="hlink" folHlink="folHlink"/>
  <p:hf sldNum="0" hdr="0" dt="0"/>
  <p:notesStyle>
    <a:lvl1pPr marL="0" algn="l" defTabSz="914400" rtl="0" eaLnBrk="1" latinLnBrk="0" hangingPunct="1">
      <a:defRPr sz="1200" kern="1200">
        <a:solidFill>
          <a:schemeClr val="tx1"/>
        </a:solidFill>
        <a:latin typeface="Arial" panose="020B0604020202020204" pitchFamily="34" charset="0"/>
        <a:ea typeface="+mn-ea"/>
        <a:cs typeface="+mn-cs"/>
      </a:defRPr>
    </a:lvl1pPr>
    <a:lvl2pPr marL="457200" algn="l" defTabSz="914400" rtl="0" eaLnBrk="1" latinLnBrk="0" hangingPunct="1">
      <a:defRPr sz="1200" kern="1200">
        <a:solidFill>
          <a:schemeClr val="tx1"/>
        </a:solidFill>
        <a:latin typeface="Arial" panose="020B0604020202020204" pitchFamily="34" charset="0"/>
        <a:ea typeface="+mn-ea"/>
        <a:cs typeface="+mn-cs"/>
      </a:defRPr>
    </a:lvl2pPr>
    <a:lvl3pPr marL="914400" algn="l" defTabSz="914400" rtl="0" eaLnBrk="1" latinLnBrk="0" hangingPunct="1">
      <a:defRPr sz="1200" kern="1200">
        <a:solidFill>
          <a:schemeClr val="tx1"/>
        </a:solidFill>
        <a:latin typeface="Arial" panose="020B0604020202020204" pitchFamily="34" charset="0"/>
        <a:ea typeface="+mn-ea"/>
        <a:cs typeface="+mn-cs"/>
      </a:defRPr>
    </a:lvl3pPr>
    <a:lvl4pPr marL="1371600" algn="l" defTabSz="914400" rtl="0" eaLnBrk="1" latinLnBrk="0" hangingPunct="1">
      <a:defRPr sz="1200" kern="1200">
        <a:solidFill>
          <a:schemeClr val="tx1"/>
        </a:solidFill>
        <a:latin typeface="Arial" panose="020B0604020202020204" pitchFamily="34" charset="0"/>
        <a:ea typeface="+mn-ea"/>
        <a:cs typeface="+mn-cs"/>
      </a:defRPr>
    </a:lvl4pPr>
    <a:lvl5pPr marL="1828800" algn="l" defTabSz="914400" rtl="0" eaLnBrk="1" latinLnBrk="0" hangingPunct="1">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68"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dirty="0"/>
              <a:t>Click to edit headline</a:t>
            </a:r>
          </a:p>
        </p:txBody>
      </p:sp>
      <p:sp>
        <p:nvSpPr>
          <p:cNvPr id="5"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dirty="0"/>
              <a:t>&lt;Document ID: change ID in footer or remove&gt; &lt;Change information classification in footer&gt;</a:t>
            </a:r>
          </a:p>
        </p:txBody>
      </p:sp>
    </p:spTree>
    <p:extLst>
      <p:ext uri="{BB962C8B-B14F-4D97-AF65-F5344CB8AC3E}">
        <p14:creationId xmlns:p14="http://schemas.microsoft.com/office/powerpoint/2010/main" val="3750967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2017/8/25</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extLst>
      <p:ext uri="{BB962C8B-B14F-4D97-AF65-F5344CB8AC3E}">
        <p14:creationId xmlns:p14="http://schemas.microsoft.com/office/powerpoint/2010/main" val="29204641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1 White - INTERNAL title slide">
    <p:spTree>
      <p:nvGrpSpPr>
        <p:cNvPr id="1" name=""/>
        <p:cNvGrpSpPr/>
        <p:nvPr/>
      </p:nvGrpSpPr>
      <p:grpSpPr>
        <a:xfrm>
          <a:off x="0" y="0"/>
          <a:ext cx="0" cy="0"/>
          <a:chOff x="0" y="0"/>
          <a:chExt cx="0" cy="0"/>
        </a:xfrm>
      </p:grpSpPr>
      <p:sp>
        <p:nvSpPr>
          <p:cNvPr id="68" name="Text Placeholder 42"/>
          <p:cNvSpPr>
            <a:spLocks noGrp="1"/>
          </p:cNvSpPr>
          <p:nvPr>
            <p:ph type="body" sz="quarter" idx="11" hasCustomPrompt="1"/>
          </p:nvPr>
        </p:nvSpPr>
        <p:spPr>
          <a:xfrm>
            <a:off x="367200" y="900000"/>
            <a:ext cx="8359200" cy="1980000"/>
          </a:xfrm>
          <a:prstGeom prst="rect">
            <a:avLst/>
          </a:prstGeom>
        </p:spPr>
        <p:txBody>
          <a:bodyPr lIns="0" tIns="0" rIns="0" bIns="0"/>
          <a:lstStyle>
            <a:lvl1pPr marL="0" indent="0">
              <a:spcBef>
                <a:spcPts val="0"/>
              </a:spcBef>
              <a:spcAft>
                <a:spcPts val="600"/>
              </a:spcAft>
              <a:buNone/>
              <a:defRPr sz="6600" baseline="0">
                <a:solidFill>
                  <a:schemeClr val="tx2"/>
                </a:solidFill>
                <a:latin typeface="Arial" panose="020B0604020202020204" pitchFamily="34" charset="0"/>
                <a:cs typeface="Arial" panose="020B0604020202020204" pitchFamily="34" charset="0"/>
              </a:defRPr>
            </a:lvl1pPr>
          </a:lstStyle>
          <a:p>
            <a:pPr lvl="0"/>
            <a:r>
              <a:rPr lang="en-US" dirty="0"/>
              <a:t>Main headline in sentence case here</a:t>
            </a:r>
          </a:p>
        </p:txBody>
      </p:sp>
      <p:sp>
        <p:nvSpPr>
          <p:cNvPr id="6" name="Text Placeholder 3"/>
          <p:cNvSpPr>
            <a:spLocks noGrp="1"/>
          </p:cNvSpPr>
          <p:nvPr>
            <p:ph type="body" sz="quarter" idx="12"/>
          </p:nvPr>
        </p:nvSpPr>
        <p:spPr>
          <a:xfrm>
            <a:off x="417600" y="3060000"/>
            <a:ext cx="8308800" cy="1576800"/>
          </a:xfrm>
          <a:prstGeom prst="rect">
            <a:avLst/>
          </a:prstGeom>
        </p:spPr>
        <p:txBody>
          <a:bodyPr lIns="0" tIns="0" rIns="0" bIns="0">
            <a:normAutofit/>
          </a:bodyPr>
          <a:lstStyle>
            <a:lvl1pPr marL="0" indent="0">
              <a:spcBef>
                <a:spcPts val="0"/>
              </a:spcBef>
              <a:spcAft>
                <a:spcPts val="600"/>
              </a:spcAft>
              <a:buFont typeface="Arial" panose="020B0604020202020204" pitchFamily="34" charset="0"/>
              <a:buNone/>
              <a:defRPr sz="1600">
                <a:solidFill>
                  <a:schemeClr val="tx2"/>
                </a:solidFill>
                <a:latin typeface="Arial" panose="020B0604020202020204" pitchFamily="34" charset="0"/>
                <a:ea typeface="Nokia Pure Text Light" panose="020B0403020202020204" pitchFamily="34" charset="0"/>
                <a:cs typeface="Arial" panose="020B0604020202020204" pitchFamily="34" charset="0"/>
              </a:defRPr>
            </a:lvl1pPr>
            <a:lvl2pPr marL="230400" indent="0">
              <a:spcBef>
                <a:spcPts val="0"/>
              </a:spcBef>
              <a:spcAft>
                <a:spcPts val="600"/>
              </a:spcAft>
              <a:buNone/>
              <a:defRPr sz="1400">
                <a:solidFill>
                  <a:schemeClr val="tx2"/>
                </a:solidFill>
                <a:latin typeface="Arial" panose="020B0604020202020204" pitchFamily="34" charset="0"/>
                <a:ea typeface="Nokia Pure Text Light" panose="020B0403020202020204" pitchFamily="34" charset="0"/>
                <a:cs typeface="Arial" panose="020B0604020202020204" pitchFamily="34" charset="0"/>
              </a:defRPr>
            </a:lvl2pPr>
            <a:lvl3pPr marL="462600" indent="0">
              <a:spcBef>
                <a:spcPts val="0"/>
              </a:spcBef>
              <a:spcAft>
                <a:spcPts val="600"/>
              </a:spcAft>
              <a:buNone/>
              <a:defRPr sz="1200">
                <a:solidFill>
                  <a:schemeClr val="tx2"/>
                </a:solidFill>
                <a:latin typeface="Arial" panose="020B0604020202020204" pitchFamily="34" charset="0"/>
                <a:ea typeface="Nokia Pure Text Light" panose="020B0403020202020204" pitchFamily="34" charset="0"/>
                <a:cs typeface="Arial" panose="020B0604020202020204" pitchFamily="34" charset="0"/>
              </a:defRPr>
            </a:lvl3pPr>
            <a:lvl4pPr marL="693000" indent="0">
              <a:spcBef>
                <a:spcPts val="0"/>
              </a:spcBef>
              <a:spcAft>
                <a:spcPts val="600"/>
              </a:spcAft>
              <a:buNone/>
              <a:defRPr sz="1000">
                <a:solidFill>
                  <a:schemeClr val="tx2"/>
                </a:solidFill>
                <a:latin typeface="Arial" panose="020B0604020202020204" pitchFamily="34" charset="0"/>
                <a:ea typeface="Nokia Pure Text Light" panose="020B0403020202020204" pitchFamily="34" charset="0"/>
                <a:cs typeface="Arial" panose="020B0604020202020204" pitchFamily="34" charset="0"/>
              </a:defRPr>
            </a:lvl4pPr>
            <a:lvl5pPr marL="923400" indent="0">
              <a:spcBef>
                <a:spcPts val="0"/>
              </a:spcBef>
              <a:spcAft>
                <a:spcPts val="600"/>
              </a:spcAft>
              <a:buFont typeface="Arial" panose="020B0604020202020204" pitchFamily="34" charset="0"/>
              <a:buNone/>
              <a:defRPr sz="900">
                <a:solidFill>
                  <a:schemeClr val="tx2"/>
                </a:solidFill>
                <a:latin typeface="Arial" panose="020B0604020202020204" pitchFamily="34" charset="0"/>
                <a:ea typeface="Nokia Pure Text Light" panose="020B0403020202020204" pitchFamily="34" charset="0"/>
                <a:cs typeface="Arial" panose="020B0604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9200" y="36000"/>
            <a:ext cx="1599250" cy="673200"/>
          </a:xfrm>
          <a:prstGeom prst="rect">
            <a:avLst/>
          </a:prstGeom>
        </p:spPr>
      </p:pic>
      <p:sp>
        <p:nvSpPr>
          <p:cNvPr id="8"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dirty="0"/>
              <a:t>&lt;Document ID: change ID in footer or remove&gt; &lt;Change information classification in footer&gt;</a:t>
            </a:r>
          </a:p>
        </p:txBody>
      </p:sp>
    </p:spTree>
    <p:extLst>
      <p:ext uri="{BB962C8B-B14F-4D97-AF65-F5344CB8AC3E}">
        <p14:creationId xmlns:p14="http://schemas.microsoft.com/office/powerpoint/2010/main" val="25791581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1 Blue - EXTERNAL title slide">
    <p:spTree>
      <p:nvGrpSpPr>
        <p:cNvPr id="1" name=""/>
        <p:cNvGrpSpPr/>
        <p:nvPr/>
      </p:nvGrpSpPr>
      <p:grpSpPr>
        <a:xfrm>
          <a:off x="0" y="0"/>
          <a:ext cx="0" cy="0"/>
          <a:chOff x="0" y="0"/>
          <a:chExt cx="0" cy="0"/>
        </a:xfrm>
      </p:grpSpPr>
      <p:sp>
        <p:nvSpPr>
          <p:cNvPr id="6" name="Text Placeholder 42"/>
          <p:cNvSpPr>
            <a:spLocks noGrp="1"/>
          </p:cNvSpPr>
          <p:nvPr>
            <p:ph type="body" sz="quarter" idx="11" hasCustomPrompt="1"/>
          </p:nvPr>
        </p:nvSpPr>
        <p:spPr>
          <a:xfrm>
            <a:off x="367200" y="900000"/>
            <a:ext cx="8359200" cy="1980000"/>
          </a:xfrm>
          <a:prstGeom prst="rect">
            <a:avLst/>
          </a:prstGeom>
        </p:spPr>
        <p:txBody>
          <a:bodyPr lIns="0" tIns="0" rIns="0" bIns="0"/>
          <a:lstStyle>
            <a:lvl1pPr marL="0" indent="0">
              <a:spcBef>
                <a:spcPts val="0"/>
              </a:spcBef>
              <a:spcAft>
                <a:spcPts val="600"/>
              </a:spcAft>
              <a:buNone/>
              <a:defRPr sz="6600" baseline="0">
                <a:solidFill>
                  <a:schemeClr val="bg1"/>
                </a:solidFill>
                <a:latin typeface="Arial" panose="020B0604020202020204" pitchFamily="34" charset="0"/>
                <a:cs typeface="Arial" panose="020B0604020202020204" pitchFamily="34" charset="0"/>
              </a:defRPr>
            </a:lvl1pPr>
          </a:lstStyle>
          <a:p>
            <a:pPr lvl="0"/>
            <a:r>
              <a:rPr lang="en-US" dirty="0"/>
              <a:t>Main headline in sentence case here</a:t>
            </a:r>
          </a:p>
        </p:txBody>
      </p:sp>
      <p:sp>
        <p:nvSpPr>
          <p:cNvPr id="8" name="Text Placeholder 3"/>
          <p:cNvSpPr>
            <a:spLocks noGrp="1"/>
          </p:cNvSpPr>
          <p:nvPr>
            <p:ph type="body" sz="quarter" idx="12"/>
          </p:nvPr>
        </p:nvSpPr>
        <p:spPr>
          <a:xfrm>
            <a:off x="417600" y="3060000"/>
            <a:ext cx="8308800" cy="1576800"/>
          </a:xfrm>
          <a:prstGeom prst="rect">
            <a:avLst/>
          </a:prstGeom>
        </p:spPr>
        <p:txBody>
          <a:bodyPr lIns="0" tIns="0" rIns="0" bIns="0">
            <a:normAutofit/>
          </a:bodyPr>
          <a:lstStyle>
            <a:lvl1pPr marL="0" indent="0">
              <a:spcBef>
                <a:spcPts val="0"/>
              </a:spcBef>
              <a:spcAft>
                <a:spcPts val="600"/>
              </a:spcAft>
              <a:buNone/>
              <a:defRPr sz="1600">
                <a:solidFill>
                  <a:schemeClr val="bg1"/>
                </a:solidFill>
                <a:latin typeface="Arial" panose="020B0604020202020204" pitchFamily="34" charset="0"/>
                <a:ea typeface="Nokia Pure Text Light" panose="020B0403020202020204" pitchFamily="34" charset="0"/>
                <a:cs typeface="Arial" panose="020B0604020202020204" pitchFamily="34" charset="0"/>
              </a:defRPr>
            </a:lvl1pPr>
            <a:lvl2pPr marL="230400" indent="0">
              <a:spcBef>
                <a:spcPts val="0"/>
              </a:spcBef>
              <a:spcAft>
                <a:spcPts val="600"/>
              </a:spcAft>
              <a:buNone/>
              <a:defRPr sz="1400">
                <a:solidFill>
                  <a:schemeClr val="bg1"/>
                </a:solidFill>
                <a:latin typeface="Arial" panose="020B0604020202020204" pitchFamily="34" charset="0"/>
                <a:ea typeface="Nokia Pure Text Light" panose="020B0403020202020204" pitchFamily="34" charset="0"/>
                <a:cs typeface="Arial" panose="020B0604020202020204" pitchFamily="34" charset="0"/>
              </a:defRPr>
            </a:lvl2pPr>
            <a:lvl3pPr marL="462600" indent="0">
              <a:spcBef>
                <a:spcPts val="0"/>
              </a:spcBef>
              <a:spcAft>
                <a:spcPts val="600"/>
              </a:spcAft>
              <a:buNone/>
              <a:defRPr sz="1200">
                <a:solidFill>
                  <a:schemeClr val="bg1"/>
                </a:solidFill>
                <a:latin typeface="Arial" panose="020B0604020202020204" pitchFamily="34" charset="0"/>
                <a:ea typeface="Nokia Pure Text Light" panose="020B0403020202020204" pitchFamily="34" charset="0"/>
                <a:cs typeface="Arial" panose="020B0604020202020204" pitchFamily="34" charset="0"/>
              </a:defRPr>
            </a:lvl3pPr>
            <a:lvl4pPr marL="693000" indent="0">
              <a:spcBef>
                <a:spcPts val="0"/>
              </a:spcBef>
              <a:spcAft>
                <a:spcPts val="600"/>
              </a:spcAft>
              <a:buNone/>
              <a:defRPr sz="1000">
                <a:solidFill>
                  <a:schemeClr val="bg1"/>
                </a:solidFill>
                <a:latin typeface="Arial" panose="020B0604020202020204" pitchFamily="34" charset="0"/>
                <a:ea typeface="Nokia Pure Text Light" panose="020B0403020202020204" pitchFamily="34" charset="0"/>
                <a:cs typeface="Arial" panose="020B0604020202020204" pitchFamily="34" charset="0"/>
              </a:defRPr>
            </a:lvl4pPr>
            <a:lvl5pPr marL="923400" indent="0">
              <a:spcBef>
                <a:spcPts val="0"/>
              </a:spcBef>
              <a:spcAft>
                <a:spcPts val="600"/>
              </a:spcAft>
              <a:buFont typeface="Arial" panose="020B0604020202020204" pitchFamily="34" charset="0"/>
              <a:buNone/>
              <a:defRPr sz="800">
                <a:solidFill>
                  <a:schemeClr val="bg1"/>
                </a:solidFill>
                <a:latin typeface="Arial" panose="020B0604020202020204" pitchFamily="34" charset="0"/>
                <a:ea typeface="Nokia Pure Text Light" panose="020B0403020202020204" pitchFamily="34" charset="0"/>
                <a:cs typeface="Arial" panose="020B0604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bg1"/>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bg1"/>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bg1"/>
                </a:solidFill>
                <a:latin typeface="Nokia Pure Text Light" panose="020B0403020202020204" pitchFamily="34" charset="0"/>
                <a:ea typeface="Nokia Pure Text Light" panose="020B0403020202020204" pitchFamily="34" charset="0"/>
              </a:defRPr>
            </a:lvl8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9988" y="34045"/>
            <a:ext cx="1589956" cy="669288"/>
          </a:xfrm>
          <a:prstGeom prst="rect">
            <a:avLst/>
          </a:prstGeom>
        </p:spPr>
      </p:pic>
      <p:sp>
        <p:nvSpPr>
          <p:cNvPr id="7"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bg1"/>
                </a:solidFill>
                <a:latin typeface="Arial" panose="020B0604020202020204" pitchFamily="34" charset="0"/>
                <a:ea typeface="Nokia Pure Text Light" panose="020B0304040602060303" pitchFamily="34" charset="0"/>
                <a:cs typeface="Arial" panose="020B0604020202020204" pitchFamily="34" charset="0"/>
              </a:defRPr>
            </a:lvl1pPr>
          </a:lstStyle>
          <a:p>
            <a:r>
              <a:rPr lang="en-GB" dirty="0"/>
              <a:t>&lt;Document ID: change ID in footer or remove&gt; &lt;Change information classification in footer&gt;</a:t>
            </a:r>
            <a:endParaRPr lang="en-US" dirty="0"/>
          </a:p>
        </p:txBody>
      </p:sp>
    </p:spTree>
    <p:extLst>
      <p:ext uri="{BB962C8B-B14F-4D97-AF65-F5344CB8AC3E}">
        <p14:creationId xmlns:p14="http://schemas.microsoft.com/office/powerpoint/2010/main" val="11066193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2 Blue - one tier text with headlines">
    <p:spTree>
      <p:nvGrpSpPr>
        <p:cNvPr id="1" name=""/>
        <p:cNvGrpSpPr/>
        <p:nvPr/>
      </p:nvGrpSpPr>
      <p:grpSpPr>
        <a:xfrm>
          <a:off x="0" y="0"/>
          <a:ext cx="0" cy="0"/>
          <a:chOff x="0" y="0"/>
          <a:chExt cx="0" cy="0"/>
        </a:xfrm>
      </p:grpSpPr>
      <p:sp>
        <p:nvSpPr>
          <p:cNvPr id="6"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1"/>
                </a:solidFill>
                <a:latin typeface="+mn-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dirty="0"/>
              <a:t>Click to edit secondary headline</a:t>
            </a:r>
          </a:p>
        </p:txBody>
      </p:sp>
      <p:sp>
        <p:nvSpPr>
          <p:cNvPr id="7"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bg1"/>
                </a:solidFill>
                <a:latin typeface="+mn-lt"/>
              </a:defRPr>
            </a:lvl1pPr>
          </a:lstStyle>
          <a:p>
            <a:pPr lvl="0"/>
            <a:r>
              <a:rPr lang="en-US" dirty="0"/>
              <a:t>Click to edit headline</a:t>
            </a:r>
          </a:p>
        </p:txBody>
      </p:sp>
      <p:sp>
        <p:nvSpPr>
          <p:cNvPr id="9" name="Text Placeholder 3"/>
          <p:cNvSpPr>
            <a:spLocks noGrp="1"/>
          </p:cNvSpPr>
          <p:nvPr>
            <p:ph type="body" sz="quarter" idx="12"/>
          </p:nvPr>
        </p:nvSpPr>
        <p:spPr>
          <a:xfrm>
            <a:off x="417600" y="1080000"/>
            <a:ext cx="8308800" cy="3560400"/>
          </a:xfrm>
          <a:prstGeom prst="rect">
            <a:avLst/>
          </a:prstGeom>
        </p:spPr>
        <p:txBody>
          <a:bodyPr lIns="0" tIns="0" rIns="0" bIns="0">
            <a:normAutofit/>
          </a:bodyPr>
          <a:lstStyle>
            <a:lvl1pPr marL="0" indent="0">
              <a:spcBef>
                <a:spcPts val="0"/>
              </a:spcBef>
              <a:spcAft>
                <a:spcPts val="600"/>
              </a:spcAft>
              <a:buNone/>
              <a:defRPr sz="1600">
                <a:solidFill>
                  <a:schemeClr val="bg1"/>
                </a:solidFill>
                <a:latin typeface="+mn-lt"/>
                <a:ea typeface="Nokia Pure Text Light" panose="020B0403020202020204" pitchFamily="34" charset="0"/>
              </a:defRPr>
            </a:lvl1pPr>
            <a:lvl2pPr marL="230400" indent="0">
              <a:spcBef>
                <a:spcPts val="0"/>
              </a:spcBef>
              <a:spcAft>
                <a:spcPts val="600"/>
              </a:spcAft>
              <a:buNone/>
              <a:defRPr sz="1400">
                <a:solidFill>
                  <a:schemeClr val="bg1"/>
                </a:solidFill>
                <a:latin typeface="+mn-lt"/>
                <a:ea typeface="Nokia Pure Text Light" panose="020B0403020202020204" pitchFamily="34" charset="0"/>
              </a:defRPr>
            </a:lvl2pPr>
            <a:lvl3pPr marL="462600" indent="0">
              <a:spcBef>
                <a:spcPts val="0"/>
              </a:spcBef>
              <a:spcAft>
                <a:spcPts val="600"/>
              </a:spcAft>
              <a:buNone/>
              <a:defRPr sz="1200">
                <a:solidFill>
                  <a:schemeClr val="bg1"/>
                </a:solidFill>
                <a:latin typeface="+mn-lt"/>
                <a:ea typeface="Nokia Pure Text Light" panose="020B0403020202020204" pitchFamily="34" charset="0"/>
              </a:defRPr>
            </a:lvl3pPr>
            <a:lvl4pPr marL="693000" indent="0">
              <a:spcBef>
                <a:spcPts val="0"/>
              </a:spcBef>
              <a:spcAft>
                <a:spcPts val="600"/>
              </a:spcAft>
              <a:buNone/>
              <a:defRPr sz="1000">
                <a:solidFill>
                  <a:schemeClr val="bg1"/>
                </a:solidFill>
                <a:latin typeface="+mn-lt"/>
                <a:ea typeface="Nokia Pure Text Light" panose="020B0403020202020204" pitchFamily="34" charset="0"/>
              </a:defRPr>
            </a:lvl4pPr>
            <a:lvl5pPr marL="923400" indent="0">
              <a:spcBef>
                <a:spcPts val="0"/>
              </a:spcBef>
              <a:spcAft>
                <a:spcPts val="600"/>
              </a:spcAft>
              <a:buFont typeface="Arial" panose="020B0604020202020204" pitchFamily="34" charset="0"/>
              <a:buNone/>
              <a:defRPr sz="800">
                <a:solidFill>
                  <a:schemeClr val="bg1"/>
                </a:solidFill>
                <a:latin typeface="+mn-lt"/>
                <a:ea typeface="Nokia Pure Text Light" panose="020B0403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75813" y="4648933"/>
            <a:ext cx="1009152" cy="424800"/>
          </a:xfrm>
          <a:prstGeom prst="rect">
            <a:avLst/>
          </a:prstGeom>
        </p:spPr>
      </p:pic>
      <p:sp>
        <p:nvSpPr>
          <p:cNvPr id="8"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bg1"/>
                </a:solidFill>
                <a:latin typeface="+mn-lt"/>
                <a:ea typeface="Nokia Pure Text Light" panose="020B0304040602060303" pitchFamily="34" charset="0"/>
                <a:cs typeface="Arial" panose="020B0604020202020204" pitchFamily="34" charset="0"/>
              </a:defRPr>
            </a:lvl1pPr>
          </a:lstStyle>
          <a:p>
            <a:r>
              <a:rPr lang="en-GB" dirty="0"/>
              <a:t>&lt;Document ID: change ID in footer or remove&gt; &lt;Change information classification in footer&gt;</a:t>
            </a:r>
            <a:endParaRPr lang="en-US" dirty="0"/>
          </a:p>
        </p:txBody>
      </p:sp>
    </p:spTree>
    <p:extLst>
      <p:ext uri="{BB962C8B-B14F-4D97-AF65-F5344CB8AC3E}">
        <p14:creationId xmlns:p14="http://schemas.microsoft.com/office/powerpoint/2010/main" val="35788367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1 Nokia Blue EXTERNAL Master end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5487215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5-1 Nokia White INTERNAL Master end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758168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1 Nokia Divider Master title">
    <p:spTree>
      <p:nvGrpSpPr>
        <p:cNvPr id="1" name=""/>
        <p:cNvGrpSpPr/>
        <p:nvPr/>
      </p:nvGrpSpPr>
      <p:grpSpPr>
        <a:xfrm>
          <a:off x="0" y="0"/>
          <a:ext cx="0" cy="0"/>
          <a:chOff x="0" y="0"/>
          <a:chExt cx="0" cy="0"/>
        </a:xfrm>
      </p:grpSpPr>
      <p:sp>
        <p:nvSpPr>
          <p:cNvPr id="7" name="Text Placeholder 42"/>
          <p:cNvSpPr>
            <a:spLocks noGrp="1"/>
          </p:cNvSpPr>
          <p:nvPr>
            <p:ph type="body" sz="quarter" idx="11" hasCustomPrompt="1"/>
          </p:nvPr>
        </p:nvSpPr>
        <p:spPr>
          <a:xfrm>
            <a:off x="417600" y="280800"/>
            <a:ext cx="8308800" cy="634766"/>
          </a:xfrm>
          <a:prstGeom prst="rect">
            <a:avLst/>
          </a:prstGeom>
        </p:spPr>
        <p:txBody>
          <a:bodyPr lIns="0" tIns="0" rIns="0" bIns="0"/>
          <a:lstStyle>
            <a:lvl1pPr marL="0" indent="0">
              <a:buNone/>
              <a:defRPr sz="4400" baseline="0">
                <a:solidFill>
                  <a:schemeClr val="bg1"/>
                </a:solidFill>
                <a:latin typeface="Arial" panose="020B0604020202020204" pitchFamily="34" charset="0"/>
                <a:cs typeface="Arial" panose="020B0604020202020204" pitchFamily="34" charset="0"/>
              </a:defRPr>
            </a:lvl1pPr>
          </a:lstStyle>
          <a:p>
            <a:pPr lvl="0"/>
            <a:r>
              <a:rPr lang="en-US" dirty="0"/>
              <a:t>Click to edit headline</a:t>
            </a:r>
          </a:p>
        </p:txBody>
      </p:sp>
      <p:sp>
        <p:nvSpPr>
          <p:cNvPr id="6" name="Text Placeholder 3"/>
          <p:cNvSpPr>
            <a:spLocks noGrp="1"/>
          </p:cNvSpPr>
          <p:nvPr>
            <p:ph type="body" sz="quarter" idx="12"/>
          </p:nvPr>
        </p:nvSpPr>
        <p:spPr>
          <a:xfrm>
            <a:off x="417600" y="1080000"/>
            <a:ext cx="8308800" cy="3560400"/>
          </a:xfrm>
          <a:prstGeom prst="rect">
            <a:avLst/>
          </a:prstGeom>
        </p:spPr>
        <p:txBody>
          <a:bodyPr lIns="0" tIns="0" rIns="0" bIns="0">
            <a:normAutofit/>
          </a:bodyPr>
          <a:lstStyle>
            <a:lvl1pPr marL="0" indent="0">
              <a:spcBef>
                <a:spcPts val="0"/>
              </a:spcBef>
              <a:spcAft>
                <a:spcPts val="600"/>
              </a:spcAft>
              <a:buNone/>
              <a:defRPr sz="1600">
                <a:solidFill>
                  <a:schemeClr val="bg1"/>
                </a:solidFill>
                <a:latin typeface="Arial" panose="020B0604020202020204" pitchFamily="34" charset="0"/>
                <a:ea typeface="Nokia Pure Text Light" panose="020B0403020202020204" pitchFamily="34" charset="0"/>
                <a:cs typeface="Arial" panose="020B0604020202020204" pitchFamily="34" charset="0"/>
              </a:defRPr>
            </a:lvl1pPr>
            <a:lvl2pPr marL="230400" indent="0">
              <a:spcBef>
                <a:spcPts val="0"/>
              </a:spcBef>
              <a:spcAft>
                <a:spcPts val="600"/>
              </a:spcAft>
              <a:buNone/>
              <a:defRPr sz="1400">
                <a:solidFill>
                  <a:schemeClr val="bg1"/>
                </a:solidFill>
                <a:latin typeface="Arial" panose="020B0604020202020204" pitchFamily="34" charset="0"/>
                <a:ea typeface="Nokia Pure Text Light" panose="020B0403020202020204" pitchFamily="34" charset="0"/>
                <a:cs typeface="Arial" panose="020B0604020202020204" pitchFamily="34" charset="0"/>
              </a:defRPr>
            </a:lvl2pPr>
            <a:lvl3pPr marL="462600" indent="0">
              <a:spcBef>
                <a:spcPts val="0"/>
              </a:spcBef>
              <a:spcAft>
                <a:spcPts val="600"/>
              </a:spcAft>
              <a:buNone/>
              <a:defRPr sz="1200">
                <a:solidFill>
                  <a:schemeClr val="bg1"/>
                </a:solidFill>
                <a:latin typeface="Arial" panose="020B0604020202020204" pitchFamily="34" charset="0"/>
                <a:ea typeface="Nokia Pure Text Light" panose="020B0403020202020204" pitchFamily="34" charset="0"/>
                <a:cs typeface="Arial" panose="020B0604020202020204" pitchFamily="34" charset="0"/>
              </a:defRPr>
            </a:lvl3pPr>
            <a:lvl4pPr marL="693000" indent="0">
              <a:spcBef>
                <a:spcPts val="0"/>
              </a:spcBef>
              <a:spcAft>
                <a:spcPts val="600"/>
              </a:spcAft>
              <a:buNone/>
              <a:defRPr sz="1000">
                <a:solidFill>
                  <a:schemeClr val="bg1"/>
                </a:solidFill>
                <a:latin typeface="Arial" panose="020B0604020202020204" pitchFamily="34" charset="0"/>
                <a:ea typeface="Nokia Pure Text Light" panose="020B0403020202020204" pitchFamily="34" charset="0"/>
                <a:cs typeface="Arial" panose="020B0604020202020204" pitchFamily="34" charset="0"/>
              </a:defRPr>
            </a:lvl4pPr>
            <a:lvl5pPr marL="923400" indent="0">
              <a:spcBef>
                <a:spcPts val="0"/>
              </a:spcBef>
              <a:spcAft>
                <a:spcPts val="600"/>
              </a:spcAft>
              <a:buFont typeface="Arial" panose="020B0604020202020204" pitchFamily="34" charset="0"/>
              <a:buNone/>
              <a:defRPr sz="800">
                <a:solidFill>
                  <a:schemeClr val="bg1"/>
                </a:solidFill>
                <a:latin typeface="Arial" panose="020B0604020202020204" pitchFamily="34" charset="0"/>
                <a:ea typeface="Nokia Pure Text Light" panose="020B0403020202020204" pitchFamily="34" charset="0"/>
                <a:cs typeface="Arial" panose="020B0604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bg1"/>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bg1"/>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bg1"/>
                </a:solidFill>
                <a:latin typeface="Nokia Pure Text Light" panose="020B0403020202020204" pitchFamily="34" charset="0"/>
                <a:ea typeface="Nokia Pure Text Light" panose="020B0403020202020204" pitchFamily="34" charset="0"/>
              </a:defRPr>
            </a:lvl8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75813" y="4648933"/>
            <a:ext cx="1009152" cy="424800"/>
          </a:xfrm>
          <a:prstGeom prst="rect">
            <a:avLst/>
          </a:prstGeom>
        </p:spPr>
      </p:pic>
      <p:sp>
        <p:nvSpPr>
          <p:cNvPr id="10"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bg1"/>
                </a:solidFill>
                <a:latin typeface="Arial" panose="020B0604020202020204" pitchFamily="34" charset="0"/>
                <a:ea typeface="Nokia Pure Text Light" panose="020B0304040602060303" pitchFamily="34" charset="0"/>
                <a:cs typeface="Arial" panose="020B0604020202020204" pitchFamily="34" charset="0"/>
              </a:defRPr>
            </a:lvl1pPr>
          </a:lstStyle>
          <a:p>
            <a:r>
              <a:rPr lang="en-GB" dirty="0"/>
              <a:t>&lt;Document ID: change ID in footer or remove&gt; &lt;Change information classification in footer&gt;</a:t>
            </a:r>
            <a:endParaRPr lang="en-US" dirty="0"/>
          </a:p>
        </p:txBody>
      </p:sp>
    </p:spTree>
    <p:extLst>
      <p:ext uri="{BB962C8B-B14F-4D97-AF65-F5344CB8AC3E}">
        <p14:creationId xmlns:p14="http://schemas.microsoft.com/office/powerpoint/2010/main" val="428181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n-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n-lt"/>
              </a:defRPr>
            </a:lvl1pPr>
          </a:lstStyle>
          <a:p>
            <a:pPr lvl="0"/>
            <a:r>
              <a:rPr lang="en-US" noProof="0" dirty="0"/>
              <a:t>Click to edit headline</a:t>
            </a:r>
          </a:p>
        </p:txBody>
      </p:sp>
      <p:sp>
        <p:nvSpPr>
          <p:cNvPr id="4" name="Text Placeholder 3"/>
          <p:cNvSpPr>
            <a:spLocks noGrp="1"/>
          </p:cNvSpPr>
          <p:nvPr>
            <p:ph type="body" sz="quarter" idx="12"/>
          </p:nvPr>
        </p:nvSpPr>
        <p:spPr>
          <a:xfrm>
            <a:off x="417600" y="1080000"/>
            <a:ext cx="83088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ea typeface="Nokia Pure Text Light" panose="020B0403020202020204" pitchFamily="34" charset="0"/>
              </a:defRPr>
            </a:lvl1pPr>
            <a:lvl2pPr marL="230400" indent="0">
              <a:spcBef>
                <a:spcPts val="0"/>
              </a:spcBef>
              <a:spcAft>
                <a:spcPts val="600"/>
              </a:spcAft>
              <a:buNone/>
              <a:defRPr sz="1400">
                <a:solidFill>
                  <a:schemeClr val="tx2"/>
                </a:solidFill>
                <a:latin typeface="+mn-lt"/>
                <a:ea typeface="Nokia Pure Text Light" panose="020B0403020202020204" pitchFamily="34" charset="0"/>
              </a:defRPr>
            </a:lvl2pPr>
            <a:lvl3pPr marL="462600" indent="0">
              <a:spcBef>
                <a:spcPts val="0"/>
              </a:spcBef>
              <a:spcAft>
                <a:spcPts val="600"/>
              </a:spcAft>
              <a:buNone/>
              <a:defRPr sz="1200">
                <a:solidFill>
                  <a:schemeClr val="tx2"/>
                </a:solidFill>
                <a:latin typeface="+mn-lt"/>
                <a:ea typeface="Nokia Pure Text Light" panose="020B0403020202020204" pitchFamily="34" charset="0"/>
              </a:defRPr>
            </a:lvl3pPr>
            <a:lvl4pPr marL="693000" indent="0">
              <a:spcBef>
                <a:spcPts val="0"/>
              </a:spcBef>
              <a:spcAft>
                <a:spcPts val="600"/>
              </a:spcAft>
              <a:buNone/>
              <a:defRPr sz="1000">
                <a:solidFill>
                  <a:schemeClr val="tx2"/>
                </a:solidFill>
                <a:latin typeface="+mn-lt"/>
                <a:ea typeface="Nokia Pure Text Light" panose="020B0403020202020204" pitchFamily="34" charset="0"/>
              </a:defRPr>
            </a:lvl4pPr>
            <a:lvl5pPr marL="923400" indent="0">
              <a:spcBef>
                <a:spcPts val="0"/>
              </a:spcBef>
              <a:spcAft>
                <a:spcPts val="600"/>
              </a:spcAft>
              <a:buFont typeface="Arial" panose="020B0604020202020204" pitchFamily="34" charset="0"/>
              <a:buNone/>
              <a:defRPr sz="800">
                <a:solidFill>
                  <a:schemeClr val="tx2"/>
                </a:solidFill>
                <a:latin typeface="+mn-lt"/>
                <a:ea typeface="Nokia Pure Text Light" panose="020B0403020202020204" pitchFamily="34" charset="0"/>
              </a:defRPr>
            </a:lvl5pPr>
            <a:lvl6pPr marL="1382400" indent="-228600">
              <a:spcBef>
                <a:spcPts val="0"/>
              </a:spcBef>
              <a:spcAft>
                <a:spcPts val="600"/>
              </a:spcAft>
              <a:buFont typeface="Nokia Pure Text" panose="020B0503020202020204" pitchFamily="34" charset="0"/>
              <a:buChar char="‒"/>
              <a:defRPr sz="800" baseline="0">
                <a:solidFill>
                  <a:schemeClr val="tx2"/>
                </a:solidFill>
                <a:latin typeface="Nokia Pure Text Light" panose="020B0403020202020204" pitchFamily="34" charset="0"/>
                <a:ea typeface="Nokia Pure Text Light" panose="020B0403020202020204" pitchFamily="34" charset="0"/>
              </a:defRPr>
            </a:lvl6pPr>
            <a:lvl7pPr marL="1612800">
              <a:spcBef>
                <a:spcPts val="0"/>
              </a:spcBef>
              <a:spcAft>
                <a:spcPts val="600"/>
              </a:spcAft>
              <a:defRPr sz="700">
                <a:solidFill>
                  <a:schemeClr val="tx2"/>
                </a:solidFill>
                <a:latin typeface="Nokia Pure Text Light" panose="020B0403020202020204" pitchFamily="34" charset="0"/>
                <a:ea typeface="Nokia Pure Text Light" panose="020B0403020202020204" pitchFamily="34" charset="0"/>
              </a:defRPr>
            </a:lvl7pPr>
            <a:lvl8pPr marL="1843200">
              <a:spcBef>
                <a:spcPts val="0"/>
              </a:spcBef>
              <a:spcAft>
                <a:spcPts val="600"/>
              </a:spcAft>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6"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mn-lt"/>
                <a:ea typeface="Nokia Pure Text Light" panose="020B0304040602060303" pitchFamily="34" charset="0"/>
                <a:cs typeface="Arial" panose="020B0604020202020204" pitchFamily="34" charset="0"/>
              </a:defRPr>
            </a:lvl1pPr>
          </a:lstStyle>
          <a:p>
            <a:r>
              <a:rPr lang="en-US" dirty="0"/>
              <a:t>&lt;Document ID: change ID in footer or remove&gt; &lt;Change information classification in footer&gt;</a:t>
            </a:r>
          </a:p>
        </p:txBody>
      </p:sp>
    </p:spTree>
    <p:extLst>
      <p:ext uri="{BB962C8B-B14F-4D97-AF65-F5344CB8AC3E}">
        <p14:creationId xmlns:p14="http://schemas.microsoft.com/office/powerpoint/2010/main" val="42787664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Arial" panose="020B0604020202020204" pitchFamily="34" charset="0"/>
                <a:cs typeface="Arial" panose="020B0604020202020204" pitchFamily="34" charset="0"/>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Arial" panose="020B0604020202020204" pitchFamily="34" charset="0"/>
                <a:cs typeface="Arial" panose="020B0604020202020204" pitchFamily="34" charset="0"/>
              </a:defRPr>
            </a:lvl1pPr>
          </a:lstStyle>
          <a:p>
            <a:pPr lvl="0"/>
            <a:r>
              <a:rPr lang="en-US" noProof="0" dirty="0"/>
              <a:t>Click to edit headline</a:t>
            </a:r>
          </a:p>
        </p:txBody>
      </p:sp>
      <p:sp>
        <p:nvSpPr>
          <p:cNvPr id="9" name="Table Placeholder 2"/>
          <p:cNvSpPr>
            <a:spLocks noGrp="1"/>
          </p:cNvSpPr>
          <p:nvPr>
            <p:ph type="tbl" sz="quarter" idx="13"/>
          </p:nvPr>
        </p:nvSpPr>
        <p:spPr>
          <a:xfrm>
            <a:off x="417600" y="1076400"/>
            <a:ext cx="8308800" cy="3564000"/>
          </a:xfrm>
          <a:prstGeom prst="rect">
            <a:avLst/>
          </a:prstGeom>
        </p:spPr>
        <p:txBody>
          <a:bodyPr/>
          <a:lstStyle>
            <a:lvl1pPr marL="0" indent="0">
              <a:buNone/>
              <a:defRPr sz="1600">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6"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dirty="0"/>
              <a:t>&lt;Document ID: change ID in footer or remove&gt; &lt;Change information classification in footer&gt;</a:t>
            </a:r>
          </a:p>
        </p:txBody>
      </p:sp>
    </p:spTree>
    <p:extLst>
      <p:ext uri="{BB962C8B-B14F-4D97-AF65-F5344CB8AC3E}">
        <p14:creationId xmlns:p14="http://schemas.microsoft.com/office/powerpoint/2010/main" val="17469243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Arial" panose="020B0604020202020204" pitchFamily="34" charset="0"/>
                <a:cs typeface="Arial" panose="020B0604020202020204" pitchFamily="34" charset="0"/>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Arial" panose="020B0604020202020204" pitchFamily="34" charset="0"/>
                <a:cs typeface="Arial" panose="020B0604020202020204" pitchFamily="34" charset="0"/>
              </a:defRPr>
            </a:lvl1pPr>
          </a:lstStyle>
          <a:p>
            <a:pPr lvl="0"/>
            <a:r>
              <a:rPr lang="en-US" noProof="0" dirty="0"/>
              <a:t>Click to edit headline</a:t>
            </a:r>
          </a:p>
        </p:txBody>
      </p:sp>
      <p:sp>
        <p:nvSpPr>
          <p:cNvPr id="10" name="SmartArt Placeholder 2"/>
          <p:cNvSpPr>
            <a:spLocks noGrp="1"/>
          </p:cNvSpPr>
          <p:nvPr>
            <p:ph type="dgm" sz="quarter" idx="14"/>
          </p:nvPr>
        </p:nvSpPr>
        <p:spPr>
          <a:xfrm>
            <a:off x="417600" y="1076400"/>
            <a:ext cx="8308800" cy="3564000"/>
          </a:xfrm>
          <a:prstGeom prst="rect">
            <a:avLst/>
          </a:prstGeom>
        </p:spPr>
        <p:txBody>
          <a:bodyPr/>
          <a:lstStyle>
            <a:lvl1pPr marL="0" indent="0">
              <a:buNone/>
              <a:defRPr sz="1000">
                <a:solidFill>
                  <a:schemeClr val="tx2"/>
                </a:solidFill>
                <a:latin typeface="Arial" panose="020B0604020202020204" pitchFamily="34" charset="0"/>
                <a:cs typeface="Arial" panose="020B0604020202020204" pitchFamily="34" charset="0"/>
              </a:defRPr>
            </a:lvl1pPr>
          </a:lstStyle>
          <a:p>
            <a:r>
              <a:rPr lang="en-US"/>
              <a:t>Click icon to add SmartArt graphic</a:t>
            </a:r>
          </a:p>
        </p:txBody>
      </p:sp>
      <p:sp>
        <p:nvSpPr>
          <p:cNvPr id="6"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dirty="0"/>
              <a:t>&lt;Document ID: change ID in footer or remove&gt; &lt;Change information classification in footer&gt;</a:t>
            </a:r>
          </a:p>
        </p:txBody>
      </p:sp>
    </p:spTree>
    <p:extLst>
      <p:ext uri="{BB962C8B-B14F-4D97-AF65-F5344CB8AC3E}">
        <p14:creationId xmlns:p14="http://schemas.microsoft.com/office/powerpoint/2010/main" val="41713206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Arial" panose="020B0604020202020204" pitchFamily="34" charset="0"/>
                <a:cs typeface="Arial" panose="020B0604020202020204" pitchFamily="34" charset="0"/>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Arial" panose="020B0604020202020204" pitchFamily="34" charset="0"/>
                <a:cs typeface="Arial" panose="020B0604020202020204" pitchFamily="34" charset="0"/>
              </a:defRPr>
            </a:lvl1pPr>
          </a:lstStyle>
          <a:p>
            <a:pPr lvl="0"/>
            <a:r>
              <a:rPr lang="en-US" noProof="0" dirty="0"/>
              <a:t>Click to edit headline</a:t>
            </a:r>
          </a:p>
        </p:txBody>
      </p:sp>
      <p:sp>
        <p:nvSpPr>
          <p:cNvPr id="7" name="Text Placeholder 3"/>
          <p:cNvSpPr>
            <a:spLocks noGrp="1"/>
          </p:cNvSpPr>
          <p:nvPr>
            <p:ph type="body" sz="quarter" idx="12"/>
          </p:nvPr>
        </p:nvSpPr>
        <p:spPr>
          <a:xfrm>
            <a:off x="417600" y="1080000"/>
            <a:ext cx="40104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Arial" panose="020B0604020202020204" pitchFamily="34" charset="0"/>
                <a:cs typeface="Arial" panose="020B0604020202020204" pitchFamily="34" charset="0"/>
              </a:defRPr>
            </a:lvl1pPr>
            <a:lvl2pPr marL="230400" indent="0">
              <a:spcBef>
                <a:spcPts val="0"/>
              </a:spcBef>
              <a:spcAft>
                <a:spcPts val="600"/>
              </a:spcAft>
              <a:buNone/>
              <a:defRPr sz="1400">
                <a:solidFill>
                  <a:schemeClr val="tx2"/>
                </a:solidFill>
                <a:latin typeface="Arial" panose="020B0604020202020204" pitchFamily="34" charset="0"/>
                <a:cs typeface="Arial" panose="020B0604020202020204" pitchFamily="34" charset="0"/>
              </a:defRPr>
            </a:lvl2pPr>
            <a:lvl3pPr marL="462600" indent="0">
              <a:spcBef>
                <a:spcPts val="0"/>
              </a:spcBef>
              <a:spcAft>
                <a:spcPts val="600"/>
              </a:spcAft>
              <a:buNone/>
              <a:defRPr sz="1200">
                <a:solidFill>
                  <a:schemeClr val="tx2"/>
                </a:solidFill>
                <a:latin typeface="Arial" panose="020B0604020202020204" pitchFamily="34" charset="0"/>
                <a:cs typeface="Arial" panose="020B0604020202020204" pitchFamily="34" charset="0"/>
              </a:defRPr>
            </a:lvl3pPr>
            <a:lvl4pPr marL="693000" indent="0">
              <a:spcBef>
                <a:spcPts val="0"/>
              </a:spcBef>
              <a:spcAft>
                <a:spcPts val="600"/>
              </a:spcAft>
              <a:buNone/>
              <a:defRPr sz="1000">
                <a:solidFill>
                  <a:schemeClr val="tx2"/>
                </a:solidFill>
                <a:latin typeface="Arial" panose="020B0604020202020204" pitchFamily="34" charset="0"/>
                <a:cs typeface="Arial" panose="020B0604020202020204" pitchFamily="34" charset="0"/>
              </a:defRPr>
            </a:lvl4pPr>
            <a:lvl5pPr marL="923400" indent="0">
              <a:spcBef>
                <a:spcPts val="0"/>
              </a:spcBef>
              <a:spcAft>
                <a:spcPts val="600"/>
              </a:spcAft>
              <a:buFont typeface="Arial" panose="020B0604020202020204" pitchFamily="34" charset="0"/>
              <a:buNone/>
              <a:defRPr sz="800">
                <a:solidFill>
                  <a:schemeClr val="tx2"/>
                </a:solidFill>
                <a:latin typeface="Arial" panose="020B0604020202020204" pitchFamily="34" charset="0"/>
                <a:cs typeface="Arial" panose="020B0604020202020204" pitchFamily="34" charset="0"/>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9" name="Text Placeholder 3"/>
          <p:cNvSpPr>
            <a:spLocks noGrp="1"/>
          </p:cNvSpPr>
          <p:nvPr>
            <p:ph type="body" sz="quarter" idx="13"/>
          </p:nvPr>
        </p:nvSpPr>
        <p:spPr>
          <a:xfrm>
            <a:off x="4716000" y="1080000"/>
            <a:ext cx="40104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Arial" panose="020B0604020202020204" pitchFamily="34" charset="0"/>
                <a:cs typeface="Arial" panose="020B0604020202020204" pitchFamily="34" charset="0"/>
              </a:defRPr>
            </a:lvl1pPr>
            <a:lvl2pPr marL="230400" indent="0">
              <a:spcBef>
                <a:spcPts val="0"/>
              </a:spcBef>
              <a:spcAft>
                <a:spcPts val="600"/>
              </a:spcAft>
              <a:buNone/>
              <a:defRPr sz="1400">
                <a:solidFill>
                  <a:schemeClr val="tx2"/>
                </a:solidFill>
                <a:latin typeface="Arial" panose="020B0604020202020204" pitchFamily="34" charset="0"/>
                <a:cs typeface="Arial" panose="020B0604020202020204" pitchFamily="34" charset="0"/>
              </a:defRPr>
            </a:lvl2pPr>
            <a:lvl3pPr marL="462600" indent="0">
              <a:spcBef>
                <a:spcPts val="0"/>
              </a:spcBef>
              <a:spcAft>
                <a:spcPts val="600"/>
              </a:spcAft>
              <a:buNone/>
              <a:defRPr sz="1200">
                <a:solidFill>
                  <a:schemeClr val="tx2"/>
                </a:solidFill>
                <a:latin typeface="Arial" panose="020B0604020202020204" pitchFamily="34" charset="0"/>
                <a:cs typeface="Arial" panose="020B0604020202020204" pitchFamily="34" charset="0"/>
              </a:defRPr>
            </a:lvl3pPr>
            <a:lvl4pPr marL="693000" indent="0">
              <a:spcBef>
                <a:spcPts val="0"/>
              </a:spcBef>
              <a:spcAft>
                <a:spcPts val="600"/>
              </a:spcAft>
              <a:buNone/>
              <a:defRPr sz="1000">
                <a:solidFill>
                  <a:schemeClr val="tx2"/>
                </a:solidFill>
                <a:latin typeface="Arial" panose="020B0604020202020204" pitchFamily="34" charset="0"/>
                <a:cs typeface="Arial" panose="020B0604020202020204" pitchFamily="34" charset="0"/>
              </a:defRPr>
            </a:lvl4pPr>
            <a:lvl5pPr marL="923400" indent="0">
              <a:spcBef>
                <a:spcPts val="0"/>
              </a:spcBef>
              <a:spcAft>
                <a:spcPts val="600"/>
              </a:spcAft>
              <a:buFont typeface="Arial" panose="020B0604020202020204" pitchFamily="34" charset="0"/>
              <a:buNone/>
              <a:defRPr sz="800">
                <a:solidFill>
                  <a:schemeClr val="tx2"/>
                </a:solidFill>
                <a:latin typeface="Arial" panose="020B0604020202020204" pitchFamily="34" charset="0"/>
                <a:cs typeface="Arial" panose="020B0604020202020204" pitchFamily="34" charset="0"/>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8"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dirty="0"/>
              <a:t>&lt;Document ID: change ID in footer or remove&gt; &lt;Change information classification in footer&gt;</a:t>
            </a:r>
          </a:p>
        </p:txBody>
      </p:sp>
    </p:spTree>
    <p:extLst>
      <p:ext uri="{BB962C8B-B14F-4D97-AF65-F5344CB8AC3E}">
        <p14:creationId xmlns:p14="http://schemas.microsoft.com/office/powerpoint/2010/main" val="5217015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Arial" panose="020B0604020202020204" pitchFamily="34" charset="0"/>
                <a:cs typeface="Arial" panose="020B0604020202020204" pitchFamily="34" charset="0"/>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Arial" panose="020B0604020202020204" pitchFamily="34" charset="0"/>
                <a:cs typeface="Arial" panose="020B0604020202020204" pitchFamily="34" charset="0"/>
              </a:defRPr>
            </a:lvl1pPr>
          </a:lstStyle>
          <a:p>
            <a:pPr lvl="0"/>
            <a:r>
              <a:rPr lang="en-US" noProof="0" dirty="0"/>
              <a:t>Click to edit headline</a:t>
            </a:r>
          </a:p>
        </p:txBody>
      </p:sp>
      <p:sp>
        <p:nvSpPr>
          <p:cNvPr id="9" name="Text Placeholder 3"/>
          <p:cNvSpPr>
            <a:spLocks noGrp="1"/>
          </p:cNvSpPr>
          <p:nvPr>
            <p:ph type="body" sz="quarter" idx="13"/>
          </p:nvPr>
        </p:nvSpPr>
        <p:spPr>
          <a:xfrm>
            <a:off x="4716000" y="1080000"/>
            <a:ext cx="40104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Arial" panose="020B0604020202020204" pitchFamily="34" charset="0"/>
                <a:cs typeface="Arial" panose="020B0604020202020204" pitchFamily="34" charset="0"/>
              </a:defRPr>
            </a:lvl1pPr>
            <a:lvl2pPr marL="230400" indent="0">
              <a:spcBef>
                <a:spcPts val="0"/>
              </a:spcBef>
              <a:spcAft>
                <a:spcPts val="600"/>
              </a:spcAft>
              <a:buNone/>
              <a:defRPr sz="1400">
                <a:solidFill>
                  <a:schemeClr val="tx2"/>
                </a:solidFill>
                <a:latin typeface="Arial" panose="020B0604020202020204" pitchFamily="34" charset="0"/>
                <a:cs typeface="Arial" panose="020B0604020202020204" pitchFamily="34" charset="0"/>
              </a:defRPr>
            </a:lvl2pPr>
            <a:lvl3pPr marL="462600" indent="0">
              <a:spcBef>
                <a:spcPts val="0"/>
              </a:spcBef>
              <a:spcAft>
                <a:spcPts val="600"/>
              </a:spcAft>
              <a:buNone/>
              <a:defRPr sz="1200">
                <a:solidFill>
                  <a:schemeClr val="tx2"/>
                </a:solidFill>
                <a:latin typeface="Arial" panose="020B0604020202020204" pitchFamily="34" charset="0"/>
                <a:cs typeface="Arial" panose="020B0604020202020204" pitchFamily="34" charset="0"/>
              </a:defRPr>
            </a:lvl3pPr>
            <a:lvl4pPr marL="693000" indent="0">
              <a:spcBef>
                <a:spcPts val="0"/>
              </a:spcBef>
              <a:spcAft>
                <a:spcPts val="600"/>
              </a:spcAft>
              <a:buNone/>
              <a:defRPr sz="1000">
                <a:solidFill>
                  <a:schemeClr val="tx2"/>
                </a:solidFill>
                <a:latin typeface="Arial" panose="020B0604020202020204" pitchFamily="34" charset="0"/>
                <a:cs typeface="Arial" panose="020B0604020202020204" pitchFamily="34" charset="0"/>
              </a:defRPr>
            </a:lvl4pPr>
            <a:lvl5pPr marL="923400" indent="0">
              <a:spcBef>
                <a:spcPts val="0"/>
              </a:spcBef>
              <a:spcAft>
                <a:spcPts val="600"/>
              </a:spcAft>
              <a:buFont typeface="Arial" panose="020B0604020202020204" pitchFamily="34" charset="0"/>
              <a:buNone/>
              <a:defRPr sz="800">
                <a:solidFill>
                  <a:schemeClr val="tx2"/>
                </a:solidFill>
                <a:latin typeface="Arial" panose="020B0604020202020204" pitchFamily="34" charset="0"/>
                <a:cs typeface="Arial" panose="020B0604020202020204" pitchFamily="34" charset="0"/>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5" name="Table Placeholder 4"/>
          <p:cNvSpPr>
            <a:spLocks noGrp="1"/>
          </p:cNvSpPr>
          <p:nvPr>
            <p:ph type="tbl" sz="quarter" idx="14"/>
          </p:nvPr>
        </p:nvSpPr>
        <p:spPr>
          <a:xfrm>
            <a:off x="417600" y="1080000"/>
            <a:ext cx="4010400" cy="3560400"/>
          </a:xfrm>
          <a:prstGeom prst="rect">
            <a:avLst/>
          </a:prstGeom>
        </p:spPr>
        <p:txBody>
          <a:bodyPr>
            <a:normAutofit/>
          </a:bodyPr>
          <a:lstStyle>
            <a:lvl1pPr marL="0" indent="0">
              <a:buNone/>
              <a:defRPr sz="1600">
                <a:solidFill>
                  <a:schemeClr val="tx2"/>
                </a:solidFill>
                <a:latin typeface="Arial" panose="020B0604020202020204" pitchFamily="34" charset="0"/>
                <a:cs typeface="Arial" panose="020B0604020202020204" pitchFamily="34" charset="0"/>
              </a:defRPr>
            </a:lvl1pPr>
          </a:lstStyle>
          <a:p>
            <a:r>
              <a:rPr lang="en-US" noProof="0"/>
              <a:t>Click icon to add table</a:t>
            </a:r>
            <a:endParaRPr lang="en-US" noProof="0" dirty="0"/>
          </a:p>
        </p:txBody>
      </p:sp>
      <p:sp>
        <p:nvSpPr>
          <p:cNvPr id="7"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dirty="0"/>
              <a:t>&lt;Document ID: change ID in footer or remove&gt; &lt;Change information classification in footer&gt;</a:t>
            </a:r>
          </a:p>
        </p:txBody>
      </p:sp>
    </p:spTree>
    <p:extLst>
      <p:ext uri="{BB962C8B-B14F-4D97-AF65-F5344CB8AC3E}">
        <p14:creationId xmlns:p14="http://schemas.microsoft.com/office/powerpoint/2010/main" val="240204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Arial" panose="020B0604020202020204" pitchFamily="34" charset="0"/>
                <a:cs typeface="Arial" panose="020B0604020202020204" pitchFamily="34" charset="0"/>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Arial" panose="020B0604020202020204" pitchFamily="34" charset="0"/>
                <a:cs typeface="Arial" panose="020B0604020202020204" pitchFamily="34" charset="0"/>
              </a:defRPr>
            </a:lvl1pPr>
          </a:lstStyle>
          <a:p>
            <a:pPr lvl="0"/>
            <a:r>
              <a:rPr lang="en-US" noProof="0" dirty="0"/>
              <a:t>Click to edit headline</a:t>
            </a:r>
          </a:p>
        </p:txBody>
      </p:sp>
      <p:sp>
        <p:nvSpPr>
          <p:cNvPr id="7" name="Text Placeholder 3"/>
          <p:cNvSpPr>
            <a:spLocks noGrp="1"/>
          </p:cNvSpPr>
          <p:nvPr>
            <p:ph type="body" sz="quarter" idx="12"/>
          </p:nvPr>
        </p:nvSpPr>
        <p:spPr>
          <a:xfrm>
            <a:off x="417600" y="1080000"/>
            <a:ext cx="25920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Arial" panose="020B0604020202020204" pitchFamily="34" charset="0"/>
                <a:cs typeface="Arial" panose="020B0604020202020204" pitchFamily="34" charset="0"/>
              </a:defRPr>
            </a:lvl1pPr>
            <a:lvl2pPr marL="230400" indent="0">
              <a:spcBef>
                <a:spcPts val="0"/>
              </a:spcBef>
              <a:spcAft>
                <a:spcPts val="600"/>
              </a:spcAft>
              <a:buNone/>
              <a:defRPr sz="1400">
                <a:solidFill>
                  <a:schemeClr val="tx2"/>
                </a:solidFill>
                <a:latin typeface="Arial" panose="020B0604020202020204" pitchFamily="34" charset="0"/>
                <a:cs typeface="Arial" panose="020B0604020202020204" pitchFamily="34" charset="0"/>
              </a:defRPr>
            </a:lvl2pPr>
            <a:lvl3pPr marL="462600" indent="0">
              <a:spcBef>
                <a:spcPts val="0"/>
              </a:spcBef>
              <a:spcAft>
                <a:spcPts val="600"/>
              </a:spcAft>
              <a:buNone/>
              <a:defRPr sz="1200">
                <a:solidFill>
                  <a:schemeClr val="tx2"/>
                </a:solidFill>
                <a:latin typeface="Arial" panose="020B0604020202020204" pitchFamily="34" charset="0"/>
                <a:cs typeface="Arial" panose="020B0604020202020204" pitchFamily="34" charset="0"/>
              </a:defRPr>
            </a:lvl3pPr>
            <a:lvl4pPr marL="693000" indent="0">
              <a:spcBef>
                <a:spcPts val="0"/>
              </a:spcBef>
              <a:spcAft>
                <a:spcPts val="600"/>
              </a:spcAft>
              <a:buNone/>
              <a:defRPr sz="1000">
                <a:solidFill>
                  <a:schemeClr val="tx2"/>
                </a:solidFill>
                <a:latin typeface="Arial" panose="020B0604020202020204" pitchFamily="34" charset="0"/>
                <a:cs typeface="Arial" panose="020B0604020202020204" pitchFamily="34" charset="0"/>
              </a:defRPr>
            </a:lvl4pPr>
            <a:lvl5pPr marL="923400" indent="0">
              <a:spcBef>
                <a:spcPts val="0"/>
              </a:spcBef>
              <a:spcAft>
                <a:spcPts val="600"/>
              </a:spcAft>
              <a:buFont typeface="Arial" panose="020B0604020202020204" pitchFamily="34" charset="0"/>
              <a:buNone/>
              <a:defRPr sz="800">
                <a:solidFill>
                  <a:schemeClr val="tx2"/>
                </a:solidFill>
                <a:latin typeface="Arial" panose="020B0604020202020204" pitchFamily="34" charset="0"/>
                <a:cs typeface="Arial" panose="020B0604020202020204" pitchFamily="34" charset="0"/>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0" name="Text Placeholder 3"/>
          <p:cNvSpPr>
            <a:spLocks noGrp="1"/>
          </p:cNvSpPr>
          <p:nvPr>
            <p:ph type="body" sz="quarter" idx="13"/>
          </p:nvPr>
        </p:nvSpPr>
        <p:spPr>
          <a:xfrm>
            <a:off x="3275856" y="1080000"/>
            <a:ext cx="25920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Arial" panose="020B0604020202020204" pitchFamily="34" charset="0"/>
                <a:cs typeface="Arial" panose="020B0604020202020204" pitchFamily="34" charset="0"/>
              </a:defRPr>
            </a:lvl1pPr>
            <a:lvl2pPr marL="230400" indent="0">
              <a:spcBef>
                <a:spcPts val="0"/>
              </a:spcBef>
              <a:spcAft>
                <a:spcPts val="600"/>
              </a:spcAft>
              <a:buNone/>
              <a:defRPr sz="1400">
                <a:solidFill>
                  <a:schemeClr val="tx2"/>
                </a:solidFill>
                <a:latin typeface="Arial" panose="020B0604020202020204" pitchFamily="34" charset="0"/>
                <a:cs typeface="Arial" panose="020B0604020202020204" pitchFamily="34" charset="0"/>
              </a:defRPr>
            </a:lvl2pPr>
            <a:lvl3pPr marL="462600" indent="0">
              <a:spcBef>
                <a:spcPts val="0"/>
              </a:spcBef>
              <a:spcAft>
                <a:spcPts val="600"/>
              </a:spcAft>
              <a:buNone/>
              <a:defRPr sz="1200">
                <a:solidFill>
                  <a:schemeClr val="tx2"/>
                </a:solidFill>
                <a:latin typeface="Arial" panose="020B0604020202020204" pitchFamily="34" charset="0"/>
                <a:cs typeface="Arial" panose="020B0604020202020204" pitchFamily="34" charset="0"/>
              </a:defRPr>
            </a:lvl3pPr>
            <a:lvl4pPr marL="693000" indent="0">
              <a:spcBef>
                <a:spcPts val="0"/>
              </a:spcBef>
              <a:spcAft>
                <a:spcPts val="600"/>
              </a:spcAft>
              <a:buNone/>
              <a:defRPr sz="1000">
                <a:solidFill>
                  <a:schemeClr val="tx2"/>
                </a:solidFill>
                <a:latin typeface="Arial" panose="020B0604020202020204" pitchFamily="34" charset="0"/>
                <a:cs typeface="Arial" panose="020B0604020202020204" pitchFamily="34" charset="0"/>
              </a:defRPr>
            </a:lvl4pPr>
            <a:lvl5pPr marL="923400" indent="0">
              <a:spcBef>
                <a:spcPts val="0"/>
              </a:spcBef>
              <a:spcAft>
                <a:spcPts val="600"/>
              </a:spcAft>
              <a:buFont typeface="Arial" panose="020B0604020202020204" pitchFamily="34" charset="0"/>
              <a:buNone/>
              <a:defRPr sz="800">
                <a:solidFill>
                  <a:schemeClr val="tx2"/>
                </a:solidFill>
                <a:latin typeface="Arial" panose="020B0604020202020204" pitchFamily="34" charset="0"/>
                <a:cs typeface="Arial" panose="020B0604020202020204" pitchFamily="34" charset="0"/>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1" name="Text Placeholder 3"/>
          <p:cNvSpPr>
            <a:spLocks noGrp="1"/>
          </p:cNvSpPr>
          <p:nvPr>
            <p:ph type="body" sz="quarter" idx="14"/>
          </p:nvPr>
        </p:nvSpPr>
        <p:spPr>
          <a:xfrm>
            <a:off x="6134400" y="1080000"/>
            <a:ext cx="25920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Arial" panose="020B0604020202020204" pitchFamily="34" charset="0"/>
                <a:cs typeface="Arial" panose="020B0604020202020204" pitchFamily="34" charset="0"/>
              </a:defRPr>
            </a:lvl1pPr>
            <a:lvl2pPr marL="230400" indent="0">
              <a:spcBef>
                <a:spcPts val="0"/>
              </a:spcBef>
              <a:spcAft>
                <a:spcPts val="600"/>
              </a:spcAft>
              <a:buNone/>
              <a:defRPr sz="1400">
                <a:solidFill>
                  <a:schemeClr val="tx2"/>
                </a:solidFill>
                <a:latin typeface="Arial" panose="020B0604020202020204" pitchFamily="34" charset="0"/>
                <a:cs typeface="Arial" panose="020B0604020202020204" pitchFamily="34" charset="0"/>
              </a:defRPr>
            </a:lvl2pPr>
            <a:lvl3pPr marL="462600" indent="0">
              <a:spcBef>
                <a:spcPts val="0"/>
              </a:spcBef>
              <a:spcAft>
                <a:spcPts val="600"/>
              </a:spcAft>
              <a:buNone/>
              <a:defRPr sz="1200">
                <a:solidFill>
                  <a:schemeClr val="tx2"/>
                </a:solidFill>
                <a:latin typeface="Arial" panose="020B0604020202020204" pitchFamily="34" charset="0"/>
                <a:cs typeface="Arial" panose="020B0604020202020204" pitchFamily="34" charset="0"/>
              </a:defRPr>
            </a:lvl3pPr>
            <a:lvl4pPr marL="693000" indent="0">
              <a:spcBef>
                <a:spcPts val="0"/>
              </a:spcBef>
              <a:spcAft>
                <a:spcPts val="600"/>
              </a:spcAft>
              <a:buNone/>
              <a:defRPr sz="1000">
                <a:solidFill>
                  <a:schemeClr val="tx2"/>
                </a:solidFill>
                <a:latin typeface="Arial" panose="020B0604020202020204" pitchFamily="34" charset="0"/>
                <a:cs typeface="Arial" panose="020B0604020202020204" pitchFamily="34" charset="0"/>
              </a:defRPr>
            </a:lvl4pPr>
            <a:lvl5pPr marL="923400" indent="0">
              <a:spcBef>
                <a:spcPts val="0"/>
              </a:spcBef>
              <a:spcAft>
                <a:spcPts val="600"/>
              </a:spcAft>
              <a:buFont typeface="Arial" panose="020B0604020202020204" pitchFamily="34" charset="0"/>
              <a:buNone/>
              <a:defRPr sz="800">
                <a:solidFill>
                  <a:schemeClr val="tx2"/>
                </a:solidFill>
                <a:latin typeface="Arial" panose="020B0604020202020204" pitchFamily="34" charset="0"/>
                <a:cs typeface="Arial" panose="020B0604020202020204" pitchFamily="34" charset="0"/>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8"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dirty="0"/>
              <a:t>&lt;Document ID: change ID in footer or remove&gt; &lt;Change information classification in footer&gt;</a:t>
            </a:r>
          </a:p>
        </p:txBody>
      </p:sp>
    </p:spTree>
    <p:extLst>
      <p:ext uri="{BB962C8B-B14F-4D97-AF65-F5344CB8AC3E}">
        <p14:creationId xmlns:p14="http://schemas.microsoft.com/office/powerpoint/2010/main" val="5632172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Arial" panose="020B0604020202020204" pitchFamily="34" charset="0"/>
                <a:cs typeface="Arial" panose="020B0604020202020204" pitchFamily="34" charset="0"/>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Arial" panose="020B0604020202020204" pitchFamily="34" charset="0"/>
                <a:cs typeface="Arial" panose="020B0604020202020204" pitchFamily="34" charset="0"/>
              </a:defRPr>
            </a:lvl1pPr>
          </a:lstStyle>
          <a:p>
            <a:pPr lvl="0"/>
            <a:r>
              <a:rPr lang="en-US" noProof="0" dirty="0"/>
              <a:t>Click to edit headline</a:t>
            </a:r>
          </a:p>
        </p:txBody>
      </p:sp>
      <p:sp>
        <p:nvSpPr>
          <p:cNvPr id="3" name="Table Placeholder 2"/>
          <p:cNvSpPr>
            <a:spLocks noGrp="1"/>
          </p:cNvSpPr>
          <p:nvPr>
            <p:ph type="tbl" sz="quarter" idx="15"/>
          </p:nvPr>
        </p:nvSpPr>
        <p:spPr>
          <a:xfrm>
            <a:off x="417312" y="1080000"/>
            <a:ext cx="2592000" cy="3560400"/>
          </a:xfrm>
          <a:prstGeom prst="rect">
            <a:avLst/>
          </a:prstGeom>
        </p:spPr>
        <p:txBody>
          <a:bodyPr>
            <a:normAutofit/>
          </a:bodyPr>
          <a:lstStyle>
            <a:lvl1pPr marL="0" indent="0">
              <a:buNone/>
              <a:defRPr sz="1600">
                <a:solidFill>
                  <a:schemeClr val="tx2"/>
                </a:solidFill>
                <a:latin typeface="Arial" panose="020B0604020202020204" pitchFamily="34" charset="0"/>
                <a:cs typeface="Arial" panose="020B0604020202020204" pitchFamily="34" charset="0"/>
              </a:defRPr>
            </a:lvl1pPr>
          </a:lstStyle>
          <a:p>
            <a:r>
              <a:rPr lang="en-US"/>
              <a:t>Click icon to add table</a:t>
            </a:r>
            <a:endParaRPr lang="en-US" dirty="0"/>
          </a:p>
        </p:txBody>
      </p:sp>
      <p:sp>
        <p:nvSpPr>
          <p:cNvPr id="14" name="Table Placeholder 2"/>
          <p:cNvSpPr>
            <a:spLocks noGrp="1"/>
          </p:cNvSpPr>
          <p:nvPr>
            <p:ph type="tbl" sz="quarter" idx="16"/>
          </p:nvPr>
        </p:nvSpPr>
        <p:spPr>
          <a:xfrm>
            <a:off x="6132423" y="1080000"/>
            <a:ext cx="2592000" cy="3560400"/>
          </a:xfrm>
          <a:prstGeom prst="rect">
            <a:avLst/>
          </a:prstGeom>
        </p:spPr>
        <p:txBody>
          <a:bodyPr>
            <a:normAutofit/>
          </a:bodyPr>
          <a:lstStyle>
            <a:lvl1pPr marL="0" indent="0">
              <a:buNone/>
              <a:defRPr sz="1600">
                <a:solidFill>
                  <a:schemeClr val="tx2"/>
                </a:solidFill>
                <a:latin typeface="Arial" panose="020B0604020202020204" pitchFamily="34" charset="0"/>
                <a:cs typeface="Arial" panose="020B0604020202020204" pitchFamily="34" charset="0"/>
              </a:defRPr>
            </a:lvl1pPr>
          </a:lstStyle>
          <a:p>
            <a:r>
              <a:rPr lang="en-US"/>
              <a:t>Click icon to add table</a:t>
            </a:r>
            <a:endParaRPr lang="en-US" dirty="0"/>
          </a:p>
        </p:txBody>
      </p:sp>
      <p:sp>
        <p:nvSpPr>
          <p:cNvPr id="15" name="Table Placeholder 2"/>
          <p:cNvSpPr>
            <a:spLocks noGrp="1"/>
          </p:cNvSpPr>
          <p:nvPr>
            <p:ph type="tbl" sz="quarter" idx="17"/>
          </p:nvPr>
        </p:nvSpPr>
        <p:spPr>
          <a:xfrm>
            <a:off x="3273879" y="1080000"/>
            <a:ext cx="2592000" cy="3560400"/>
          </a:xfrm>
          <a:prstGeom prst="rect">
            <a:avLst/>
          </a:prstGeom>
        </p:spPr>
        <p:txBody>
          <a:bodyPr>
            <a:normAutofit/>
          </a:bodyPr>
          <a:lstStyle>
            <a:lvl1pPr marL="0" indent="0">
              <a:buNone/>
              <a:defRPr sz="1600">
                <a:solidFill>
                  <a:schemeClr val="tx2"/>
                </a:solidFill>
                <a:latin typeface="Arial" panose="020B0604020202020204" pitchFamily="34" charset="0"/>
                <a:cs typeface="Arial" panose="020B0604020202020204" pitchFamily="34" charset="0"/>
              </a:defRPr>
            </a:lvl1pPr>
          </a:lstStyle>
          <a:p>
            <a:r>
              <a:rPr lang="en-US"/>
              <a:t>Click icon to add table</a:t>
            </a:r>
            <a:endParaRPr lang="en-US" dirty="0"/>
          </a:p>
        </p:txBody>
      </p:sp>
      <p:sp>
        <p:nvSpPr>
          <p:cNvPr id="8"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dirty="0"/>
              <a:t>&lt;Document ID: change ID in footer or remove&gt; &lt;Change information classification in footer&gt;</a:t>
            </a:r>
          </a:p>
        </p:txBody>
      </p:sp>
    </p:spTree>
    <p:extLst>
      <p:ext uri="{BB962C8B-B14F-4D97-AF65-F5344CB8AC3E}">
        <p14:creationId xmlns:p14="http://schemas.microsoft.com/office/powerpoint/2010/main" val="516186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5 White - four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Arial" panose="020B0604020202020204" pitchFamily="34" charset="0"/>
                <a:cs typeface="Arial" panose="020B0604020202020204" pitchFamily="34" charset="0"/>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Arial" panose="020B0604020202020204" pitchFamily="34" charset="0"/>
                <a:cs typeface="Arial" panose="020B0604020202020204" pitchFamily="34" charset="0"/>
              </a:defRPr>
            </a:lvl1pPr>
          </a:lstStyle>
          <a:p>
            <a:pPr lvl="0"/>
            <a:r>
              <a:rPr lang="en-US" noProof="0" dirty="0"/>
              <a:t>Click to edit headline</a:t>
            </a:r>
          </a:p>
        </p:txBody>
      </p:sp>
      <p:sp>
        <p:nvSpPr>
          <p:cNvPr id="7" name="Text Placeholder 3"/>
          <p:cNvSpPr>
            <a:spLocks noGrp="1"/>
          </p:cNvSpPr>
          <p:nvPr>
            <p:ph type="body" sz="quarter" idx="12"/>
          </p:nvPr>
        </p:nvSpPr>
        <p:spPr>
          <a:xfrm>
            <a:off x="417600" y="1080000"/>
            <a:ext cx="18936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Arial" panose="020B0604020202020204" pitchFamily="34" charset="0"/>
                <a:cs typeface="Arial" panose="020B0604020202020204" pitchFamily="34" charset="0"/>
              </a:defRPr>
            </a:lvl1pPr>
            <a:lvl2pPr marL="230400" indent="0">
              <a:spcBef>
                <a:spcPts val="0"/>
              </a:spcBef>
              <a:spcAft>
                <a:spcPts val="600"/>
              </a:spcAft>
              <a:buNone/>
              <a:defRPr sz="1400">
                <a:solidFill>
                  <a:schemeClr val="tx2"/>
                </a:solidFill>
                <a:latin typeface="Arial" panose="020B0604020202020204" pitchFamily="34" charset="0"/>
                <a:cs typeface="Arial" panose="020B0604020202020204" pitchFamily="34" charset="0"/>
              </a:defRPr>
            </a:lvl2pPr>
            <a:lvl3pPr marL="462600" indent="0">
              <a:spcBef>
                <a:spcPts val="0"/>
              </a:spcBef>
              <a:spcAft>
                <a:spcPts val="600"/>
              </a:spcAft>
              <a:buNone/>
              <a:defRPr sz="1200">
                <a:solidFill>
                  <a:schemeClr val="tx2"/>
                </a:solidFill>
                <a:latin typeface="Arial" panose="020B0604020202020204" pitchFamily="34" charset="0"/>
                <a:cs typeface="Arial" panose="020B0604020202020204" pitchFamily="34" charset="0"/>
              </a:defRPr>
            </a:lvl3pPr>
            <a:lvl4pPr marL="693000" indent="0">
              <a:spcBef>
                <a:spcPts val="0"/>
              </a:spcBef>
              <a:spcAft>
                <a:spcPts val="600"/>
              </a:spcAft>
              <a:buNone/>
              <a:defRPr sz="1000">
                <a:solidFill>
                  <a:schemeClr val="tx2"/>
                </a:solidFill>
                <a:latin typeface="Arial" panose="020B0604020202020204" pitchFamily="34" charset="0"/>
                <a:cs typeface="Arial" panose="020B0604020202020204" pitchFamily="34" charset="0"/>
              </a:defRPr>
            </a:lvl4pPr>
            <a:lvl5pPr marL="923400" indent="0">
              <a:spcBef>
                <a:spcPts val="0"/>
              </a:spcBef>
              <a:spcAft>
                <a:spcPts val="600"/>
              </a:spcAft>
              <a:buFont typeface="Arial" panose="020B0604020202020204" pitchFamily="34" charset="0"/>
              <a:buNone/>
              <a:defRPr sz="800">
                <a:solidFill>
                  <a:schemeClr val="tx2"/>
                </a:solidFill>
                <a:latin typeface="Arial" panose="020B0604020202020204" pitchFamily="34" charset="0"/>
                <a:cs typeface="Arial" panose="020B0604020202020204" pitchFamily="34" charset="0"/>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0" name="Text Placeholder 3"/>
          <p:cNvSpPr>
            <a:spLocks noGrp="1"/>
          </p:cNvSpPr>
          <p:nvPr>
            <p:ph type="body" sz="quarter" idx="13"/>
          </p:nvPr>
        </p:nvSpPr>
        <p:spPr>
          <a:xfrm>
            <a:off x="2556000" y="1080000"/>
            <a:ext cx="18936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Arial" panose="020B0604020202020204" pitchFamily="34" charset="0"/>
                <a:cs typeface="Arial" panose="020B0604020202020204" pitchFamily="34" charset="0"/>
              </a:defRPr>
            </a:lvl1pPr>
            <a:lvl2pPr marL="230400" indent="0">
              <a:spcBef>
                <a:spcPts val="0"/>
              </a:spcBef>
              <a:spcAft>
                <a:spcPts val="600"/>
              </a:spcAft>
              <a:buNone/>
              <a:defRPr sz="1400">
                <a:solidFill>
                  <a:schemeClr val="tx2"/>
                </a:solidFill>
                <a:latin typeface="Arial" panose="020B0604020202020204" pitchFamily="34" charset="0"/>
                <a:cs typeface="Arial" panose="020B0604020202020204" pitchFamily="34" charset="0"/>
              </a:defRPr>
            </a:lvl2pPr>
            <a:lvl3pPr marL="462600" indent="0">
              <a:spcBef>
                <a:spcPts val="0"/>
              </a:spcBef>
              <a:spcAft>
                <a:spcPts val="600"/>
              </a:spcAft>
              <a:buNone/>
              <a:defRPr sz="1200">
                <a:solidFill>
                  <a:schemeClr val="tx2"/>
                </a:solidFill>
                <a:latin typeface="Arial" panose="020B0604020202020204" pitchFamily="34" charset="0"/>
                <a:cs typeface="Arial" panose="020B0604020202020204" pitchFamily="34" charset="0"/>
              </a:defRPr>
            </a:lvl3pPr>
            <a:lvl4pPr marL="693000" indent="0">
              <a:spcBef>
                <a:spcPts val="0"/>
              </a:spcBef>
              <a:spcAft>
                <a:spcPts val="600"/>
              </a:spcAft>
              <a:buNone/>
              <a:defRPr sz="1000">
                <a:solidFill>
                  <a:schemeClr val="tx2"/>
                </a:solidFill>
                <a:latin typeface="Arial" panose="020B0604020202020204" pitchFamily="34" charset="0"/>
                <a:cs typeface="Arial" panose="020B0604020202020204" pitchFamily="34" charset="0"/>
              </a:defRPr>
            </a:lvl4pPr>
            <a:lvl5pPr marL="923400" indent="0">
              <a:spcBef>
                <a:spcPts val="0"/>
              </a:spcBef>
              <a:spcAft>
                <a:spcPts val="600"/>
              </a:spcAft>
              <a:buFont typeface="Arial" panose="020B0604020202020204" pitchFamily="34" charset="0"/>
              <a:buNone/>
              <a:defRPr sz="800">
                <a:solidFill>
                  <a:schemeClr val="tx2"/>
                </a:solidFill>
                <a:latin typeface="Arial" panose="020B0604020202020204" pitchFamily="34" charset="0"/>
                <a:cs typeface="Arial" panose="020B0604020202020204" pitchFamily="34" charset="0"/>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1" name="Text Placeholder 3"/>
          <p:cNvSpPr>
            <a:spLocks noGrp="1"/>
          </p:cNvSpPr>
          <p:nvPr>
            <p:ph type="body" sz="quarter" idx="14"/>
          </p:nvPr>
        </p:nvSpPr>
        <p:spPr>
          <a:xfrm>
            <a:off x="4694400" y="1080000"/>
            <a:ext cx="18936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Arial" panose="020B0604020202020204" pitchFamily="34" charset="0"/>
                <a:cs typeface="Arial" panose="020B0604020202020204" pitchFamily="34" charset="0"/>
              </a:defRPr>
            </a:lvl1pPr>
            <a:lvl2pPr marL="230400" indent="0">
              <a:spcBef>
                <a:spcPts val="0"/>
              </a:spcBef>
              <a:spcAft>
                <a:spcPts val="600"/>
              </a:spcAft>
              <a:buNone/>
              <a:defRPr sz="1400">
                <a:solidFill>
                  <a:schemeClr val="tx2"/>
                </a:solidFill>
                <a:latin typeface="Arial" panose="020B0604020202020204" pitchFamily="34" charset="0"/>
                <a:cs typeface="Arial" panose="020B0604020202020204" pitchFamily="34" charset="0"/>
              </a:defRPr>
            </a:lvl2pPr>
            <a:lvl3pPr marL="462600" indent="0">
              <a:spcBef>
                <a:spcPts val="0"/>
              </a:spcBef>
              <a:spcAft>
                <a:spcPts val="600"/>
              </a:spcAft>
              <a:buNone/>
              <a:defRPr sz="1200">
                <a:solidFill>
                  <a:schemeClr val="tx2"/>
                </a:solidFill>
                <a:latin typeface="Arial" panose="020B0604020202020204" pitchFamily="34" charset="0"/>
                <a:cs typeface="Arial" panose="020B0604020202020204" pitchFamily="34" charset="0"/>
              </a:defRPr>
            </a:lvl3pPr>
            <a:lvl4pPr marL="693000" indent="0">
              <a:spcBef>
                <a:spcPts val="0"/>
              </a:spcBef>
              <a:spcAft>
                <a:spcPts val="600"/>
              </a:spcAft>
              <a:buNone/>
              <a:defRPr sz="1000">
                <a:solidFill>
                  <a:schemeClr val="tx2"/>
                </a:solidFill>
                <a:latin typeface="Arial" panose="020B0604020202020204" pitchFamily="34" charset="0"/>
                <a:cs typeface="Arial" panose="020B0604020202020204" pitchFamily="34" charset="0"/>
              </a:defRPr>
            </a:lvl4pPr>
            <a:lvl5pPr marL="923400" indent="0">
              <a:spcBef>
                <a:spcPts val="0"/>
              </a:spcBef>
              <a:spcAft>
                <a:spcPts val="600"/>
              </a:spcAft>
              <a:buFont typeface="Arial" panose="020B0604020202020204" pitchFamily="34" charset="0"/>
              <a:buNone/>
              <a:defRPr sz="800">
                <a:solidFill>
                  <a:schemeClr val="tx2"/>
                </a:solidFill>
                <a:latin typeface="Arial" panose="020B0604020202020204" pitchFamily="34" charset="0"/>
                <a:cs typeface="Arial" panose="020B0604020202020204" pitchFamily="34" charset="0"/>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2" name="Text Placeholder 3"/>
          <p:cNvSpPr>
            <a:spLocks noGrp="1"/>
          </p:cNvSpPr>
          <p:nvPr>
            <p:ph type="body" sz="quarter" idx="15"/>
          </p:nvPr>
        </p:nvSpPr>
        <p:spPr>
          <a:xfrm>
            <a:off x="6832800" y="1080000"/>
            <a:ext cx="18936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Arial" panose="020B0604020202020204" pitchFamily="34" charset="0"/>
                <a:cs typeface="Arial" panose="020B0604020202020204" pitchFamily="34" charset="0"/>
              </a:defRPr>
            </a:lvl1pPr>
            <a:lvl2pPr marL="230400" indent="0">
              <a:spcBef>
                <a:spcPts val="0"/>
              </a:spcBef>
              <a:spcAft>
                <a:spcPts val="600"/>
              </a:spcAft>
              <a:buNone/>
              <a:defRPr sz="1400">
                <a:solidFill>
                  <a:schemeClr val="tx2"/>
                </a:solidFill>
                <a:latin typeface="Arial" panose="020B0604020202020204" pitchFamily="34" charset="0"/>
                <a:cs typeface="Arial" panose="020B0604020202020204" pitchFamily="34" charset="0"/>
              </a:defRPr>
            </a:lvl2pPr>
            <a:lvl3pPr marL="462600" indent="0">
              <a:spcBef>
                <a:spcPts val="0"/>
              </a:spcBef>
              <a:spcAft>
                <a:spcPts val="600"/>
              </a:spcAft>
              <a:buNone/>
              <a:defRPr sz="1200">
                <a:solidFill>
                  <a:schemeClr val="tx2"/>
                </a:solidFill>
                <a:latin typeface="Arial" panose="020B0604020202020204" pitchFamily="34" charset="0"/>
                <a:cs typeface="Arial" panose="020B0604020202020204" pitchFamily="34" charset="0"/>
              </a:defRPr>
            </a:lvl3pPr>
            <a:lvl4pPr marL="693000" indent="0">
              <a:spcBef>
                <a:spcPts val="0"/>
              </a:spcBef>
              <a:spcAft>
                <a:spcPts val="600"/>
              </a:spcAft>
              <a:buNone/>
              <a:defRPr sz="1000">
                <a:solidFill>
                  <a:schemeClr val="tx2"/>
                </a:solidFill>
                <a:latin typeface="Arial" panose="020B0604020202020204" pitchFamily="34" charset="0"/>
                <a:cs typeface="Arial" panose="020B0604020202020204" pitchFamily="34" charset="0"/>
              </a:defRPr>
            </a:lvl4pPr>
            <a:lvl5pPr marL="923400" indent="0">
              <a:spcBef>
                <a:spcPts val="0"/>
              </a:spcBef>
              <a:spcAft>
                <a:spcPts val="600"/>
              </a:spcAft>
              <a:buFont typeface="Arial" panose="020B0604020202020204" pitchFamily="34" charset="0"/>
              <a:buNone/>
              <a:defRPr sz="800">
                <a:solidFill>
                  <a:schemeClr val="tx2"/>
                </a:solidFill>
                <a:latin typeface="Arial" panose="020B0604020202020204" pitchFamily="34" charset="0"/>
                <a:cs typeface="Arial" panose="020B0604020202020204" pitchFamily="34" charset="0"/>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9"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dirty="0"/>
              <a:t>&lt;Document ID: change ID in footer or remove&gt; &lt;Change information classification in footer&gt;</a:t>
            </a:r>
          </a:p>
        </p:txBody>
      </p:sp>
    </p:spTree>
    <p:extLst>
      <p:ext uri="{BB962C8B-B14F-4D97-AF65-F5344CB8AC3E}">
        <p14:creationId xmlns:p14="http://schemas.microsoft.com/office/powerpoint/2010/main" val="295259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4.xml"/><Relationship Id="rId1" Type="http://schemas.openxmlformats.org/officeDocument/2006/relationships/slideLayout" Target="../slideLayouts/slideLayout14.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xml"/><Relationship Id="rId1" Type="http://schemas.openxmlformats.org/officeDocument/2006/relationships/slideLayout" Target="../slideLayouts/slideLayout15.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417600" y="280800"/>
            <a:ext cx="8308800" cy="309600"/>
          </a:xfrm>
          <a:prstGeom prst="rect">
            <a:avLst/>
          </a:prstGeom>
        </p:spPr>
        <p:txBody>
          <a:bodyPr vert="horz" lIns="0" tIns="0" rIns="0" bIns="0" rtlCol="0" anchor="t" anchorCtr="0">
            <a:noAutofit/>
          </a:bodyPr>
          <a:lstStyle/>
          <a:p>
            <a:r>
              <a:rPr lang="en-US" noProof="0" dirty="0"/>
              <a:t>Click</a:t>
            </a:r>
            <a:r>
              <a:rPr lang="en-US" dirty="0"/>
              <a:t> to edit Master title slide</a:t>
            </a:r>
          </a:p>
        </p:txBody>
      </p:sp>
      <p:sp>
        <p:nvSpPr>
          <p:cNvPr id="19" name="TextBox 18"/>
          <p:cNvSpPr txBox="1"/>
          <p:nvPr userDrawn="1"/>
        </p:nvSpPr>
        <p:spPr>
          <a:xfrm>
            <a:off x="755776" y="4816800"/>
            <a:ext cx="1800000" cy="122237"/>
          </a:xfrm>
          <a:prstGeom prst="rect">
            <a:avLst/>
          </a:prstGeom>
          <a:noFill/>
        </p:spPr>
        <p:txBody>
          <a:bodyPr wrap="square" lIns="0" tIns="0" rIns="0" bIns="0" anchor="b">
            <a:spAutoFit/>
          </a:bodyPr>
          <a:lstStyle/>
          <a:p>
            <a:r>
              <a:rPr lang="en-US" sz="800" dirty="0">
                <a:solidFill>
                  <a:schemeClr val="tx2"/>
                </a:solidFill>
                <a:latin typeface="Arial" panose="020B0604020202020204" pitchFamily="34" charset="0"/>
                <a:ea typeface="Nokia Pure Text Light" panose="020B0304040602060303" pitchFamily="34" charset="0"/>
                <a:cs typeface="Arial" panose="020B0604020202020204" pitchFamily="34" charset="0"/>
              </a:rPr>
              <a:t>© 2017 Nokia</a:t>
            </a:r>
          </a:p>
        </p:txBody>
      </p:sp>
      <p:sp>
        <p:nvSpPr>
          <p:cNvPr id="21" name="Slide Number Placeholder 5"/>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dirty="0">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
        <p:nvSpPr>
          <p:cNvPr id="23"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dirty="0"/>
              <a:t>&lt;Document ID: change ID in footer or remove&gt; &lt;Change information classification in footer&gt;</a:t>
            </a:r>
          </a:p>
        </p:txBody>
      </p:sp>
      <p:pic>
        <p:nvPicPr>
          <p:cNvPr id="8" name="Picture 7"/>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7877226" y="4651000"/>
            <a:ext cx="1008112" cy="424363"/>
          </a:xfrm>
          <a:prstGeom prst="rect">
            <a:avLst/>
          </a:prstGeom>
        </p:spPr>
      </p:pic>
    </p:spTree>
    <p:extLst>
      <p:ext uri="{BB962C8B-B14F-4D97-AF65-F5344CB8AC3E}">
        <p14:creationId xmlns:p14="http://schemas.microsoft.com/office/powerpoint/2010/main" val="3327264483"/>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80" r:id="rId3"/>
    <p:sldLayoutId id="2147483681" r:id="rId4"/>
    <p:sldLayoutId id="2147483654" r:id="rId5"/>
    <p:sldLayoutId id="2147483678" r:id="rId6"/>
    <p:sldLayoutId id="2147483673" r:id="rId7"/>
    <p:sldLayoutId id="2147483679" r:id="rId8"/>
    <p:sldLayoutId id="2147483674" r:id="rId9"/>
    <p:sldLayoutId id="2147483682" r:id="rId10"/>
  </p:sldLayoutIdLst>
  <p:hf sldNum="0" hdr="0" dt="0"/>
  <p:txStyles>
    <p:titleStyle>
      <a:lvl1pPr algn="l" defTabSz="914400" rtl="0" eaLnBrk="1" latinLnBrk="0" hangingPunct="1">
        <a:spcBef>
          <a:spcPct val="0"/>
        </a:spcBef>
        <a:buNone/>
        <a:defRPr sz="2000" kern="1200" baseline="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3" name="TextBox 12"/>
          <p:cNvSpPr txBox="1"/>
          <p:nvPr userDrawn="1"/>
        </p:nvSpPr>
        <p:spPr>
          <a:xfrm>
            <a:off x="755776" y="4816800"/>
            <a:ext cx="1800000" cy="122237"/>
          </a:xfrm>
          <a:prstGeom prst="rect">
            <a:avLst/>
          </a:prstGeom>
          <a:noFill/>
        </p:spPr>
        <p:txBody>
          <a:bodyPr wrap="square" lIns="0" tIns="0" rIns="0" bIns="0" anchor="b">
            <a:spAutoFit/>
          </a:bodyPr>
          <a:lstStyle/>
          <a:p>
            <a:r>
              <a:rPr lang="en-US" sz="800" noProof="0" dirty="0">
                <a:solidFill>
                  <a:schemeClr val="tx2"/>
                </a:solidFill>
                <a:latin typeface="Arial" panose="020B0604020202020204" pitchFamily="34" charset="0"/>
                <a:ea typeface="Nokia Pure Text Light" panose="020B0304040602060303" pitchFamily="34" charset="0"/>
                <a:cs typeface="Arial" panose="020B0604020202020204" pitchFamily="34" charset="0"/>
              </a:rPr>
              <a:t>© 2017 Nokia</a:t>
            </a:r>
          </a:p>
        </p:txBody>
      </p:sp>
      <p:sp>
        <p:nvSpPr>
          <p:cNvPr id="14" name="Slide Number Placeholder 5"/>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noProof="0" dirty="0">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
        <p:nvSpPr>
          <p:cNvPr id="15"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dirty="0"/>
              <a:t>&lt;Document ID: change ID in footer or remove&gt; &lt;Change information classification in footer&gt;</a:t>
            </a:r>
          </a:p>
        </p:txBody>
      </p:sp>
    </p:spTree>
    <p:extLst>
      <p:ext uri="{BB962C8B-B14F-4D97-AF65-F5344CB8AC3E}">
        <p14:creationId xmlns:p14="http://schemas.microsoft.com/office/powerpoint/2010/main" val="519627140"/>
      </p:ext>
    </p:extLst>
  </p:cSld>
  <p:clrMap bg1="lt1" tx1="dk1" bg2="lt2" tx2="dk2" accent1="accent1" accent2="accent2" accent3="accent3" accent4="accent4" accent5="accent5" accent6="accent6" hlink="hlink" folHlink="folHlink"/>
  <p:sldLayoutIdLst>
    <p:sldLayoutId id="2147483661" r:id="rId1"/>
  </p:sldLayoutIdLst>
  <p:hf sldNum="0" hdr="0" dt="0"/>
  <p:txStyles>
    <p:titleStyle>
      <a:lvl1pPr algn="l" defTabSz="914400" rtl="0" eaLnBrk="1" latinLnBrk="0" hangingPunct="1">
        <a:spcBef>
          <a:spcPct val="0"/>
        </a:spcBef>
        <a:buNone/>
        <a:defRPr sz="2000" kern="1200" baseline="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7" name="TextBox 16"/>
          <p:cNvSpPr txBox="1"/>
          <p:nvPr userDrawn="1"/>
        </p:nvSpPr>
        <p:spPr>
          <a:xfrm>
            <a:off x="755776" y="4816800"/>
            <a:ext cx="1800000" cy="122237"/>
          </a:xfrm>
          <a:prstGeom prst="rect">
            <a:avLst/>
          </a:prstGeom>
          <a:noFill/>
        </p:spPr>
        <p:txBody>
          <a:bodyPr wrap="square" lIns="0" tIns="0" rIns="0" bIns="0" anchor="b">
            <a:spAutoFit/>
          </a:bodyPr>
          <a:lstStyle/>
          <a:p>
            <a:r>
              <a:rPr lang="en-GB" sz="800" dirty="0">
                <a:solidFill>
                  <a:schemeClr val="bg1"/>
                </a:solidFill>
                <a:latin typeface="Arial" panose="020B0604020202020204" pitchFamily="34" charset="0"/>
                <a:ea typeface="Nokia Pure Text Light" panose="020B0304040602060303" pitchFamily="34" charset="0"/>
                <a:cs typeface="Arial" panose="020B0604020202020204" pitchFamily="34" charset="0"/>
              </a:rPr>
              <a:t>© 2017 Nokia</a:t>
            </a:r>
          </a:p>
        </p:txBody>
      </p:sp>
      <p:sp>
        <p:nvSpPr>
          <p:cNvPr id="18" name="Slide Number Placeholder 5"/>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GB" sz="800" smtClean="0">
                <a:solidFill>
                  <a:schemeClr val="bg1"/>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GB" dirty="0">
              <a:solidFill>
                <a:schemeClr val="bg1"/>
              </a:solidFill>
              <a:latin typeface="Arial" panose="020B0604020202020204" pitchFamily="34" charset="0"/>
              <a:ea typeface="Nokia Pure Text Light" panose="020B0304040602060303" pitchFamily="34" charset="0"/>
              <a:cs typeface="Arial" panose="020B0604020202020204" pitchFamily="34" charset="0"/>
            </a:endParaRPr>
          </a:p>
        </p:txBody>
      </p:sp>
      <p:sp>
        <p:nvSpPr>
          <p:cNvPr id="19"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bg1"/>
                </a:solidFill>
                <a:latin typeface="Arial" panose="020B0604020202020204" pitchFamily="34" charset="0"/>
                <a:ea typeface="Nokia Pure Text Light" panose="020B0304040602060303" pitchFamily="34" charset="0"/>
                <a:cs typeface="Arial" panose="020B0604020202020204" pitchFamily="34" charset="0"/>
              </a:defRPr>
            </a:lvl1pPr>
          </a:lstStyle>
          <a:p>
            <a:r>
              <a:rPr lang="en-GB" dirty="0"/>
              <a:t>&lt;Document ID: change ID in footer or remove&gt; &lt;Change information classification in footer&gt;</a:t>
            </a:r>
            <a:endParaRPr lang="en-US" dirty="0"/>
          </a:p>
        </p:txBody>
      </p:sp>
    </p:spTree>
    <p:extLst>
      <p:ext uri="{BB962C8B-B14F-4D97-AF65-F5344CB8AC3E}">
        <p14:creationId xmlns:p14="http://schemas.microsoft.com/office/powerpoint/2010/main" val="2345520759"/>
      </p:ext>
    </p:extLst>
  </p:cSld>
  <p:clrMap bg1="lt1" tx1="dk1" bg2="lt2" tx2="dk2" accent1="accent1" accent2="accent2" accent3="accent3" accent4="accent4" accent5="accent5" accent6="accent6" hlink="hlink" folHlink="folHlink"/>
  <p:sldLayoutIdLst>
    <p:sldLayoutId id="2147483663" r:id="rId1"/>
    <p:sldLayoutId id="2147483664" r:id="rId2"/>
  </p:sldLayoutIdLst>
  <p:hf sldNum="0" hdr="0" dt="0"/>
  <p:txStyles>
    <p:titleStyle>
      <a:lvl1pPr algn="l" defTabSz="914400" rtl="0" eaLnBrk="1" latinLnBrk="0" hangingPunct="1">
        <a:spcBef>
          <a:spcPct val="0"/>
        </a:spcBef>
        <a:buNone/>
        <a:defRPr sz="2000" kern="1200" baseline="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289180" y="2031750"/>
            <a:ext cx="2565641" cy="1080000"/>
          </a:xfrm>
          <a:prstGeom prst="rect">
            <a:avLst/>
          </a:prstGeom>
        </p:spPr>
      </p:pic>
    </p:spTree>
    <p:extLst>
      <p:ext uri="{BB962C8B-B14F-4D97-AF65-F5344CB8AC3E}">
        <p14:creationId xmlns:p14="http://schemas.microsoft.com/office/powerpoint/2010/main" val="9815361"/>
      </p:ext>
    </p:extLst>
  </p:cSld>
  <p:clrMap bg1="lt1" tx1="dk1" bg2="lt2" tx2="dk2" accent1="accent1" accent2="accent2" accent3="accent3" accent4="accent4" accent5="accent5" accent6="accent6" hlink="hlink" folHlink="folHlink"/>
  <p:sldLayoutIdLst>
    <p:sldLayoutId id="2147483668" r:id="rId1"/>
  </p:sldLayoutIdLst>
  <p:hf sldNum="0" hdr="0" dt="0"/>
  <p:txStyles>
    <p:titleStyle>
      <a:lvl1pPr algn="l" defTabSz="914400" rtl="0" eaLnBrk="1" latinLnBrk="0" hangingPunct="1">
        <a:spcBef>
          <a:spcPct val="0"/>
        </a:spcBef>
        <a:buNone/>
        <a:defRPr sz="2000" kern="1200" baseline="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289180" y="2031750"/>
            <a:ext cx="2565641" cy="1080000"/>
          </a:xfrm>
          <a:prstGeom prst="rect">
            <a:avLst/>
          </a:prstGeom>
        </p:spPr>
      </p:pic>
    </p:spTree>
    <p:extLst>
      <p:ext uri="{BB962C8B-B14F-4D97-AF65-F5344CB8AC3E}">
        <p14:creationId xmlns:p14="http://schemas.microsoft.com/office/powerpoint/2010/main" val="3117151274"/>
      </p:ext>
    </p:extLst>
  </p:cSld>
  <p:clrMap bg1="lt1" tx1="dk1" bg2="lt2" tx2="dk2" accent1="accent1" accent2="accent2" accent3="accent3" accent4="accent4" accent5="accent5" accent6="accent6" hlink="hlink" folHlink="folHlink"/>
  <p:sldLayoutIdLst>
    <p:sldLayoutId id="2147483670" r:id="rId1"/>
  </p:sldLayoutIdLst>
  <p:hf sldNum="0" hdr="0" dt="0"/>
  <p:txStyles>
    <p:titleStyle>
      <a:lvl1pPr algn="l" defTabSz="914400" rtl="0" eaLnBrk="1" latinLnBrk="0" hangingPunct="1">
        <a:spcBef>
          <a:spcPct val="0"/>
        </a:spcBef>
        <a:buNone/>
        <a:defRPr sz="2000" kern="1200" baseline="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13" name="TextBox 12"/>
          <p:cNvSpPr txBox="1"/>
          <p:nvPr userDrawn="1"/>
        </p:nvSpPr>
        <p:spPr>
          <a:xfrm>
            <a:off x="755776" y="4816800"/>
            <a:ext cx="1800000" cy="122237"/>
          </a:xfrm>
          <a:prstGeom prst="rect">
            <a:avLst/>
          </a:prstGeom>
          <a:noFill/>
        </p:spPr>
        <p:txBody>
          <a:bodyPr wrap="square" lIns="0" tIns="0" rIns="0" bIns="0" anchor="b">
            <a:spAutoFit/>
          </a:bodyPr>
          <a:lstStyle/>
          <a:p>
            <a:r>
              <a:rPr lang="en-GB" sz="800" dirty="0">
                <a:solidFill>
                  <a:schemeClr val="bg1"/>
                </a:solidFill>
                <a:latin typeface="Arial" panose="020B0604020202020204" pitchFamily="34" charset="0"/>
                <a:ea typeface="Nokia Pure Text Light" panose="020B0304040602060303" pitchFamily="34" charset="0"/>
                <a:cs typeface="Arial" panose="020B0604020202020204" pitchFamily="34" charset="0"/>
              </a:rPr>
              <a:t>© 2017 Nokia</a:t>
            </a:r>
          </a:p>
        </p:txBody>
      </p:sp>
      <p:sp>
        <p:nvSpPr>
          <p:cNvPr id="14" name="Slide Number Placeholder 5"/>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GB" sz="800" smtClean="0">
                <a:solidFill>
                  <a:schemeClr val="bg1"/>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GB" dirty="0">
              <a:solidFill>
                <a:schemeClr val="bg1"/>
              </a:solidFill>
              <a:latin typeface="Arial" panose="020B0604020202020204" pitchFamily="34" charset="0"/>
              <a:ea typeface="Nokia Pure Text Light" panose="020B0304040602060303" pitchFamily="34" charset="0"/>
              <a:cs typeface="Arial" panose="020B0604020202020204" pitchFamily="34" charset="0"/>
            </a:endParaRPr>
          </a:p>
        </p:txBody>
      </p:sp>
      <p:sp>
        <p:nvSpPr>
          <p:cNvPr id="15"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bg1"/>
                </a:solidFill>
                <a:latin typeface="Arial" panose="020B0604020202020204" pitchFamily="34" charset="0"/>
                <a:ea typeface="Nokia Pure Text Light" panose="020B0304040602060303" pitchFamily="34" charset="0"/>
                <a:cs typeface="Arial" panose="020B0604020202020204" pitchFamily="34" charset="0"/>
              </a:defRPr>
            </a:lvl1pPr>
          </a:lstStyle>
          <a:p>
            <a:r>
              <a:rPr lang="en-GB" dirty="0"/>
              <a:t>&lt;Document ID: change ID in footer or remove&gt; &lt;Change information classification in footer&gt;</a:t>
            </a:r>
            <a:endParaRPr lang="en-US" dirty="0"/>
          </a:p>
        </p:txBody>
      </p:sp>
    </p:spTree>
    <p:extLst>
      <p:ext uri="{BB962C8B-B14F-4D97-AF65-F5344CB8AC3E}">
        <p14:creationId xmlns:p14="http://schemas.microsoft.com/office/powerpoint/2010/main" val="3098006623"/>
      </p:ext>
    </p:extLst>
  </p:cSld>
  <p:clrMap bg1="lt1" tx1="dk1" bg2="lt2" tx2="dk2" accent1="accent1" accent2="accent2" accent3="accent3" accent4="accent4" accent5="accent5" accent6="accent6" hlink="hlink" folHlink="folHlink"/>
  <p:sldLayoutIdLst>
    <p:sldLayoutId id="2147483677" r:id="rId1"/>
  </p:sldLayoutIdLst>
  <p:hf sldNum="0" hdr="0" dt="0"/>
  <p:txStyles>
    <p:titleStyle>
      <a:lvl1pPr algn="l" defTabSz="914400" rtl="0" eaLnBrk="1" latinLnBrk="0" hangingPunct="1">
        <a:spcBef>
          <a:spcPct val="0"/>
        </a:spcBef>
        <a:buNone/>
        <a:defRPr sz="2000" kern="1200" baseline="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 Placeholder 48"/>
          <p:cNvSpPr>
            <a:spLocks noGrp="1"/>
          </p:cNvSpPr>
          <p:nvPr>
            <p:ph type="body" sz="quarter" idx="11"/>
          </p:nvPr>
        </p:nvSpPr>
        <p:spPr/>
        <p:txBody>
          <a:bodyPr/>
          <a:lstStyle/>
          <a:p>
            <a:r>
              <a:rPr lang="en-US" sz="3200" dirty="0"/>
              <a:t>NR MPR simulation assumptions for sub-6 GHz operation</a:t>
            </a:r>
          </a:p>
        </p:txBody>
      </p:sp>
      <p:sp>
        <p:nvSpPr>
          <p:cNvPr id="48" name="Text Placeholder 47"/>
          <p:cNvSpPr>
            <a:spLocks noGrp="1"/>
          </p:cNvSpPr>
          <p:nvPr>
            <p:ph type="body" sz="quarter" idx="12"/>
          </p:nvPr>
        </p:nvSpPr>
        <p:spPr>
          <a:prstGeom prst="rect">
            <a:avLst/>
          </a:prstGeom>
        </p:spPr>
        <p:txBody>
          <a:bodyPr>
            <a:normAutofit/>
          </a:bodyPr>
          <a:lstStyle/>
          <a:p>
            <a:pPr marL="0" indent="0">
              <a:buNone/>
            </a:pPr>
            <a:r>
              <a:rPr lang="en-US" sz="2000" dirty="0">
                <a:latin typeface="+mn-lt"/>
              </a:rPr>
              <a:t>Nokia</a:t>
            </a:r>
          </a:p>
        </p:txBody>
      </p:sp>
      <p:sp>
        <p:nvSpPr>
          <p:cNvPr id="2" name="Footer Placeholder 1"/>
          <p:cNvSpPr>
            <a:spLocks noGrp="1"/>
          </p:cNvSpPr>
          <p:nvPr>
            <p:ph type="ftr" sz="quarter" idx="3"/>
          </p:nvPr>
        </p:nvSpPr>
        <p:spPr>
          <a:xfrm>
            <a:off x="2304000" y="4816800"/>
            <a:ext cx="4536000" cy="122400"/>
          </a:xfrm>
        </p:spPr>
        <p:txBody>
          <a:bodyPr/>
          <a:lstStyle/>
          <a:p>
            <a:r>
              <a:rPr lang="en-GB" dirty="0">
                <a:cs typeface="Arial" panose="020B0604020202020204" pitchFamily="34" charset="0"/>
              </a:rPr>
              <a:t>&lt;Document ID: change ID in footer or remove&gt; &lt;Change information classification in footer&gt;</a:t>
            </a:r>
            <a:endParaRPr lang="en-US" dirty="0">
              <a:cs typeface="Arial" panose="020B0604020202020204" pitchFamily="34" charset="0"/>
            </a:endParaRPr>
          </a:p>
        </p:txBody>
      </p:sp>
      <p:sp>
        <p:nvSpPr>
          <p:cNvPr id="3" name="Rectangle 2">
            <a:extLst>
              <a:ext uri="{FF2B5EF4-FFF2-40B4-BE49-F238E27FC236}">
                <a16:creationId xmlns:a16="http://schemas.microsoft.com/office/drawing/2014/main" id="{68D47D86-8FD3-49B2-B38D-F719636C1603}"/>
              </a:ext>
            </a:extLst>
          </p:cNvPr>
          <p:cNvSpPr/>
          <p:nvPr/>
        </p:nvSpPr>
        <p:spPr>
          <a:xfrm>
            <a:off x="6993520" y="256002"/>
            <a:ext cx="1454244" cy="369332"/>
          </a:xfrm>
          <a:prstGeom prst="rect">
            <a:avLst/>
          </a:prstGeom>
        </p:spPr>
        <p:txBody>
          <a:bodyPr wrap="none">
            <a:spAutoFit/>
          </a:bodyPr>
          <a:lstStyle/>
          <a:p>
            <a:r>
              <a:rPr lang="en-US" dirty="0">
                <a:solidFill>
                  <a:schemeClr val="bg1"/>
                </a:solidFill>
              </a:rPr>
              <a:t>R4-1708912</a:t>
            </a:r>
            <a:endParaRPr lang="fi-FI" dirty="0">
              <a:solidFill>
                <a:schemeClr val="bg1"/>
              </a:solidFill>
            </a:endParaRPr>
          </a:p>
        </p:txBody>
      </p:sp>
    </p:spTree>
    <p:extLst>
      <p:ext uri="{BB962C8B-B14F-4D97-AF65-F5344CB8AC3E}">
        <p14:creationId xmlns:p14="http://schemas.microsoft.com/office/powerpoint/2010/main" val="29574143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369317D1-5C5F-44B4-955C-3613E999FB1E}"/>
              </a:ext>
            </a:extLst>
          </p:cNvPr>
          <p:cNvSpPr>
            <a:spLocks noGrp="1"/>
          </p:cNvSpPr>
          <p:nvPr>
            <p:ph type="body" sz="quarter" idx="12"/>
          </p:nvPr>
        </p:nvSpPr>
        <p:spPr>
          <a:xfrm>
            <a:off x="417600" y="609600"/>
            <a:ext cx="8308800" cy="4030800"/>
          </a:xfrm>
        </p:spPr>
        <p:txBody>
          <a:bodyPr>
            <a:normAutofit/>
          </a:bodyPr>
          <a:lstStyle/>
          <a:p>
            <a:r>
              <a:rPr lang="fi-FI" sz="1800" dirty="0" err="1">
                <a:latin typeface="Arial" panose="020B0604020202020204" pitchFamily="34" charset="0"/>
                <a:cs typeface="Arial" panose="020B0604020202020204" pitchFamily="34" charset="0"/>
              </a:rPr>
              <a:t>Earlier</a:t>
            </a:r>
            <a:r>
              <a:rPr lang="fi-FI" sz="1800" dirty="0">
                <a:latin typeface="Arial" panose="020B0604020202020204" pitchFamily="34" charset="0"/>
                <a:cs typeface="Arial" panose="020B0604020202020204" pitchFamily="34" charset="0"/>
              </a:rPr>
              <a:t> </a:t>
            </a:r>
            <a:r>
              <a:rPr lang="fi-FI" sz="1800" dirty="0" err="1">
                <a:latin typeface="Arial" panose="020B0604020202020204" pitchFamily="34" charset="0"/>
                <a:cs typeface="Arial" panose="020B0604020202020204" pitchFamily="34" charset="0"/>
              </a:rPr>
              <a:t>agreements</a:t>
            </a:r>
            <a:r>
              <a:rPr lang="fi-FI" sz="1800" dirty="0">
                <a:latin typeface="Arial" panose="020B0604020202020204" pitchFamily="34" charset="0"/>
                <a:cs typeface="Arial" panose="020B0604020202020204" pitchFamily="34" charset="0"/>
              </a:rPr>
              <a:t> </a:t>
            </a:r>
            <a:r>
              <a:rPr lang="fi-FI" sz="1800" dirty="0" err="1">
                <a:latin typeface="Arial" panose="020B0604020202020204" pitchFamily="34" charset="0"/>
                <a:cs typeface="Arial" panose="020B0604020202020204" pitchFamily="34" charset="0"/>
              </a:rPr>
              <a:t>from</a:t>
            </a:r>
            <a:r>
              <a:rPr lang="fi-FI" sz="1800" dirty="0">
                <a:latin typeface="Arial" panose="020B0604020202020204" pitchFamily="34" charset="0"/>
                <a:cs typeface="Arial" panose="020B0604020202020204" pitchFamily="34" charset="0"/>
              </a:rPr>
              <a:t> R4-1706980 </a:t>
            </a:r>
            <a:r>
              <a:rPr lang="en-US" sz="1800" dirty="0">
                <a:latin typeface="Arial" panose="020B0604020202020204" pitchFamily="34" charset="0"/>
                <a:cs typeface="Arial" panose="020B0604020202020204" pitchFamily="34" charset="0"/>
              </a:rPr>
              <a:t>WF on MPR evaluation assumption RAN4#NR2 are added into annex in the next slides.</a:t>
            </a:r>
            <a:endParaRPr lang="fi-FI" sz="1800" dirty="0">
              <a:latin typeface="Arial" panose="020B0604020202020204" pitchFamily="34" charset="0"/>
              <a:cs typeface="Arial" panose="020B0604020202020204" pitchFamily="34" charset="0"/>
            </a:endParaRPr>
          </a:p>
          <a:p>
            <a:endParaRPr lang="fi-FI" sz="1800" dirty="0"/>
          </a:p>
        </p:txBody>
      </p:sp>
      <p:sp>
        <p:nvSpPr>
          <p:cNvPr id="5" name="Footer Placeholder 4">
            <a:extLst>
              <a:ext uri="{FF2B5EF4-FFF2-40B4-BE49-F238E27FC236}">
                <a16:creationId xmlns:a16="http://schemas.microsoft.com/office/drawing/2014/main" id="{8473B684-7E2E-436E-A1E8-CE70F2C9F962}"/>
              </a:ext>
            </a:extLst>
          </p:cNvPr>
          <p:cNvSpPr>
            <a:spLocks noGrp="1"/>
          </p:cNvSpPr>
          <p:nvPr>
            <p:ph type="ftr" sz="quarter" idx="3"/>
          </p:nvPr>
        </p:nvSpPr>
        <p:spPr/>
        <p:txBody>
          <a:body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23033316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3628" y="205979"/>
            <a:ext cx="6696744" cy="857250"/>
          </a:xfrm>
        </p:spPr>
        <p:txBody>
          <a:bodyPr/>
          <a:lstStyle/>
          <a:p>
            <a:r>
              <a:rPr lang="en-US" altLang="ja-JP" sz="3000" b="1" dirty="0">
                <a:latin typeface="Meiryo UI" pitchFamily="50" charset="-128"/>
                <a:ea typeface="Meiryo UI" pitchFamily="50" charset="-128"/>
                <a:cs typeface="Meiryo UI" pitchFamily="50" charset="-128"/>
              </a:rPr>
              <a:t>Agreement</a:t>
            </a:r>
            <a:endParaRPr lang="sv-SE" sz="3000" dirty="0"/>
          </a:p>
        </p:txBody>
      </p:sp>
      <p:sp>
        <p:nvSpPr>
          <p:cNvPr id="3" name="Content Placeholder 2"/>
          <p:cNvSpPr>
            <a:spLocks noGrp="1"/>
          </p:cNvSpPr>
          <p:nvPr>
            <p:ph idx="1"/>
          </p:nvPr>
        </p:nvSpPr>
        <p:spPr>
          <a:xfrm>
            <a:off x="1313180" y="857334"/>
            <a:ext cx="6172200" cy="3394472"/>
          </a:xfrm>
        </p:spPr>
        <p:txBody>
          <a:bodyPr/>
          <a:lstStyle/>
          <a:p>
            <a:r>
              <a:rPr lang="en-US" altLang="ja-JP" sz="1500" b="1" dirty="0">
                <a:latin typeface="Meiryo UI" pitchFamily="50" charset="-128"/>
                <a:ea typeface="Meiryo UI" pitchFamily="50" charset="-128"/>
                <a:cs typeface="Meiryo UI" pitchFamily="50" charset="-128"/>
              </a:rPr>
              <a:t>CBW, SCS, SU [R4-1706942]</a:t>
            </a:r>
          </a:p>
        </p:txBody>
      </p:sp>
      <p:sp>
        <p:nvSpPr>
          <p:cNvPr id="8" name="Title 1"/>
          <p:cNvSpPr txBox="1">
            <a:spLocks/>
          </p:cNvSpPr>
          <p:nvPr/>
        </p:nvSpPr>
        <p:spPr>
          <a:xfrm>
            <a:off x="1179313" y="1173464"/>
            <a:ext cx="6548492" cy="818850"/>
          </a:xfrm>
          <a:prstGeom prst="rect">
            <a:avLst/>
          </a:prstGeom>
        </p:spPr>
        <p:txBody>
          <a:bodyPr vert="horz" lIns="68580" tIns="34290" rIns="68580" bIns="34290" rtlCol="0" anchor="ctr">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en-CA" sz="1800" dirty="0"/>
              <a:t>RB allocation and RB numbering</a:t>
            </a:r>
            <a:br>
              <a:rPr lang="en-CA" sz="2400" dirty="0"/>
            </a:br>
            <a:endParaRPr lang="en-US" sz="2400" dirty="0"/>
          </a:p>
        </p:txBody>
      </p:sp>
      <p:sp>
        <p:nvSpPr>
          <p:cNvPr id="9" name="Content Placeholder 2"/>
          <p:cNvSpPr txBox="1">
            <a:spLocks/>
          </p:cNvSpPr>
          <p:nvPr/>
        </p:nvSpPr>
        <p:spPr>
          <a:xfrm>
            <a:off x="1158920" y="1596524"/>
            <a:ext cx="6548492" cy="1398700"/>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hangingPunct="0"/>
            <a:r>
              <a:rPr lang="en-GB" sz="1200" dirty="0"/>
              <a:t>Since there is different feasible RB allocation depending on SCS and types of waveforms, RB numbering may become confusing. In the case of this WF RB0 was chosen to be the left most RB of the minimum full RB allocation using CP-OFDM based on Spectrum Utilisation agreement. </a:t>
            </a:r>
          </a:p>
          <a:p>
            <a:pPr hangingPunct="0"/>
            <a:r>
              <a:rPr lang="en-GB" sz="1200" dirty="0"/>
              <a:t>Since DFT-s-OFDM does not support the same number of RB than CP-OFDM, for example a 100RB waveforms is shifted left by 3RB compared to a corresponding 106RB CP-OFDM case as this is illustrated in Figure 1 bellow.</a:t>
            </a:r>
          </a:p>
          <a:p>
            <a:pPr hangingPunct="0"/>
            <a:endParaRPr lang="en-GB" sz="1200" dirty="0"/>
          </a:p>
          <a:p>
            <a:pPr hangingPunct="0"/>
            <a:endParaRPr lang="en-GB" sz="1200" dirty="0"/>
          </a:p>
          <a:p>
            <a:pPr hangingPunct="0"/>
            <a:endParaRPr lang="en-GB" sz="1200" dirty="0"/>
          </a:p>
          <a:p>
            <a:pPr marL="0" indent="0" hangingPunct="0">
              <a:buNone/>
            </a:pPr>
            <a:endParaRPr lang="en-GB" sz="1200" dirty="0"/>
          </a:p>
          <a:p>
            <a:pPr marL="0" indent="0" hangingPunct="0">
              <a:buNone/>
            </a:pPr>
            <a:endParaRPr lang="en-GB" sz="1200" dirty="0"/>
          </a:p>
          <a:p>
            <a:pPr marL="0" indent="0" hangingPunct="0">
              <a:buNone/>
            </a:pPr>
            <a:endParaRPr lang="en-GB" sz="1200" dirty="0"/>
          </a:p>
          <a:p>
            <a:r>
              <a:rPr lang="en-CA" sz="1200" dirty="0"/>
              <a:t>For CP-OFDM number of RB will be aligned to the agreement for spectrum utilisation</a:t>
            </a:r>
          </a:p>
          <a:p>
            <a:r>
              <a:rPr lang="en-CA" sz="1200" dirty="0"/>
              <a:t>For DFT-s-OFDM, number of RB for full allocation will be the closest to the CP-OFDM full allocation that satisfies number of RB=2^X*3^Y*5^Z</a:t>
            </a:r>
          </a:p>
          <a:p>
            <a:pPr hangingPunct="0"/>
            <a:endParaRPr lang="en-US" sz="1200" dirty="0"/>
          </a:p>
        </p:txBody>
      </p:sp>
      <p:grpSp>
        <p:nvGrpSpPr>
          <p:cNvPr id="10" name="Group 4"/>
          <p:cNvGrpSpPr/>
          <p:nvPr/>
        </p:nvGrpSpPr>
        <p:grpSpPr>
          <a:xfrm>
            <a:off x="1177761" y="2901657"/>
            <a:ext cx="6428573" cy="1023947"/>
            <a:chOff x="868363" y="3664064"/>
            <a:chExt cx="10323034" cy="1657576"/>
          </a:xfrm>
        </p:grpSpPr>
        <p:pic>
          <p:nvPicPr>
            <p:cNvPr id="1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8363" y="3664064"/>
              <a:ext cx="10323034" cy="1657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3"/>
            <p:cNvSpPr/>
            <p:nvPr/>
          </p:nvSpPr>
          <p:spPr>
            <a:xfrm>
              <a:off x="6498771" y="4920343"/>
              <a:ext cx="664029" cy="130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p>
          </p:txBody>
        </p:sp>
      </p:grpSp>
      <p:sp>
        <p:nvSpPr>
          <p:cNvPr id="14" name="正方形/長方形 13"/>
          <p:cNvSpPr/>
          <p:nvPr/>
        </p:nvSpPr>
        <p:spPr>
          <a:xfrm>
            <a:off x="1138138" y="1173464"/>
            <a:ext cx="6589667" cy="3618402"/>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dirty="0"/>
          </a:p>
        </p:txBody>
      </p:sp>
    </p:spTree>
    <p:extLst>
      <p:ext uri="{BB962C8B-B14F-4D97-AF65-F5344CB8AC3E}">
        <p14:creationId xmlns:p14="http://schemas.microsoft.com/office/powerpoint/2010/main" val="20782858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3628" y="205979"/>
            <a:ext cx="6696744" cy="857250"/>
          </a:xfrm>
        </p:spPr>
        <p:txBody>
          <a:bodyPr/>
          <a:lstStyle/>
          <a:p>
            <a:r>
              <a:rPr lang="en-US" altLang="ja-JP" sz="3000" b="1" dirty="0">
                <a:latin typeface="Meiryo UI" pitchFamily="50" charset="-128"/>
                <a:ea typeface="Meiryo UI" pitchFamily="50" charset="-128"/>
                <a:cs typeface="Meiryo UI" pitchFamily="50" charset="-128"/>
              </a:rPr>
              <a:t>Agreement</a:t>
            </a:r>
            <a:endParaRPr lang="sv-SE" sz="3000" dirty="0"/>
          </a:p>
        </p:txBody>
      </p:sp>
      <p:sp>
        <p:nvSpPr>
          <p:cNvPr id="3" name="Content Placeholder 2"/>
          <p:cNvSpPr>
            <a:spLocks noGrp="1"/>
          </p:cNvSpPr>
          <p:nvPr>
            <p:ph idx="1"/>
          </p:nvPr>
        </p:nvSpPr>
        <p:spPr>
          <a:xfrm>
            <a:off x="1071228" y="907750"/>
            <a:ext cx="6172200" cy="595546"/>
          </a:xfrm>
        </p:spPr>
        <p:txBody>
          <a:bodyPr>
            <a:normAutofit fontScale="70000" lnSpcReduction="20000"/>
          </a:bodyPr>
          <a:lstStyle/>
          <a:p>
            <a:r>
              <a:rPr lang="en-US" altLang="ja-JP" sz="1500" b="1" dirty="0">
                <a:latin typeface="Meiryo UI" pitchFamily="50" charset="-128"/>
                <a:ea typeface="Meiryo UI" pitchFamily="50" charset="-128"/>
                <a:cs typeface="Meiryo UI" pitchFamily="50" charset="-128"/>
              </a:rPr>
              <a:t>CBW, SCS, SU [R4-1706942]</a:t>
            </a:r>
          </a:p>
          <a:p>
            <a:pPr lvl="1"/>
            <a:r>
              <a:rPr lang="en-US" altLang="ja-JP" sz="1350" b="1" dirty="0">
                <a:latin typeface="Meiryo UI" pitchFamily="50" charset="-128"/>
                <a:ea typeface="Meiryo UI" pitchFamily="50" charset="-128"/>
                <a:cs typeface="Meiryo UI" pitchFamily="50" charset="-128"/>
              </a:rPr>
              <a:t>Sub6 </a:t>
            </a:r>
          </a:p>
          <a:p>
            <a:pPr lvl="2"/>
            <a:r>
              <a:rPr lang="en-US" altLang="ja-JP" sz="1050" b="1" dirty="0">
                <a:latin typeface="Meiryo UI" pitchFamily="50" charset="-128"/>
                <a:ea typeface="Meiryo UI" pitchFamily="50" charset="-128"/>
                <a:cs typeface="Meiryo UI" pitchFamily="50" charset="-128"/>
              </a:rPr>
              <a:t>The below minimum set of evaluated waveform for calibration, which does not preclude evaluation of a bigger set.</a:t>
            </a:r>
          </a:p>
          <a:p>
            <a:pPr lvl="2"/>
            <a:endParaRPr lang="en-US" altLang="ja-JP" sz="1050" b="1" dirty="0">
              <a:latin typeface="Meiryo UI" pitchFamily="50" charset="-128"/>
              <a:ea typeface="Meiryo UI" pitchFamily="50" charset="-128"/>
              <a:cs typeface="Meiryo UI" pitchFamily="50" charset="-128"/>
            </a:endParaRPr>
          </a:p>
          <a:p>
            <a:pPr lvl="1"/>
            <a:endParaRPr lang="en-US" altLang="ja-JP" sz="1350" b="1" dirty="0">
              <a:latin typeface="Meiryo UI" pitchFamily="50" charset="-128"/>
              <a:ea typeface="Meiryo UI" pitchFamily="50" charset="-128"/>
              <a:cs typeface="Meiryo UI" pitchFamily="50" charset="-128"/>
            </a:endParaRPr>
          </a:p>
          <a:p>
            <a:pPr lvl="1"/>
            <a:endParaRPr lang="en-US" altLang="ja-JP" sz="1350" b="1" dirty="0">
              <a:latin typeface="Meiryo UI" pitchFamily="50" charset="-128"/>
              <a:ea typeface="Meiryo UI" pitchFamily="50" charset="-128"/>
              <a:cs typeface="Meiryo UI" pitchFamily="50" charset="-128"/>
            </a:endParaRPr>
          </a:p>
          <a:p>
            <a:pPr lvl="1"/>
            <a:endParaRPr lang="en-US" altLang="ja-JP" sz="1350" b="1" dirty="0">
              <a:latin typeface="Meiryo UI" pitchFamily="50" charset="-128"/>
              <a:ea typeface="Meiryo UI" pitchFamily="50" charset="-128"/>
              <a:cs typeface="Meiryo UI" pitchFamily="50" charset="-128"/>
            </a:endParaRPr>
          </a:p>
          <a:p>
            <a:pPr lvl="1"/>
            <a:endParaRPr lang="en-US" altLang="ja-JP" sz="1350" b="1" dirty="0">
              <a:latin typeface="Meiryo UI" pitchFamily="50" charset="-128"/>
              <a:ea typeface="Meiryo UI" pitchFamily="50" charset="-128"/>
              <a:cs typeface="Meiryo UI" pitchFamily="50" charset="-128"/>
            </a:endParaRPr>
          </a:p>
          <a:p>
            <a:pPr lvl="1"/>
            <a:endParaRPr lang="en-US" altLang="ja-JP" sz="1350" b="1" dirty="0">
              <a:latin typeface="Meiryo UI" pitchFamily="50" charset="-128"/>
              <a:ea typeface="Meiryo UI" pitchFamily="50" charset="-128"/>
              <a:cs typeface="Meiryo UI" pitchFamily="50" charset="-128"/>
            </a:endParaRPr>
          </a:p>
          <a:p>
            <a:pPr lvl="1"/>
            <a:endParaRPr lang="en-US" altLang="ja-JP" sz="1350" b="1" dirty="0">
              <a:latin typeface="Meiryo UI" pitchFamily="50" charset="-128"/>
              <a:ea typeface="Meiryo UI" pitchFamily="50" charset="-128"/>
              <a:cs typeface="Meiryo UI" pitchFamily="50" charset="-128"/>
            </a:endParaRPr>
          </a:p>
          <a:p>
            <a:pPr lvl="1"/>
            <a:endParaRPr lang="en-US" altLang="ja-JP" sz="1350" b="1" dirty="0">
              <a:latin typeface="Meiryo UI" pitchFamily="50" charset="-128"/>
              <a:ea typeface="Meiryo UI" pitchFamily="50" charset="-128"/>
              <a:cs typeface="Meiryo UI" pitchFamily="50" charset="-128"/>
            </a:endParaRPr>
          </a:p>
          <a:p>
            <a:pPr lvl="1"/>
            <a:endParaRPr lang="en-US" altLang="ja-JP" sz="1350" b="1" dirty="0">
              <a:latin typeface="Meiryo UI" pitchFamily="50" charset="-128"/>
              <a:ea typeface="Meiryo UI" pitchFamily="50" charset="-128"/>
              <a:cs typeface="Meiryo UI" pitchFamily="50" charset="-128"/>
            </a:endParaRPr>
          </a:p>
          <a:p>
            <a:pPr lvl="1"/>
            <a:endParaRPr lang="en-US" altLang="ja-JP" sz="1350" b="1" dirty="0">
              <a:latin typeface="Meiryo UI" pitchFamily="50" charset="-128"/>
              <a:ea typeface="Meiryo UI" pitchFamily="50" charset="-128"/>
              <a:cs typeface="Meiryo UI" pitchFamily="50" charset="-128"/>
            </a:endParaRPr>
          </a:p>
          <a:p>
            <a:pPr lvl="1"/>
            <a:endParaRPr lang="en-US" altLang="ja-JP" sz="1350" b="1" dirty="0">
              <a:latin typeface="Meiryo UI" pitchFamily="50" charset="-128"/>
              <a:ea typeface="Meiryo UI" pitchFamily="50" charset="-128"/>
              <a:cs typeface="Meiryo UI" pitchFamily="50" charset="-128"/>
            </a:endParaRPr>
          </a:p>
          <a:p>
            <a:pPr lvl="1"/>
            <a:endParaRPr lang="en-US" altLang="ja-JP" sz="1350" b="1" dirty="0">
              <a:latin typeface="Meiryo UI" pitchFamily="50" charset="-128"/>
              <a:ea typeface="Meiryo UI" pitchFamily="50" charset="-128"/>
              <a:cs typeface="Meiryo UI" pitchFamily="50" charset="-128"/>
            </a:endParaRPr>
          </a:p>
          <a:p>
            <a:pPr lvl="2"/>
            <a:endParaRPr lang="en-US" altLang="ja-JP" sz="1050" b="1" dirty="0">
              <a:latin typeface="Meiryo UI" pitchFamily="50" charset="-128"/>
              <a:ea typeface="Meiryo UI" pitchFamily="50" charset="-128"/>
              <a:cs typeface="Meiryo UI" pitchFamily="50" charset="-128"/>
            </a:endParaRPr>
          </a:p>
        </p:txBody>
      </p:sp>
      <p:graphicFrame>
        <p:nvGraphicFramePr>
          <p:cNvPr id="6" name="Table 4"/>
          <p:cNvGraphicFramePr>
            <a:graphicFrameLocks noGrp="1"/>
          </p:cNvGraphicFramePr>
          <p:nvPr>
            <p:extLst>
              <p:ext uri="{D42A27DB-BD31-4B8C-83A1-F6EECF244321}">
                <p14:modId xmlns:p14="http://schemas.microsoft.com/office/powerpoint/2010/main" val="2009909578"/>
              </p:ext>
            </p:extLst>
          </p:nvPr>
        </p:nvGraphicFramePr>
        <p:xfrm>
          <a:off x="1142348" y="1503296"/>
          <a:ext cx="6519307" cy="2320290"/>
        </p:xfrm>
        <a:graphic>
          <a:graphicData uri="http://schemas.openxmlformats.org/drawingml/2006/table">
            <a:tbl>
              <a:tblPr firstRow="1" bandRow="1">
                <a:tableStyleId>{7E9639D4-E3E2-4D34-9284-5A2195B3D0D7}</a:tableStyleId>
              </a:tblPr>
              <a:tblGrid>
                <a:gridCol w="924572">
                  <a:extLst>
                    <a:ext uri="{9D8B030D-6E8A-4147-A177-3AD203B41FA5}">
                      <a16:colId xmlns:a16="http://schemas.microsoft.com/office/drawing/2014/main" val="20000"/>
                    </a:ext>
                  </a:extLst>
                </a:gridCol>
                <a:gridCol w="1044467">
                  <a:extLst>
                    <a:ext uri="{9D8B030D-6E8A-4147-A177-3AD203B41FA5}">
                      <a16:colId xmlns:a16="http://schemas.microsoft.com/office/drawing/2014/main" val="20001"/>
                    </a:ext>
                  </a:extLst>
                </a:gridCol>
                <a:gridCol w="757405">
                  <a:extLst>
                    <a:ext uri="{9D8B030D-6E8A-4147-A177-3AD203B41FA5}">
                      <a16:colId xmlns:a16="http://schemas.microsoft.com/office/drawing/2014/main" val="20002"/>
                    </a:ext>
                  </a:extLst>
                </a:gridCol>
                <a:gridCol w="437630">
                  <a:extLst>
                    <a:ext uri="{9D8B030D-6E8A-4147-A177-3AD203B41FA5}">
                      <a16:colId xmlns:a16="http://schemas.microsoft.com/office/drawing/2014/main" val="20003"/>
                    </a:ext>
                  </a:extLst>
                </a:gridCol>
                <a:gridCol w="803191">
                  <a:extLst>
                    <a:ext uri="{9D8B030D-6E8A-4147-A177-3AD203B41FA5}">
                      <a16:colId xmlns:a16="http://schemas.microsoft.com/office/drawing/2014/main" val="20004"/>
                    </a:ext>
                  </a:extLst>
                </a:gridCol>
                <a:gridCol w="2552042">
                  <a:extLst>
                    <a:ext uri="{9D8B030D-6E8A-4147-A177-3AD203B41FA5}">
                      <a16:colId xmlns:a16="http://schemas.microsoft.com/office/drawing/2014/main" val="20005"/>
                    </a:ext>
                  </a:extLst>
                </a:gridCol>
              </a:tblGrid>
              <a:tr h="320040">
                <a:tc>
                  <a:txBody>
                    <a:bodyPr/>
                    <a:lstStyle/>
                    <a:p>
                      <a:r>
                        <a:rPr lang="en-CA" sz="800" dirty="0"/>
                        <a:t>Waveform type</a:t>
                      </a:r>
                      <a:endParaRPr lang="en-US" sz="800" dirty="0"/>
                    </a:p>
                  </a:txBody>
                  <a:tcPr marL="68580" marR="68580" marT="34290" marB="34290"/>
                </a:tc>
                <a:tc>
                  <a:txBody>
                    <a:bodyPr/>
                    <a:lstStyle/>
                    <a:p>
                      <a:r>
                        <a:rPr lang="en-CA" sz="800" dirty="0"/>
                        <a:t>Modulation order</a:t>
                      </a:r>
                      <a:endParaRPr lang="en-US" sz="800" dirty="0"/>
                    </a:p>
                  </a:txBody>
                  <a:tcPr marL="68580" marR="68580" marT="34290" marB="34290"/>
                </a:tc>
                <a:tc>
                  <a:txBody>
                    <a:bodyPr/>
                    <a:lstStyle/>
                    <a:p>
                      <a:r>
                        <a:rPr lang="en-CA" sz="800" dirty="0"/>
                        <a:t>Channel</a:t>
                      </a:r>
                      <a:r>
                        <a:rPr lang="en-CA" sz="800" baseline="0" dirty="0"/>
                        <a:t> BW</a:t>
                      </a:r>
                      <a:endParaRPr lang="en-US" sz="800" dirty="0"/>
                    </a:p>
                  </a:txBody>
                  <a:tcPr marL="68580" marR="68580" marT="34290" marB="34290"/>
                </a:tc>
                <a:tc>
                  <a:txBody>
                    <a:bodyPr/>
                    <a:lstStyle/>
                    <a:p>
                      <a:r>
                        <a:rPr lang="en-CA" sz="800" dirty="0"/>
                        <a:t>SCS </a:t>
                      </a:r>
                      <a:endParaRPr lang="en-US" sz="800" dirty="0"/>
                    </a:p>
                  </a:txBody>
                  <a:tcPr marL="68580" marR="68580" marT="34290" marB="34290"/>
                </a:tc>
                <a:tc>
                  <a:txBody>
                    <a:bodyPr/>
                    <a:lstStyle/>
                    <a:p>
                      <a:r>
                        <a:rPr lang="en-CA" sz="800" dirty="0"/>
                        <a:t>RB allocation</a:t>
                      </a:r>
                      <a:endParaRPr lang="en-US" sz="800" dirty="0"/>
                    </a:p>
                  </a:txBody>
                  <a:tcPr marL="68580" marR="68580" marT="34290" marB="34290"/>
                </a:tc>
                <a:tc>
                  <a:txBody>
                    <a:bodyPr/>
                    <a:lstStyle/>
                    <a:p>
                      <a:r>
                        <a:rPr lang="en-CA" sz="800" dirty="0"/>
                        <a:t>remark</a:t>
                      </a:r>
                      <a:endParaRPr lang="en-US" sz="800" dirty="0"/>
                    </a:p>
                  </a:txBody>
                  <a:tcPr marL="68580" marR="68580" marT="34290" marB="34290"/>
                </a:tc>
                <a:extLst>
                  <a:ext uri="{0D108BD9-81ED-4DB2-BD59-A6C34878D82A}">
                    <a16:rowId xmlns:a16="http://schemas.microsoft.com/office/drawing/2014/main" val="10000"/>
                  </a:ext>
                </a:extLst>
              </a:tr>
              <a:tr h="194310">
                <a:tc>
                  <a:txBody>
                    <a:bodyPr/>
                    <a:lstStyle/>
                    <a:p>
                      <a:r>
                        <a:rPr lang="en-CA" sz="800" dirty="0"/>
                        <a:t>DFT-s-OFDM</a:t>
                      </a:r>
                      <a:endParaRPr lang="en-US" sz="800" dirty="0"/>
                    </a:p>
                  </a:txBody>
                  <a:tcPr marL="68580" marR="68580" marT="34290" marB="34290"/>
                </a:tc>
                <a:tc>
                  <a:txBody>
                    <a:bodyPr/>
                    <a:lstStyle/>
                    <a:p>
                      <a:r>
                        <a:rPr lang="en-CA" sz="800" dirty="0"/>
                        <a:t>QPSK, 16QAM</a:t>
                      </a:r>
                      <a:endParaRPr lang="en-US" sz="800" dirty="0"/>
                    </a:p>
                  </a:txBody>
                  <a:tcPr marL="68580" marR="68580" marT="34290" marB="34290"/>
                </a:tc>
                <a:tc>
                  <a:txBody>
                    <a:bodyPr/>
                    <a:lstStyle/>
                    <a:p>
                      <a:r>
                        <a:rPr lang="en-CA" sz="800" dirty="0"/>
                        <a:t>20MHz</a:t>
                      </a:r>
                      <a:endParaRPr lang="en-US" sz="800" dirty="0"/>
                    </a:p>
                  </a:txBody>
                  <a:tcPr marL="68580" marR="68580" marT="34290" marB="34290"/>
                </a:tc>
                <a:tc>
                  <a:txBody>
                    <a:bodyPr/>
                    <a:lstStyle/>
                    <a:p>
                      <a:r>
                        <a:rPr lang="en-CA" sz="800" dirty="0"/>
                        <a:t>15kHz</a:t>
                      </a:r>
                      <a:endParaRPr lang="en-US" sz="800" dirty="0"/>
                    </a:p>
                  </a:txBody>
                  <a:tcPr marL="68580" marR="68580" marT="34290" marB="34290"/>
                </a:tc>
                <a:tc>
                  <a:txBody>
                    <a:bodyPr/>
                    <a:lstStyle/>
                    <a:p>
                      <a:r>
                        <a:rPr lang="en-CA" sz="800" dirty="0"/>
                        <a:t>100RB3</a:t>
                      </a:r>
                      <a:endParaRPr lang="en-US" sz="800" dirty="0"/>
                    </a:p>
                  </a:txBody>
                  <a:tcPr marL="68580" marR="68580" marT="34290" marB="34290"/>
                </a:tc>
                <a:tc>
                  <a:txBody>
                    <a:bodyPr/>
                    <a:lstStyle/>
                    <a:p>
                      <a:r>
                        <a:rPr lang="en-CA" sz="800" dirty="0"/>
                        <a:t>Maximum DFT-s-OFDM allocation</a:t>
                      </a:r>
                      <a:endParaRPr lang="en-US" sz="800" dirty="0"/>
                    </a:p>
                  </a:txBody>
                  <a:tcPr marL="68580" marR="68580" marT="34290" marB="34290"/>
                </a:tc>
                <a:extLst>
                  <a:ext uri="{0D108BD9-81ED-4DB2-BD59-A6C34878D82A}">
                    <a16:rowId xmlns:a16="http://schemas.microsoft.com/office/drawing/2014/main" val="10001"/>
                  </a:ext>
                </a:extLst>
              </a:tr>
              <a:tr h="19431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800" dirty="0"/>
                        <a:t>DFT-s-OFDM</a:t>
                      </a:r>
                      <a:endParaRPr lang="en-US" sz="800" dirty="0"/>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800" dirty="0"/>
                        <a:t>QPSK, 16QAM</a:t>
                      </a:r>
                      <a:endParaRPr lang="en-US" sz="800" dirty="0"/>
                    </a:p>
                  </a:txBody>
                  <a:tcPr marL="68580" marR="68580" marT="34290" marB="34290"/>
                </a:tc>
                <a:tc>
                  <a:txBody>
                    <a:bodyPr/>
                    <a:lstStyle/>
                    <a:p>
                      <a:r>
                        <a:rPr lang="en-CA" sz="800" dirty="0"/>
                        <a:t>20MHz</a:t>
                      </a:r>
                      <a:endParaRPr lang="en-US" sz="800" dirty="0"/>
                    </a:p>
                  </a:txBody>
                  <a:tcPr marL="68580" marR="68580" marT="34290" marB="34290"/>
                </a:tc>
                <a:tc>
                  <a:txBody>
                    <a:bodyPr/>
                    <a:lstStyle/>
                    <a:p>
                      <a:r>
                        <a:rPr lang="en-CA" sz="800" dirty="0"/>
                        <a:t>15kHz</a:t>
                      </a:r>
                      <a:endParaRPr lang="en-US" sz="800" dirty="0"/>
                    </a:p>
                  </a:txBody>
                  <a:tcPr marL="68580" marR="68580" marT="34290" marB="34290"/>
                </a:tc>
                <a:tc>
                  <a:txBody>
                    <a:bodyPr/>
                    <a:lstStyle/>
                    <a:p>
                      <a:r>
                        <a:rPr lang="en-CA" sz="800" dirty="0"/>
                        <a:t>18RB0</a:t>
                      </a:r>
                      <a:endParaRPr lang="en-US" sz="800" dirty="0"/>
                    </a:p>
                  </a:txBody>
                  <a:tcPr marL="68580" marR="68580" marT="34290" marB="34290"/>
                </a:tc>
                <a:tc>
                  <a:txBody>
                    <a:bodyPr/>
                    <a:lstStyle/>
                    <a:p>
                      <a:r>
                        <a:rPr lang="en-CA" sz="800" dirty="0"/>
                        <a:t>Channel edge (LTE 0dB MPR for QPSK)</a:t>
                      </a:r>
                      <a:endParaRPr lang="en-US" sz="800" dirty="0"/>
                    </a:p>
                  </a:txBody>
                  <a:tcPr marL="68580" marR="68580" marT="34290" marB="34290"/>
                </a:tc>
                <a:extLst>
                  <a:ext uri="{0D108BD9-81ED-4DB2-BD59-A6C34878D82A}">
                    <a16:rowId xmlns:a16="http://schemas.microsoft.com/office/drawing/2014/main" val="10002"/>
                  </a:ext>
                </a:extLst>
              </a:tr>
              <a:tr h="19431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800" dirty="0"/>
                        <a:t>DFT-s-OFDM</a:t>
                      </a:r>
                      <a:endParaRPr lang="en-US" sz="800" dirty="0"/>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800" dirty="0"/>
                        <a:t>QPSK, 16QAM</a:t>
                      </a:r>
                      <a:endParaRPr lang="en-US" sz="800" dirty="0"/>
                    </a:p>
                  </a:txBody>
                  <a:tcPr marL="68580" marR="68580" marT="34290" marB="34290"/>
                </a:tc>
                <a:tc>
                  <a:txBody>
                    <a:bodyPr/>
                    <a:lstStyle/>
                    <a:p>
                      <a:r>
                        <a:rPr lang="en-CA" sz="800" dirty="0"/>
                        <a:t>20MHz</a:t>
                      </a:r>
                      <a:endParaRPr lang="en-US" sz="800" dirty="0"/>
                    </a:p>
                  </a:txBody>
                  <a:tcPr marL="68580" marR="68580" marT="34290" marB="34290"/>
                </a:tc>
                <a:tc>
                  <a:txBody>
                    <a:bodyPr/>
                    <a:lstStyle/>
                    <a:p>
                      <a:r>
                        <a:rPr lang="en-CA" sz="800" dirty="0"/>
                        <a:t>15kHz</a:t>
                      </a:r>
                      <a:endParaRPr lang="en-US" sz="800" dirty="0"/>
                    </a:p>
                  </a:txBody>
                  <a:tcPr marL="68580" marR="68580" marT="34290" marB="34290"/>
                </a:tc>
                <a:tc>
                  <a:txBody>
                    <a:bodyPr/>
                    <a:lstStyle/>
                    <a:p>
                      <a:r>
                        <a:rPr lang="en-CA" sz="800" dirty="0"/>
                        <a:t>18RB18</a:t>
                      </a:r>
                      <a:endParaRPr lang="en-US" sz="800" dirty="0"/>
                    </a:p>
                  </a:txBody>
                  <a:tcPr marL="68580" marR="68580" marT="34290" marB="34290"/>
                </a:tc>
                <a:tc>
                  <a:txBody>
                    <a:bodyPr/>
                    <a:lstStyle/>
                    <a:p>
                      <a:r>
                        <a:rPr lang="en-CA" sz="800" dirty="0"/>
                        <a:t>Inside channel</a:t>
                      </a:r>
                      <a:endParaRPr lang="en-US" sz="800" dirty="0"/>
                    </a:p>
                  </a:txBody>
                  <a:tcPr marL="68580" marR="68580" marT="34290" marB="34290"/>
                </a:tc>
                <a:extLst>
                  <a:ext uri="{0D108BD9-81ED-4DB2-BD59-A6C34878D82A}">
                    <a16:rowId xmlns:a16="http://schemas.microsoft.com/office/drawing/2014/main" val="10003"/>
                  </a:ext>
                </a:extLst>
              </a:tr>
              <a:tr h="19431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800" dirty="0"/>
                        <a:t>DFT-s-OFDM</a:t>
                      </a:r>
                      <a:endParaRPr lang="en-US" sz="800" dirty="0"/>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800" dirty="0"/>
                        <a:t>QPSK, 16QAM</a:t>
                      </a:r>
                      <a:endParaRPr lang="en-US" sz="800" dirty="0"/>
                    </a:p>
                  </a:txBody>
                  <a:tcPr marL="68580" marR="68580" marT="34290" marB="34290"/>
                </a:tc>
                <a:tc>
                  <a:txBody>
                    <a:bodyPr/>
                    <a:lstStyle/>
                    <a:p>
                      <a:r>
                        <a:rPr lang="en-CA" sz="800" dirty="0"/>
                        <a:t>100MHz</a:t>
                      </a:r>
                      <a:endParaRPr lang="en-US" sz="800" dirty="0"/>
                    </a:p>
                  </a:txBody>
                  <a:tcPr marL="68580" marR="68580" marT="34290" marB="34290"/>
                </a:tc>
                <a:tc>
                  <a:txBody>
                    <a:bodyPr/>
                    <a:lstStyle/>
                    <a:p>
                      <a:r>
                        <a:rPr lang="en-CA" sz="800" dirty="0"/>
                        <a:t>30kHz</a:t>
                      </a:r>
                      <a:endParaRPr lang="en-US" sz="800" dirty="0"/>
                    </a:p>
                  </a:txBody>
                  <a:tcPr marL="68580" marR="68580" marT="34290" marB="34290"/>
                </a:tc>
                <a:tc>
                  <a:txBody>
                    <a:bodyPr/>
                    <a:lstStyle/>
                    <a:p>
                      <a:r>
                        <a:rPr lang="en-CA" sz="800" dirty="0"/>
                        <a:t>270RB1</a:t>
                      </a:r>
                      <a:endParaRPr lang="en-US" sz="800" dirty="0"/>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800" dirty="0"/>
                        <a:t>Maximum channel BW</a:t>
                      </a:r>
                      <a:endParaRPr lang="en-US" sz="800" dirty="0"/>
                    </a:p>
                  </a:txBody>
                  <a:tcPr marL="68580" marR="68580" marT="34290" marB="34290"/>
                </a:tc>
                <a:extLst>
                  <a:ext uri="{0D108BD9-81ED-4DB2-BD59-A6C34878D82A}">
                    <a16:rowId xmlns:a16="http://schemas.microsoft.com/office/drawing/2014/main" val="10004"/>
                  </a:ext>
                </a:extLst>
              </a:tr>
              <a:tr h="19431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800" dirty="0"/>
                        <a:t>CP-OFDM</a:t>
                      </a:r>
                      <a:endParaRPr lang="en-US" sz="800" dirty="0"/>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800" dirty="0"/>
                        <a:t>QPSK, 16&amp;64QAM</a:t>
                      </a:r>
                      <a:endParaRPr lang="en-US" sz="800" dirty="0"/>
                    </a:p>
                  </a:txBody>
                  <a:tcPr marL="68580" marR="68580" marT="34290" marB="34290"/>
                </a:tc>
                <a:tc>
                  <a:txBody>
                    <a:bodyPr/>
                    <a:lstStyle/>
                    <a:p>
                      <a:r>
                        <a:rPr lang="en-CA" sz="800" dirty="0"/>
                        <a:t>20MHz</a:t>
                      </a:r>
                      <a:endParaRPr lang="en-US" sz="800" dirty="0"/>
                    </a:p>
                  </a:txBody>
                  <a:tcPr marL="68580" marR="68580" marT="34290" marB="34290"/>
                </a:tc>
                <a:tc>
                  <a:txBody>
                    <a:bodyPr/>
                    <a:lstStyle/>
                    <a:p>
                      <a:r>
                        <a:rPr lang="en-CA" sz="800" dirty="0"/>
                        <a:t>15kHz</a:t>
                      </a:r>
                      <a:endParaRPr lang="en-US" sz="800" dirty="0"/>
                    </a:p>
                  </a:txBody>
                  <a:tcPr marL="68580" marR="68580" marT="34290" marB="34290"/>
                </a:tc>
                <a:tc>
                  <a:txBody>
                    <a:bodyPr/>
                    <a:lstStyle/>
                    <a:p>
                      <a:r>
                        <a:rPr lang="en-CA" sz="800" dirty="0"/>
                        <a:t>106RB0</a:t>
                      </a:r>
                      <a:endParaRPr lang="en-US" sz="800" dirty="0"/>
                    </a:p>
                  </a:txBody>
                  <a:tcPr marL="68580" marR="68580" marT="34290" marB="34290"/>
                </a:tc>
                <a:tc>
                  <a:txBody>
                    <a:bodyPr/>
                    <a:lstStyle/>
                    <a:p>
                      <a:r>
                        <a:rPr lang="en-CA" sz="800" dirty="0"/>
                        <a:t>Allocation</a:t>
                      </a:r>
                      <a:r>
                        <a:rPr lang="en-CA" sz="800" baseline="0" dirty="0"/>
                        <a:t> for spectrum utilisation</a:t>
                      </a:r>
                      <a:endParaRPr lang="en-US" sz="800" dirty="0"/>
                    </a:p>
                  </a:txBody>
                  <a:tcPr marL="68580" marR="68580" marT="34290" marB="34290"/>
                </a:tc>
                <a:extLst>
                  <a:ext uri="{0D108BD9-81ED-4DB2-BD59-A6C34878D82A}">
                    <a16:rowId xmlns:a16="http://schemas.microsoft.com/office/drawing/2014/main" val="10005"/>
                  </a:ext>
                </a:extLst>
              </a:tr>
              <a:tr h="19431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800" dirty="0"/>
                        <a:t>CP-OFDM</a:t>
                      </a:r>
                      <a:endParaRPr lang="en-US" sz="800" dirty="0"/>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800" dirty="0"/>
                        <a:t>QPSK, 16&amp;64QAM</a:t>
                      </a:r>
                      <a:endParaRPr lang="en-US" sz="800" dirty="0"/>
                    </a:p>
                  </a:txBody>
                  <a:tcPr marL="68580" marR="68580" marT="34290" marB="34290"/>
                </a:tc>
                <a:tc>
                  <a:txBody>
                    <a:bodyPr/>
                    <a:lstStyle/>
                    <a:p>
                      <a:r>
                        <a:rPr lang="en-CA" sz="800" dirty="0"/>
                        <a:t>20MHz</a:t>
                      </a:r>
                      <a:endParaRPr lang="en-US" sz="800" dirty="0"/>
                    </a:p>
                  </a:txBody>
                  <a:tcPr marL="68580" marR="68580" marT="34290" marB="34290"/>
                </a:tc>
                <a:tc>
                  <a:txBody>
                    <a:bodyPr/>
                    <a:lstStyle/>
                    <a:p>
                      <a:r>
                        <a:rPr lang="en-CA" sz="800" dirty="0"/>
                        <a:t>15kHz</a:t>
                      </a:r>
                      <a:endParaRPr lang="en-US" sz="800" dirty="0"/>
                    </a:p>
                  </a:txBody>
                  <a:tcPr marL="68580" marR="68580" marT="34290" marB="34290"/>
                </a:tc>
                <a:tc>
                  <a:txBody>
                    <a:bodyPr/>
                    <a:lstStyle/>
                    <a:p>
                      <a:r>
                        <a:rPr lang="en-CA" sz="800" dirty="0"/>
                        <a:t>18RB0</a:t>
                      </a:r>
                      <a:endParaRPr lang="en-US" sz="800" dirty="0"/>
                    </a:p>
                  </a:txBody>
                  <a:tcPr marL="68580" marR="68580" marT="34290" marB="34290"/>
                </a:tc>
                <a:tc>
                  <a:txBody>
                    <a:bodyPr/>
                    <a:lstStyle/>
                    <a:p>
                      <a:r>
                        <a:rPr lang="en-CA" sz="800" dirty="0"/>
                        <a:t>Channel Edge</a:t>
                      </a:r>
                      <a:endParaRPr lang="en-US" sz="800" dirty="0"/>
                    </a:p>
                  </a:txBody>
                  <a:tcPr marL="68580" marR="68580" marT="34290" marB="34290"/>
                </a:tc>
                <a:extLst>
                  <a:ext uri="{0D108BD9-81ED-4DB2-BD59-A6C34878D82A}">
                    <a16:rowId xmlns:a16="http://schemas.microsoft.com/office/drawing/2014/main" val="10006"/>
                  </a:ext>
                </a:extLst>
              </a:tr>
              <a:tr h="19431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800" dirty="0"/>
                        <a:t>CP-OFDM</a:t>
                      </a:r>
                      <a:endParaRPr lang="en-US" sz="800" dirty="0"/>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800" dirty="0"/>
                        <a:t>QPSK, 16&amp;64QAM</a:t>
                      </a:r>
                      <a:endParaRPr lang="en-US" sz="800" dirty="0"/>
                    </a:p>
                  </a:txBody>
                  <a:tcPr marL="68580" marR="68580" marT="34290" marB="34290"/>
                </a:tc>
                <a:tc>
                  <a:txBody>
                    <a:bodyPr/>
                    <a:lstStyle/>
                    <a:p>
                      <a:r>
                        <a:rPr lang="en-CA" sz="800" dirty="0"/>
                        <a:t>20MHz</a:t>
                      </a:r>
                      <a:endParaRPr lang="en-US" sz="800" dirty="0"/>
                    </a:p>
                  </a:txBody>
                  <a:tcPr marL="68580" marR="68580" marT="34290" marB="34290"/>
                </a:tc>
                <a:tc>
                  <a:txBody>
                    <a:bodyPr/>
                    <a:lstStyle/>
                    <a:p>
                      <a:r>
                        <a:rPr lang="en-CA" sz="800" dirty="0"/>
                        <a:t>15kHz</a:t>
                      </a:r>
                      <a:endParaRPr lang="en-US" sz="800" dirty="0"/>
                    </a:p>
                  </a:txBody>
                  <a:tcPr marL="68580" marR="68580" marT="34290" marB="34290"/>
                </a:tc>
                <a:tc>
                  <a:txBody>
                    <a:bodyPr/>
                    <a:lstStyle/>
                    <a:p>
                      <a:r>
                        <a:rPr lang="en-CA" sz="800" dirty="0"/>
                        <a:t>18RB18</a:t>
                      </a:r>
                      <a:endParaRPr lang="en-US" sz="800" dirty="0"/>
                    </a:p>
                  </a:txBody>
                  <a:tcPr marL="68580" marR="68580" marT="34290" marB="34290"/>
                </a:tc>
                <a:tc>
                  <a:txBody>
                    <a:bodyPr/>
                    <a:lstStyle/>
                    <a:p>
                      <a:r>
                        <a:rPr lang="en-CA" sz="800" dirty="0"/>
                        <a:t>Inside Channel</a:t>
                      </a:r>
                      <a:endParaRPr lang="en-US" sz="800" dirty="0"/>
                    </a:p>
                  </a:txBody>
                  <a:tcPr marL="68580" marR="68580" marT="34290" marB="34290"/>
                </a:tc>
                <a:extLst>
                  <a:ext uri="{0D108BD9-81ED-4DB2-BD59-A6C34878D82A}">
                    <a16:rowId xmlns:a16="http://schemas.microsoft.com/office/drawing/2014/main" val="10007"/>
                  </a:ext>
                </a:extLst>
              </a:tr>
              <a:tr h="19431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800" dirty="0"/>
                        <a:t>CP-OFDM</a:t>
                      </a:r>
                      <a:endParaRPr lang="en-US" sz="800" dirty="0"/>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800" dirty="0"/>
                        <a:t>QPSK, 16&amp;64QAM</a:t>
                      </a:r>
                      <a:endParaRPr lang="en-US" sz="800" dirty="0"/>
                    </a:p>
                  </a:txBody>
                  <a:tcPr marL="68580" marR="68580" marT="34290" marB="34290"/>
                </a:tc>
                <a:tc>
                  <a:txBody>
                    <a:bodyPr/>
                    <a:lstStyle/>
                    <a:p>
                      <a:r>
                        <a:rPr lang="en-CA" sz="800" dirty="0"/>
                        <a:t>100MHz</a:t>
                      </a:r>
                      <a:endParaRPr lang="en-US" sz="800" dirty="0"/>
                    </a:p>
                  </a:txBody>
                  <a:tcPr marL="68580" marR="68580" marT="34290" marB="34290"/>
                </a:tc>
                <a:tc>
                  <a:txBody>
                    <a:bodyPr/>
                    <a:lstStyle/>
                    <a:p>
                      <a:r>
                        <a:rPr lang="en-CA" sz="800" dirty="0"/>
                        <a:t>30kHz</a:t>
                      </a:r>
                      <a:endParaRPr lang="en-US" sz="800" dirty="0"/>
                    </a:p>
                  </a:txBody>
                  <a:tcPr marL="68580" marR="68580" marT="34290" marB="34290"/>
                </a:tc>
                <a:tc>
                  <a:txBody>
                    <a:bodyPr/>
                    <a:lstStyle/>
                    <a:p>
                      <a:r>
                        <a:rPr lang="en-CA" sz="800" dirty="0"/>
                        <a:t>273RB0</a:t>
                      </a:r>
                      <a:endParaRPr lang="en-US" sz="800" dirty="0"/>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800" dirty="0"/>
                        <a:t>Allocation</a:t>
                      </a:r>
                      <a:r>
                        <a:rPr lang="en-CA" sz="800" baseline="0" dirty="0"/>
                        <a:t> for spectrum utilisation &amp; max CH BW</a:t>
                      </a:r>
                      <a:endParaRPr lang="en-US" sz="800" dirty="0"/>
                    </a:p>
                  </a:txBody>
                  <a:tcPr marL="68580" marR="68580" marT="34290" marB="34290"/>
                </a:tc>
                <a:extLst>
                  <a:ext uri="{0D108BD9-81ED-4DB2-BD59-A6C34878D82A}">
                    <a16:rowId xmlns:a16="http://schemas.microsoft.com/office/drawing/2014/main" val="10008"/>
                  </a:ext>
                </a:extLst>
              </a:tr>
              <a:tr h="445770">
                <a:tc gridSpan="6">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800" dirty="0"/>
                        <a:t>Companies are encouraged</a:t>
                      </a:r>
                      <a:r>
                        <a:rPr lang="en-CA" sz="800" baseline="0" dirty="0"/>
                        <a:t> to report reduced MPR and negative MPR cases</a:t>
                      </a:r>
                    </a:p>
                    <a:p>
                      <a:pPr marL="0" marR="0" lvl="1" indent="0" algn="l" defTabSz="914400" rtl="0" eaLnBrk="1" fontAlgn="auto" latinLnBrk="0" hangingPunct="1">
                        <a:lnSpc>
                          <a:spcPct val="100000"/>
                        </a:lnSpc>
                        <a:spcBef>
                          <a:spcPts val="0"/>
                        </a:spcBef>
                        <a:spcAft>
                          <a:spcPts val="0"/>
                        </a:spcAft>
                        <a:buClrTx/>
                        <a:buSzTx/>
                        <a:buFontTx/>
                        <a:buNone/>
                        <a:tabLst/>
                        <a:defRPr/>
                      </a:pPr>
                      <a:r>
                        <a:rPr lang="en-CA" sz="800" dirty="0"/>
                        <a:t>Companies are encouraged to report which criteria is limiting and when applicable which transmitter impairments drives the limitation</a:t>
                      </a:r>
                    </a:p>
                    <a:p>
                      <a:pPr marL="0" marR="0" lvl="1" indent="0" algn="l" defTabSz="914400" rtl="0" eaLnBrk="1" fontAlgn="auto" latinLnBrk="0" hangingPunct="1">
                        <a:lnSpc>
                          <a:spcPct val="100000"/>
                        </a:lnSpc>
                        <a:spcBef>
                          <a:spcPts val="0"/>
                        </a:spcBef>
                        <a:spcAft>
                          <a:spcPts val="0"/>
                        </a:spcAft>
                        <a:buClrTx/>
                        <a:buSzTx/>
                        <a:buFontTx/>
                        <a:buNone/>
                        <a:tabLst/>
                        <a:defRPr/>
                      </a:pPr>
                      <a:r>
                        <a:rPr lang="en-CA" sz="800" dirty="0"/>
                        <a:t>Companies are encouraged</a:t>
                      </a:r>
                      <a:r>
                        <a:rPr lang="en-CA" sz="800" baseline="0" dirty="0"/>
                        <a:t> to provide their view of Pi/2 BPSK use at sub-6GHz</a:t>
                      </a:r>
                      <a:endParaRPr lang="en-US" sz="800" dirty="0"/>
                    </a:p>
                  </a:txBody>
                  <a:tcPr marL="68580" marR="68580" marT="34290" marB="34290"/>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txBody>
                  <a:tcPr/>
                </a:tc>
                <a:extLst>
                  <a:ext uri="{0D108BD9-81ED-4DB2-BD59-A6C34878D82A}">
                    <a16:rowId xmlns:a16="http://schemas.microsoft.com/office/drawing/2014/main" val="10009"/>
                  </a:ext>
                </a:extLst>
              </a:tr>
            </a:tbl>
          </a:graphicData>
        </a:graphic>
      </p:graphicFrame>
      <p:sp>
        <p:nvSpPr>
          <p:cNvPr id="4" name="Rectangle 3">
            <a:extLst>
              <a:ext uri="{FF2B5EF4-FFF2-40B4-BE49-F238E27FC236}">
                <a16:creationId xmlns:a16="http://schemas.microsoft.com/office/drawing/2014/main" id="{2D3001DB-F8FE-4804-9648-34D6B2032108}"/>
              </a:ext>
            </a:extLst>
          </p:cNvPr>
          <p:cNvSpPr/>
          <p:nvPr/>
        </p:nvSpPr>
        <p:spPr>
          <a:xfrm>
            <a:off x="114480" y="3823586"/>
            <a:ext cx="7911919" cy="946413"/>
          </a:xfrm>
          <a:prstGeom prst="rect">
            <a:avLst/>
          </a:prstGeom>
        </p:spPr>
        <p:txBody>
          <a:bodyPr wrap="square">
            <a:spAutoFit/>
          </a:bodyPr>
          <a:lstStyle/>
          <a:p>
            <a:pPr lvl="1"/>
            <a:endParaRPr lang="en-US" altLang="ja-JP" sz="1350" b="1" dirty="0">
              <a:latin typeface="Meiryo UI" pitchFamily="50" charset="-128"/>
              <a:ea typeface="Meiryo UI" pitchFamily="50" charset="-128"/>
              <a:cs typeface="Meiryo UI" pitchFamily="50" charset="-128"/>
            </a:endParaRPr>
          </a:p>
          <a:p>
            <a:pPr lvl="2"/>
            <a:r>
              <a:rPr lang="en-US" altLang="ja-JP" sz="1050" b="1" dirty="0">
                <a:latin typeface="Meiryo UI" pitchFamily="50" charset="-128"/>
                <a:ea typeface="Meiryo UI" pitchFamily="50" charset="-128"/>
                <a:cs typeface="Meiryo UI" pitchFamily="50" charset="-128"/>
              </a:rPr>
              <a:t>Results are similarly reported as positive or negative compared to agreed reference waveform maximum power in R4-1706944</a:t>
            </a:r>
          </a:p>
          <a:p>
            <a:pPr lvl="2"/>
            <a:r>
              <a:rPr lang="en-US" altLang="ja-JP" sz="1050" b="1" dirty="0">
                <a:latin typeface="Meiryo UI" pitchFamily="50" charset="-128"/>
                <a:ea typeface="Meiryo UI" pitchFamily="50" charset="-128"/>
                <a:cs typeface="Meiryo UI" pitchFamily="50" charset="-128"/>
              </a:rPr>
              <a:t>For transmitter impairment agreed values in R4-1706944 are used</a:t>
            </a:r>
          </a:p>
          <a:p>
            <a:pPr lvl="2"/>
            <a:r>
              <a:rPr lang="en-US" altLang="ja-JP" sz="1050" b="1" dirty="0">
                <a:latin typeface="Meiryo UI" pitchFamily="50" charset="-128"/>
                <a:ea typeface="Meiryo UI" pitchFamily="50" charset="-128"/>
                <a:cs typeface="Meiryo UI" pitchFamily="50" charset="-128"/>
              </a:rPr>
              <a:t>Reporting absolute output power is also acceptable. </a:t>
            </a:r>
          </a:p>
        </p:txBody>
      </p:sp>
    </p:spTree>
    <p:extLst>
      <p:ext uri="{BB962C8B-B14F-4D97-AF65-F5344CB8AC3E}">
        <p14:creationId xmlns:p14="http://schemas.microsoft.com/office/powerpoint/2010/main" val="284738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3628" y="205979"/>
            <a:ext cx="6696744" cy="857250"/>
          </a:xfrm>
        </p:spPr>
        <p:txBody>
          <a:bodyPr/>
          <a:lstStyle/>
          <a:p>
            <a:r>
              <a:rPr lang="en-US" altLang="ja-JP" sz="3000" b="1" dirty="0">
                <a:latin typeface="Meiryo UI" pitchFamily="50" charset="-128"/>
                <a:ea typeface="Meiryo UI" pitchFamily="50" charset="-128"/>
                <a:cs typeface="Meiryo UI" pitchFamily="50" charset="-128"/>
              </a:rPr>
              <a:t>Agreement</a:t>
            </a:r>
            <a:endParaRPr lang="sv-SE" sz="3000" dirty="0"/>
          </a:p>
        </p:txBody>
      </p:sp>
      <p:sp>
        <p:nvSpPr>
          <p:cNvPr id="3" name="Content Placeholder 2"/>
          <p:cNvSpPr>
            <a:spLocks noGrp="1"/>
          </p:cNvSpPr>
          <p:nvPr>
            <p:ph idx="1"/>
          </p:nvPr>
        </p:nvSpPr>
        <p:spPr>
          <a:xfrm>
            <a:off x="1485900" y="1121494"/>
            <a:ext cx="6172200" cy="3394472"/>
          </a:xfrm>
        </p:spPr>
        <p:txBody>
          <a:bodyPr/>
          <a:lstStyle/>
          <a:p>
            <a:r>
              <a:rPr lang="en-US" altLang="ja-JP" sz="1500" b="1" dirty="0">
                <a:latin typeface="Meiryo UI" pitchFamily="50" charset="-128"/>
                <a:ea typeface="Meiryo UI" pitchFamily="50" charset="-128"/>
                <a:cs typeface="Meiryo UI" pitchFamily="50" charset="-128"/>
              </a:rPr>
              <a:t>Tx maximum output power</a:t>
            </a:r>
          </a:p>
          <a:p>
            <a:pPr lvl="1"/>
            <a:r>
              <a:rPr lang="en-US" altLang="ja-JP" sz="1500" b="1" dirty="0">
                <a:latin typeface="Meiryo UI" pitchFamily="50" charset="-128"/>
                <a:ea typeface="Meiryo UI" pitchFamily="50" charset="-128"/>
                <a:cs typeface="Meiryo UI" pitchFamily="50" charset="-128"/>
              </a:rPr>
              <a:t>Sub6</a:t>
            </a:r>
          </a:p>
          <a:p>
            <a:pPr lvl="2"/>
            <a:r>
              <a:rPr lang="en-US" altLang="ja-JP" sz="1200" b="1" dirty="0">
                <a:latin typeface="Meiryo UI" pitchFamily="50" charset="-128"/>
                <a:ea typeface="Meiryo UI" pitchFamily="50" charset="-128"/>
                <a:cs typeface="Meiryo UI" pitchFamily="50" charset="-128"/>
              </a:rPr>
              <a:t>Conducted power of both 23 dBm and 26 dBm</a:t>
            </a:r>
          </a:p>
          <a:p>
            <a:pPr lvl="2"/>
            <a:endParaRPr lang="en-US" altLang="ja-JP" sz="1200" b="1" dirty="0">
              <a:solidFill>
                <a:srgbClr val="FF0000"/>
              </a:solidFill>
              <a:latin typeface="Meiryo UI" pitchFamily="50" charset="-128"/>
              <a:ea typeface="Meiryo UI" pitchFamily="50" charset="-128"/>
              <a:cs typeface="Meiryo UI" pitchFamily="50" charset="-128"/>
            </a:endParaRPr>
          </a:p>
        </p:txBody>
      </p:sp>
    </p:spTree>
    <p:extLst>
      <p:ext uri="{BB962C8B-B14F-4D97-AF65-F5344CB8AC3E}">
        <p14:creationId xmlns:p14="http://schemas.microsoft.com/office/powerpoint/2010/main" val="30285633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3628" y="205979"/>
            <a:ext cx="6696744" cy="857250"/>
          </a:xfrm>
        </p:spPr>
        <p:txBody>
          <a:bodyPr/>
          <a:lstStyle/>
          <a:p>
            <a:r>
              <a:rPr lang="en-US" altLang="ja-JP" sz="3000" b="1" dirty="0">
                <a:latin typeface="Meiryo UI" pitchFamily="50" charset="-128"/>
                <a:ea typeface="Meiryo UI" pitchFamily="50" charset="-128"/>
                <a:cs typeface="Meiryo UI" pitchFamily="50" charset="-128"/>
              </a:rPr>
              <a:t>Agreement</a:t>
            </a:r>
            <a:endParaRPr lang="sv-SE" sz="3000" dirty="0"/>
          </a:p>
        </p:txBody>
      </p:sp>
      <p:sp>
        <p:nvSpPr>
          <p:cNvPr id="3" name="Content Placeholder 2"/>
          <p:cNvSpPr>
            <a:spLocks noGrp="1"/>
          </p:cNvSpPr>
          <p:nvPr>
            <p:ph idx="1"/>
          </p:nvPr>
        </p:nvSpPr>
        <p:spPr>
          <a:xfrm>
            <a:off x="1485900" y="1121494"/>
            <a:ext cx="6172200" cy="3394472"/>
          </a:xfrm>
        </p:spPr>
        <p:txBody>
          <a:bodyPr/>
          <a:lstStyle/>
          <a:p>
            <a:r>
              <a:rPr lang="en-US" altLang="ja-JP" sz="1500" b="1" dirty="0">
                <a:latin typeface="Meiryo UI" pitchFamily="50" charset="-128"/>
                <a:ea typeface="Meiryo UI" pitchFamily="50" charset="-128"/>
                <a:cs typeface="Meiryo UI" pitchFamily="50" charset="-128"/>
              </a:rPr>
              <a:t>EVM</a:t>
            </a:r>
          </a:p>
          <a:p>
            <a:pPr lvl="1"/>
            <a:r>
              <a:rPr lang="en-US" altLang="ja-JP" sz="1500" b="1" dirty="0">
                <a:latin typeface="Meiryo UI" pitchFamily="50" charset="-128"/>
                <a:ea typeface="Meiryo UI" pitchFamily="50" charset="-128"/>
                <a:cs typeface="Meiryo UI" pitchFamily="50" charset="-128"/>
              </a:rPr>
              <a:t>Sub6</a:t>
            </a:r>
          </a:p>
          <a:p>
            <a:pPr lvl="2"/>
            <a:r>
              <a:rPr lang="en-US" altLang="ja-JP" sz="1200" b="1" dirty="0">
                <a:latin typeface="Meiryo UI" pitchFamily="50" charset="-128"/>
                <a:ea typeface="Meiryo UI" pitchFamily="50" charset="-128"/>
                <a:cs typeface="Meiryo UI" pitchFamily="50" charset="-128"/>
              </a:rPr>
              <a:t>For both DFT-s-OFDM, CP-OFDM [R4-1706612]</a:t>
            </a:r>
          </a:p>
          <a:p>
            <a:pPr lvl="2"/>
            <a:endParaRPr lang="en-US" altLang="ja-JP" sz="1200" b="1" dirty="0">
              <a:solidFill>
                <a:srgbClr val="FF0000"/>
              </a:solidFill>
              <a:latin typeface="Meiryo UI" pitchFamily="50" charset="-128"/>
              <a:ea typeface="Meiryo UI" pitchFamily="50" charset="-128"/>
              <a:cs typeface="Meiryo UI" pitchFamily="50" charset="-128"/>
            </a:endParaRPr>
          </a:p>
          <a:p>
            <a:pPr lvl="2"/>
            <a:endParaRPr lang="en-US" altLang="ja-JP" sz="1200" b="1" dirty="0">
              <a:solidFill>
                <a:srgbClr val="FF0000"/>
              </a:solidFill>
              <a:latin typeface="Meiryo UI" pitchFamily="50" charset="-128"/>
              <a:ea typeface="Meiryo UI" pitchFamily="50" charset="-128"/>
              <a:cs typeface="Meiryo UI" pitchFamily="50" charset="-128"/>
            </a:endParaRPr>
          </a:p>
          <a:p>
            <a:pPr lvl="2"/>
            <a:endParaRPr lang="en-US" altLang="ja-JP" sz="1200" b="1" dirty="0">
              <a:solidFill>
                <a:srgbClr val="FF0000"/>
              </a:solidFill>
              <a:latin typeface="Meiryo UI" pitchFamily="50" charset="-128"/>
              <a:ea typeface="Meiryo UI" pitchFamily="50" charset="-128"/>
              <a:cs typeface="Meiryo UI" pitchFamily="50" charset="-128"/>
            </a:endParaRPr>
          </a:p>
          <a:p>
            <a:pPr lvl="2"/>
            <a:endParaRPr lang="en-US" altLang="ja-JP" sz="1200" b="1" dirty="0">
              <a:solidFill>
                <a:srgbClr val="FF0000"/>
              </a:solidFill>
              <a:latin typeface="Meiryo UI" pitchFamily="50" charset="-128"/>
              <a:ea typeface="Meiryo UI" pitchFamily="50" charset="-128"/>
              <a:cs typeface="Meiryo UI" pitchFamily="50" charset="-128"/>
            </a:endParaRPr>
          </a:p>
          <a:p>
            <a:pPr lvl="2"/>
            <a:endParaRPr lang="en-US" altLang="ja-JP" sz="1200" b="1" dirty="0">
              <a:solidFill>
                <a:srgbClr val="FF0000"/>
              </a:solidFill>
              <a:latin typeface="Meiryo UI" pitchFamily="50" charset="-128"/>
              <a:ea typeface="Meiryo UI" pitchFamily="50" charset="-128"/>
              <a:cs typeface="Meiryo UI" pitchFamily="50" charset="-128"/>
            </a:endParaRPr>
          </a:p>
          <a:p>
            <a:pPr lvl="2"/>
            <a:endParaRPr lang="en-US" altLang="ja-JP" sz="1200" b="1" dirty="0">
              <a:solidFill>
                <a:srgbClr val="FF0000"/>
              </a:solidFill>
              <a:latin typeface="Meiryo UI" pitchFamily="50" charset="-128"/>
              <a:ea typeface="Meiryo UI" pitchFamily="50" charset="-128"/>
              <a:cs typeface="Meiryo UI" pitchFamily="50" charset="-128"/>
            </a:endParaRPr>
          </a:p>
        </p:txBody>
      </p:sp>
      <p:graphicFrame>
        <p:nvGraphicFramePr>
          <p:cNvPr id="5" name="表 4"/>
          <p:cNvGraphicFramePr>
            <a:graphicFrameLocks noGrp="1"/>
          </p:cNvGraphicFramePr>
          <p:nvPr>
            <p:extLst/>
          </p:nvPr>
        </p:nvGraphicFramePr>
        <p:xfrm>
          <a:off x="3545886" y="2139702"/>
          <a:ext cx="1998222" cy="865824"/>
        </p:xfrm>
        <a:graphic>
          <a:graphicData uri="http://schemas.openxmlformats.org/drawingml/2006/table">
            <a:tbl>
              <a:tblPr/>
              <a:tblGrid>
                <a:gridCol w="999111">
                  <a:extLst>
                    <a:ext uri="{9D8B030D-6E8A-4147-A177-3AD203B41FA5}">
                      <a16:colId xmlns:a16="http://schemas.microsoft.com/office/drawing/2014/main" val="20000"/>
                    </a:ext>
                  </a:extLst>
                </a:gridCol>
                <a:gridCol w="999111">
                  <a:extLst>
                    <a:ext uri="{9D8B030D-6E8A-4147-A177-3AD203B41FA5}">
                      <a16:colId xmlns:a16="http://schemas.microsoft.com/office/drawing/2014/main" val="20001"/>
                    </a:ext>
                  </a:extLst>
                </a:gridCol>
              </a:tblGrid>
              <a:tr h="144304">
                <a:tc>
                  <a:txBody>
                    <a:bodyPr/>
                    <a:lstStyle/>
                    <a:p>
                      <a:pPr hangingPunct="0">
                        <a:spcAft>
                          <a:spcPts val="0"/>
                        </a:spcAft>
                      </a:pPr>
                      <a:r>
                        <a:rPr lang="en-US" sz="900" b="1" dirty="0">
                          <a:effectLst/>
                          <a:latin typeface="Times New Roman"/>
                          <a:ea typeface="ＭＳ 明朝"/>
                        </a:rPr>
                        <a:t>Modulation</a:t>
                      </a:r>
                      <a:endParaRPr lang="ja-JP" sz="900" dirty="0">
                        <a:effectLst/>
                        <a:latin typeface="Times New Roman"/>
                        <a:ea typeface="ＭＳ 明朝"/>
                      </a:endParaRPr>
                    </a:p>
                  </a:txBody>
                  <a:tcPr marL="51435" marR="51435" marT="714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900" b="1">
                          <a:effectLst/>
                          <a:latin typeface="Times New Roman"/>
                          <a:ea typeface="ＭＳ 明朝"/>
                        </a:rPr>
                        <a:t>EVM</a:t>
                      </a:r>
                      <a:endParaRPr lang="ja-JP" sz="900">
                        <a:effectLst/>
                        <a:latin typeface="Times New Roman"/>
                        <a:ea typeface="ＭＳ 明朝"/>
                      </a:endParaRPr>
                    </a:p>
                  </a:txBody>
                  <a:tcPr marL="51435" marR="51435" marT="714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44304">
                <a:tc>
                  <a:txBody>
                    <a:bodyPr/>
                    <a:lstStyle/>
                    <a:p>
                      <a:pPr hangingPunct="0">
                        <a:spcAft>
                          <a:spcPts val="0"/>
                        </a:spcAft>
                      </a:pPr>
                      <a:r>
                        <a:rPr lang="en-US" sz="900">
                          <a:effectLst/>
                          <a:latin typeface="Times New Roman"/>
                          <a:ea typeface="ＭＳ 明朝"/>
                        </a:rPr>
                        <a:t>Pi/2 BPSK</a:t>
                      </a:r>
                      <a:endParaRPr lang="ja-JP" sz="900">
                        <a:effectLst/>
                        <a:latin typeface="Times New Roman"/>
                        <a:ea typeface="ＭＳ 明朝"/>
                      </a:endParaRPr>
                    </a:p>
                  </a:txBody>
                  <a:tcPr marL="51435" marR="51435" marT="714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900" dirty="0">
                          <a:effectLst/>
                          <a:latin typeface="Times New Roman"/>
                          <a:ea typeface="ＭＳ 明朝"/>
                        </a:rPr>
                        <a:t>FFS%</a:t>
                      </a:r>
                      <a:endParaRPr lang="ja-JP" sz="900" dirty="0">
                        <a:effectLst/>
                        <a:latin typeface="Times New Roman"/>
                        <a:ea typeface="ＭＳ 明朝"/>
                      </a:endParaRPr>
                    </a:p>
                  </a:txBody>
                  <a:tcPr marL="51435" marR="51435" marT="714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44304">
                <a:tc>
                  <a:txBody>
                    <a:bodyPr/>
                    <a:lstStyle/>
                    <a:p>
                      <a:pPr hangingPunct="0">
                        <a:spcAft>
                          <a:spcPts val="0"/>
                        </a:spcAft>
                      </a:pPr>
                      <a:r>
                        <a:rPr lang="en-US" sz="900">
                          <a:effectLst/>
                          <a:latin typeface="Times New Roman"/>
                          <a:ea typeface="ＭＳ 明朝"/>
                        </a:rPr>
                        <a:t>QPSK</a:t>
                      </a:r>
                      <a:endParaRPr lang="ja-JP" sz="900">
                        <a:effectLst/>
                        <a:latin typeface="Times New Roman"/>
                        <a:ea typeface="ＭＳ 明朝"/>
                      </a:endParaRPr>
                    </a:p>
                  </a:txBody>
                  <a:tcPr marL="51435" marR="51435" marT="714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900">
                          <a:effectLst/>
                          <a:latin typeface="Times New Roman"/>
                          <a:ea typeface="ＭＳ 明朝"/>
                        </a:rPr>
                        <a:t>17.5%</a:t>
                      </a:r>
                      <a:endParaRPr lang="ja-JP" sz="900">
                        <a:effectLst/>
                        <a:latin typeface="Times New Roman"/>
                        <a:ea typeface="ＭＳ 明朝"/>
                      </a:endParaRPr>
                    </a:p>
                  </a:txBody>
                  <a:tcPr marL="51435" marR="51435" marT="714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44304">
                <a:tc>
                  <a:txBody>
                    <a:bodyPr/>
                    <a:lstStyle/>
                    <a:p>
                      <a:pPr hangingPunct="0">
                        <a:spcAft>
                          <a:spcPts val="0"/>
                        </a:spcAft>
                      </a:pPr>
                      <a:r>
                        <a:rPr lang="en-US" sz="900">
                          <a:effectLst/>
                          <a:latin typeface="Times New Roman"/>
                          <a:ea typeface="ＭＳ 明朝"/>
                        </a:rPr>
                        <a:t>16QAM</a:t>
                      </a:r>
                      <a:endParaRPr lang="ja-JP" sz="900">
                        <a:effectLst/>
                        <a:latin typeface="Times New Roman"/>
                        <a:ea typeface="ＭＳ 明朝"/>
                      </a:endParaRPr>
                    </a:p>
                  </a:txBody>
                  <a:tcPr marL="51435" marR="51435" marT="714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900">
                          <a:effectLst/>
                          <a:latin typeface="Times New Roman"/>
                          <a:ea typeface="ＭＳ 明朝"/>
                        </a:rPr>
                        <a:t>12.5%</a:t>
                      </a:r>
                      <a:endParaRPr lang="ja-JP" sz="900">
                        <a:effectLst/>
                        <a:latin typeface="Times New Roman"/>
                        <a:ea typeface="ＭＳ 明朝"/>
                      </a:endParaRPr>
                    </a:p>
                  </a:txBody>
                  <a:tcPr marL="51435" marR="51435" marT="714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44304">
                <a:tc>
                  <a:txBody>
                    <a:bodyPr/>
                    <a:lstStyle/>
                    <a:p>
                      <a:pPr hangingPunct="0">
                        <a:spcAft>
                          <a:spcPts val="0"/>
                        </a:spcAft>
                      </a:pPr>
                      <a:r>
                        <a:rPr lang="en-US" sz="900">
                          <a:effectLst/>
                          <a:latin typeface="Times New Roman"/>
                          <a:ea typeface="ＭＳ 明朝"/>
                        </a:rPr>
                        <a:t>64QAM</a:t>
                      </a:r>
                      <a:endParaRPr lang="ja-JP" sz="900">
                        <a:effectLst/>
                        <a:latin typeface="Times New Roman"/>
                        <a:ea typeface="ＭＳ 明朝"/>
                      </a:endParaRPr>
                    </a:p>
                  </a:txBody>
                  <a:tcPr marL="51435" marR="51435" marT="714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900">
                          <a:effectLst/>
                          <a:latin typeface="Times New Roman"/>
                          <a:ea typeface="ＭＳ 明朝"/>
                        </a:rPr>
                        <a:t>8%</a:t>
                      </a:r>
                      <a:endParaRPr lang="ja-JP" sz="900">
                        <a:effectLst/>
                        <a:latin typeface="Times New Roman"/>
                        <a:ea typeface="ＭＳ 明朝"/>
                      </a:endParaRPr>
                    </a:p>
                  </a:txBody>
                  <a:tcPr marL="51435" marR="51435" marT="714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144304">
                <a:tc>
                  <a:txBody>
                    <a:bodyPr/>
                    <a:lstStyle/>
                    <a:p>
                      <a:pPr hangingPunct="0">
                        <a:spcAft>
                          <a:spcPts val="0"/>
                        </a:spcAft>
                      </a:pPr>
                      <a:r>
                        <a:rPr lang="en-US" sz="900" dirty="0">
                          <a:effectLst/>
                          <a:latin typeface="Times New Roman"/>
                          <a:ea typeface="ＭＳ 明朝"/>
                        </a:rPr>
                        <a:t>256QAM</a:t>
                      </a:r>
                      <a:endParaRPr lang="ja-JP" sz="900" dirty="0">
                        <a:effectLst/>
                        <a:latin typeface="Times New Roman"/>
                        <a:ea typeface="ＭＳ 明朝"/>
                      </a:endParaRPr>
                    </a:p>
                  </a:txBody>
                  <a:tcPr marL="51435" marR="51435" marT="714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900" dirty="0">
                          <a:effectLst/>
                          <a:latin typeface="Times New Roman"/>
                          <a:ea typeface="ＭＳ 明朝"/>
                        </a:rPr>
                        <a:t>3.5%</a:t>
                      </a:r>
                      <a:endParaRPr lang="ja-JP" sz="900" dirty="0">
                        <a:effectLst/>
                        <a:latin typeface="Times New Roman"/>
                        <a:ea typeface="ＭＳ 明朝"/>
                      </a:endParaRPr>
                    </a:p>
                  </a:txBody>
                  <a:tcPr marL="51435" marR="51435" marT="714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9905854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3628" y="205979"/>
            <a:ext cx="6696744" cy="857250"/>
          </a:xfrm>
        </p:spPr>
        <p:txBody>
          <a:bodyPr/>
          <a:lstStyle/>
          <a:p>
            <a:r>
              <a:rPr lang="en-US" altLang="ja-JP" sz="3000" b="1" dirty="0">
                <a:latin typeface="Meiryo UI" pitchFamily="50" charset="-128"/>
                <a:ea typeface="Meiryo UI" pitchFamily="50" charset="-128"/>
                <a:cs typeface="Meiryo UI" pitchFamily="50" charset="-128"/>
              </a:rPr>
              <a:t>Agreement</a:t>
            </a:r>
            <a:endParaRPr lang="sv-SE" sz="3000" dirty="0"/>
          </a:p>
        </p:txBody>
      </p:sp>
      <p:sp>
        <p:nvSpPr>
          <p:cNvPr id="3" name="Content Placeholder 2"/>
          <p:cNvSpPr>
            <a:spLocks noGrp="1"/>
          </p:cNvSpPr>
          <p:nvPr>
            <p:ph idx="1"/>
          </p:nvPr>
        </p:nvSpPr>
        <p:spPr>
          <a:xfrm>
            <a:off x="1485900" y="1121494"/>
            <a:ext cx="6172200" cy="3394472"/>
          </a:xfrm>
        </p:spPr>
        <p:txBody>
          <a:bodyPr/>
          <a:lstStyle/>
          <a:p>
            <a:r>
              <a:rPr lang="en-US" altLang="ja-JP" sz="1500" b="1" dirty="0">
                <a:latin typeface="Meiryo UI" pitchFamily="50" charset="-128"/>
                <a:ea typeface="Meiryo UI" pitchFamily="50" charset="-128"/>
                <a:cs typeface="Meiryo UI" pitchFamily="50" charset="-128"/>
              </a:rPr>
              <a:t>In-band emissions</a:t>
            </a:r>
          </a:p>
          <a:p>
            <a:pPr lvl="1"/>
            <a:r>
              <a:rPr lang="en-US" altLang="ja-JP" sz="1500" b="1" dirty="0">
                <a:latin typeface="Meiryo UI" pitchFamily="50" charset="-128"/>
                <a:ea typeface="Meiryo UI" pitchFamily="50" charset="-128"/>
                <a:cs typeface="Meiryo UI" pitchFamily="50" charset="-128"/>
              </a:rPr>
              <a:t>Sub6 [R4-1706693]</a:t>
            </a:r>
          </a:p>
          <a:p>
            <a:pPr lvl="2"/>
            <a:r>
              <a:rPr lang="en-US" altLang="ja-JP" sz="1200" b="1" dirty="0">
                <a:latin typeface="Meiryo UI" pitchFamily="50" charset="-128"/>
                <a:ea typeface="Meiryo UI" pitchFamily="50" charset="-128"/>
                <a:cs typeface="Meiryo UI" pitchFamily="50" charset="-128"/>
              </a:rPr>
              <a:t>Apply LTE in-band emission requirement for NR Sub-6 GHz MPR studies as defined in TS 36.101 clause 6.5.2.3 until NR Sub-6 GHz in-band emission requirement is agreed.</a:t>
            </a:r>
          </a:p>
          <a:p>
            <a:pPr lvl="2"/>
            <a:r>
              <a:rPr lang="en-US" altLang="ja-JP" sz="1200" b="1" dirty="0">
                <a:latin typeface="Meiryo UI" pitchFamily="50" charset="-128"/>
                <a:ea typeface="Meiryo UI" pitchFamily="50" charset="-128"/>
                <a:cs typeface="Meiryo UI" pitchFamily="50" charset="-128"/>
              </a:rPr>
              <a:t>Use standard LTE UE assumptions for PA linearity, IQ-Image and LO leakage or Use UE assumptions as proposed in R4-1706690.</a:t>
            </a:r>
          </a:p>
          <a:p>
            <a:pPr lvl="2"/>
            <a:r>
              <a:rPr lang="en-US" altLang="ja-JP" sz="1200" b="1" dirty="0">
                <a:latin typeface="Meiryo UI" pitchFamily="50" charset="-128"/>
                <a:ea typeface="Meiryo UI" pitchFamily="50" charset="-128"/>
                <a:cs typeface="Meiryo UI" pitchFamily="50" charset="-128"/>
              </a:rPr>
              <a:t>Type and the details conditions of BB filter needs to be provided together with the simulation results as much as possible.</a:t>
            </a:r>
          </a:p>
          <a:p>
            <a:pPr lvl="1"/>
            <a:endParaRPr lang="en-US" altLang="ja-JP" sz="1500" b="1" dirty="0">
              <a:solidFill>
                <a:srgbClr val="0000FF"/>
              </a:solidFill>
              <a:latin typeface="Meiryo UI" pitchFamily="50" charset="-128"/>
              <a:ea typeface="Meiryo UI" pitchFamily="50" charset="-128"/>
              <a:cs typeface="Meiryo UI" pitchFamily="50" charset="-128"/>
            </a:endParaRPr>
          </a:p>
          <a:p>
            <a:pPr marL="914400" lvl="2" indent="0">
              <a:buNone/>
            </a:pPr>
            <a:endParaRPr lang="en-US" altLang="ja-JP" sz="1200" b="1" dirty="0">
              <a:solidFill>
                <a:srgbClr val="0000FF"/>
              </a:solidFill>
              <a:latin typeface="Meiryo UI" pitchFamily="50" charset="-128"/>
              <a:ea typeface="Meiryo UI" pitchFamily="50" charset="-128"/>
              <a:cs typeface="Meiryo UI" pitchFamily="50" charset="-128"/>
            </a:endParaRPr>
          </a:p>
          <a:p>
            <a:pPr lvl="2"/>
            <a:endParaRPr lang="en-US" altLang="ja-JP" sz="1200" b="1" dirty="0">
              <a:solidFill>
                <a:srgbClr val="FF0000"/>
              </a:solidFill>
              <a:latin typeface="Meiryo UI" pitchFamily="50" charset="-128"/>
              <a:ea typeface="Meiryo UI" pitchFamily="50" charset="-128"/>
              <a:cs typeface="Meiryo UI" pitchFamily="50" charset="-128"/>
            </a:endParaRPr>
          </a:p>
        </p:txBody>
      </p:sp>
    </p:spTree>
    <p:extLst>
      <p:ext uri="{BB962C8B-B14F-4D97-AF65-F5344CB8AC3E}">
        <p14:creationId xmlns:p14="http://schemas.microsoft.com/office/powerpoint/2010/main" val="9124577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3628" y="205979"/>
            <a:ext cx="6696744" cy="857250"/>
          </a:xfrm>
        </p:spPr>
        <p:txBody>
          <a:bodyPr/>
          <a:lstStyle/>
          <a:p>
            <a:r>
              <a:rPr lang="en-US" altLang="ja-JP" sz="3000" b="1" dirty="0">
                <a:latin typeface="Meiryo UI" pitchFamily="50" charset="-128"/>
                <a:ea typeface="Meiryo UI" pitchFamily="50" charset="-128"/>
                <a:cs typeface="Meiryo UI" pitchFamily="50" charset="-128"/>
              </a:rPr>
              <a:t>Agreement</a:t>
            </a:r>
            <a:endParaRPr lang="sv-SE" sz="3000" dirty="0"/>
          </a:p>
        </p:txBody>
      </p:sp>
      <p:sp>
        <p:nvSpPr>
          <p:cNvPr id="3" name="Content Placeholder 2"/>
          <p:cNvSpPr>
            <a:spLocks noGrp="1"/>
          </p:cNvSpPr>
          <p:nvPr>
            <p:ph idx="1"/>
          </p:nvPr>
        </p:nvSpPr>
        <p:spPr>
          <a:xfrm>
            <a:off x="1385646" y="897565"/>
            <a:ext cx="6172200" cy="3394472"/>
          </a:xfrm>
        </p:spPr>
        <p:txBody>
          <a:bodyPr/>
          <a:lstStyle/>
          <a:p>
            <a:r>
              <a:rPr lang="en-US" altLang="ja-JP" sz="1500" b="1" dirty="0">
                <a:latin typeface="Meiryo UI" pitchFamily="50" charset="-128"/>
                <a:ea typeface="Meiryo UI" pitchFamily="50" charset="-128"/>
                <a:cs typeface="Meiryo UI" pitchFamily="50" charset="-128"/>
              </a:rPr>
              <a:t>SEM</a:t>
            </a:r>
          </a:p>
          <a:p>
            <a:pPr lvl="1"/>
            <a:r>
              <a:rPr lang="en-US" altLang="ja-JP" sz="1500" b="1" dirty="0">
                <a:latin typeface="Meiryo UI" pitchFamily="50" charset="-128"/>
                <a:ea typeface="Meiryo UI" pitchFamily="50" charset="-128"/>
                <a:cs typeface="Meiryo UI" pitchFamily="50" charset="-128"/>
              </a:rPr>
              <a:t>Sub6 [R4-1706692]</a:t>
            </a:r>
          </a:p>
          <a:p>
            <a:pPr lvl="1"/>
            <a:endParaRPr lang="en-US" altLang="ja-JP" sz="1500" b="1" dirty="0">
              <a:solidFill>
                <a:srgbClr val="FF0000"/>
              </a:solidFill>
              <a:latin typeface="Meiryo UI" pitchFamily="50" charset="-128"/>
              <a:ea typeface="Meiryo UI" pitchFamily="50" charset="-128"/>
              <a:cs typeface="Meiryo UI" pitchFamily="50" charset="-128"/>
            </a:endParaRPr>
          </a:p>
          <a:p>
            <a:pPr lvl="1"/>
            <a:endParaRPr lang="en-US" altLang="ja-JP" sz="1500" b="1" dirty="0">
              <a:solidFill>
                <a:srgbClr val="FF0000"/>
              </a:solidFill>
              <a:latin typeface="Meiryo UI" pitchFamily="50" charset="-128"/>
              <a:ea typeface="Meiryo UI" pitchFamily="50" charset="-128"/>
              <a:cs typeface="Meiryo UI" pitchFamily="50" charset="-128"/>
            </a:endParaRPr>
          </a:p>
          <a:p>
            <a:pPr lvl="1"/>
            <a:endParaRPr lang="en-US" altLang="ja-JP" sz="1500" b="1" dirty="0">
              <a:solidFill>
                <a:srgbClr val="FF0000"/>
              </a:solidFill>
              <a:latin typeface="Meiryo UI" pitchFamily="50" charset="-128"/>
              <a:ea typeface="Meiryo UI" pitchFamily="50" charset="-128"/>
              <a:cs typeface="Meiryo UI" pitchFamily="50" charset="-128"/>
            </a:endParaRPr>
          </a:p>
          <a:p>
            <a:pPr lvl="1"/>
            <a:endParaRPr lang="en-US" altLang="ja-JP" sz="1500" b="1" dirty="0">
              <a:solidFill>
                <a:srgbClr val="FF0000"/>
              </a:solidFill>
              <a:latin typeface="Meiryo UI" pitchFamily="50" charset="-128"/>
              <a:ea typeface="Meiryo UI" pitchFamily="50" charset="-128"/>
              <a:cs typeface="Meiryo UI" pitchFamily="50" charset="-128"/>
            </a:endParaRPr>
          </a:p>
          <a:p>
            <a:pPr lvl="1"/>
            <a:endParaRPr lang="en-US" altLang="ja-JP" sz="1500" b="1" dirty="0">
              <a:solidFill>
                <a:srgbClr val="FF0000"/>
              </a:solidFill>
              <a:latin typeface="Meiryo UI" pitchFamily="50" charset="-128"/>
              <a:ea typeface="Meiryo UI" pitchFamily="50" charset="-128"/>
              <a:cs typeface="Meiryo UI" pitchFamily="50" charset="-128"/>
            </a:endParaRPr>
          </a:p>
          <a:p>
            <a:pPr lvl="1"/>
            <a:endParaRPr lang="en-US" altLang="ja-JP" sz="1500" b="1" dirty="0">
              <a:solidFill>
                <a:srgbClr val="FF0000"/>
              </a:solidFill>
              <a:latin typeface="Meiryo UI" pitchFamily="50" charset="-128"/>
              <a:ea typeface="Meiryo UI" pitchFamily="50" charset="-128"/>
              <a:cs typeface="Meiryo UI" pitchFamily="50" charset="-128"/>
            </a:endParaRPr>
          </a:p>
          <a:p>
            <a:pPr lvl="1"/>
            <a:endParaRPr lang="en-US" altLang="ja-JP" sz="788" b="1" dirty="0">
              <a:solidFill>
                <a:srgbClr val="FF0000"/>
              </a:solidFill>
              <a:latin typeface="Meiryo UI" pitchFamily="50" charset="-128"/>
              <a:ea typeface="Meiryo UI" pitchFamily="50" charset="-128"/>
              <a:cs typeface="Meiryo UI" pitchFamily="50" charset="-128"/>
            </a:endParaRPr>
          </a:p>
          <a:p>
            <a:pPr lvl="1"/>
            <a:endParaRPr lang="en-US" altLang="ja-JP" sz="1500" b="1" dirty="0">
              <a:latin typeface="Meiryo UI" pitchFamily="50" charset="-128"/>
              <a:ea typeface="Meiryo UI" pitchFamily="50" charset="-128"/>
              <a:cs typeface="Meiryo UI" pitchFamily="50" charset="-128"/>
            </a:endParaRPr>
          </a:p>
          <a:p>
            <a:pPr lvl="2"/>
            <a:endParaRPr lang="en-US" altLang="ja-JP" sz="1200" b="1" dirty="0">
              <a:latin typeface="Meiryo UI" pitchFamily="50" charset="-128"/>
              <a:ea typeface="Meiryo UI" pitchFamily="50" charset="-128"/>
              <a:cs typeface="Meiryo UI" pitchFamily="50" charset="-128"/>
            </a:endParaRPr>
          </a:p>
        </p:txBody>
      </p:sp>
      <p:graphicFrame>
        <p:nvGraphicFramePr>
          <p:cNvPr id="7" name="表 6"/>
          <p:cNvGraphicFramePr>
            <a:graphicFrameLocks noGrp="1"/>
          </p:cNvGraphicFramePr>
          <p:nvPr>
            <p:extLst/>
          </p:nvPr>
        </p:nvGraphicFramePr>
        <p:xfrm>
          <a:off x="2033718" y="1618476"/>
          <a:ext cx="5484276" cy="1844040"/>
        </p:xfrm>
        <a:graphic>
          <a:graphicData uri="http://schemas.openxmlformats.org/drawingml/2006/table">
            <a:tbl>
              <a:tblPr firstRow="1" firstCol="1" bandRow="1"/>
              <a:tblGrid>
                <a:gridCol w="594000">
                  <a:extLst>
                    <a:ext uri="{9D8B030D-6E8A-4147-A177-3AD203B41FA5}">
                      <a16:colId xmlns:a16="http://schemas.microsoft.com/office/drawing/2014/main" val="20000"/>
                    </a:ext>
                  </a:extLst>
                </a:gridCol>
                <a:gridCol w="405000">
                  <a:extLst>
                    <a:ext uri="{9D8B030D-6E8A-4147-A177-3AD203B41FA5}">
                      <a16:colId xmlns:a16="http://schemas.microsoft.com/office/drawing/2014/main" val="20001"/>
                    </a:ext>
                  </a:extLst>
                </a:gridCol>
                <a:gridCol w="405000">
                  <a:extLst>
                    <a:ext uri="{9D8B030D-6E8A-4147-A177-3AD203B41FA5}">
                      <a16:colId xmlns:a16="http://schemas.microsoft.com/office/drawing/2014/main" val="20002"/>
                    </a:ext>
                  </a:extLst>
                </a:gridCol>
                <a:gridCol w="405000">
                  <a:extLst>
                    <a:ext uri="{9D8B030D-6E8A-4147-A177-3AD203B41FA5}">
                      <a16:colId xmlns:a16="http://schemas.microsoft.com/office/drawing/2014/main" val="20003"/>
                    </a:ext>
                  </a:extLst>
                </a:gridCol>
                <a:gridCol w="405000">
                  <a:extLst>
                    <a:ext uri="{9D8B030D-6E8A-4147-A177-3AD203B41FA5}">
                      <a16:colId xmlns:a16="http://schemas.microsoft.com/office/drawing/2014/main" val="20004"/>
                    </a:ext>
                  </a:extLst>
                </a:gridCol>
                <a:gridCol w="405000">
                  <a:extLst>
                    <a:ext uri="{9D8B030D-6E8A-4147-A177-3AD203B41FA5}">
                      <a16:colId xmlns:a16="http://schemas.microsoft.com/office/drawing/2014/main" val="20005"/>
                    </a:ext>
                  </a:extLst>
                </a:gridCol>
                <a:gridCol w="405000">
                  <a:extLst>
                    <a:ext uri="{9D8B030D-6E8A-4147-A177-3AD203B41FA5}">
                      <a16:colId xmlns:a16="http://schemas.microsoft.com/office/drawing/2014/main" val="20006"/>
                    </a:ext>
                  </a:extLst>
                </a:gridCol>
                <a:gridCol w="405000">
                  <a:extLst>
                    <a:ext uri="{9D8B030D-6E8A-4147-A177-3AD203B41FA5}">
                      <a16:colId xmlns:a16="http://schemas.microsoft.com/office/drawing/2014/main" val="20007"/>
                    </a:ext>
                  </a:extLst>
                </a:gridCol>
                <a:gridCol w="405000">
                  <a:extLst>
                    <a:ext uri="{9D8B030D-6E8A-4147-A177-3AD203B41FA5}">
                      <a16:colId xmlns:a16="http://schemas.microsoft.com/office/drawing/2014/main" val="20008"/>
                    </a:ext>
                  </a:extLst>
                </a:gridCol>
                <a:gridCol w="405000">
                  <a:extLst>
                    <a:ext uri="{9D8B030D-6E8A-4147-A177-3AD203B41FA5}">
                      <a16:colId xmlns:a16="http://schemas.microsoft.com/office/drawing/2014/main" val="20009"/>
                    </a:ext>
                  </a:extLst>
                </a:gridCol>
                <a:gridCol w="405000">
                  <a:extLst>
                    <a:ext uri="{9D8B030D-6E8A-4147-A177-3AD203B41FA5}">
                      <a16:colId xmlns:a16="http://schemas.microsoft.com/office/drawing/2014/main" val="20010"/>
                    </a:ext>
                  </a:extLst>
                </a:gridCol>
                <a:gridCol w="840276">
                  <a:extLst>
                    <a:ext uri="{9D8B030D-6E8A-4147-A177-3AD203B41FA5}">
                      <a16:colId xmlns:a16="http://schemas.microsoft.com/office/drawing/2014/main" val="20011"/>
                    </a:ext>
                  </a:extLst>
                </a:gridCol>
              </a:tblGrid>
              <a:tr h="182880">
                <a:tc>
                  <a:txBody>
                    <a:bodyPr/>
                    <a:lstStyle/>
                    <a:p>
                      <a:pPr marL="133350" algn="ctr" hangingPunct="0">
                        <a:spcAft>
                          <a:spcPts val="0"/>
                        </a:spcAft>
                      </a:pPr>
                      <a:r>
                        <a:rPr lang="en-GB" sz="600" b="1" kern="100" dirty="0" err="1">
                          <a:effectLst/>
                          <a:latin typeface="Arial"/>
                          <a:ea typeface="Times New Roman"/>
                        </a:rPr>
                        <a:t>Δf</a:t>
                      </a:r>
                      <a:r>
                        <a:rPr lang="en-GB" sz="600" b="1" kern="100" baseline="-25000" dirty="0" err="1">
                          <a:effectLst/>
                          <a:latin typeface="Arial"/>
                          <a:ea typeface="Times New Roman"/>
                        </a:rPr>
                        <a:t>OOB</a:t>
                      </a:r>
                      <a:endParaRPr lang="ja-JP" sz="800" kern="100" dirty="0">
                        <a:effectLst/>
                        <a:latin typeface="Times New Roman"/>
                        <a:ea typeface="Times New Roman"/>
                      </a:endParaRPr>
                    </a:p>
                    <a:p>
                      <a:pPr marL="133350" algn="ctr" hangingPunct="0">
                        <a:spcAft>
                          <a:spcPts val="0"/>
                        </a:spcAft>
                      </a:pPr>
                      <a:r>
                        <a:rPr lang="en-GB" sz="600" b="1" kern="100" dirty="0">
                          <a:effectLst/>
                          <a:latin typeface="Arial"/>
                          <a:ea typeface="Times New Roman"/>
                        </a:rPr>
                        <a:t>(MHz)</a:t>
                      </a:r>
                      <a:endParaRPr lang="ja-JP" sz="800" kern="100" dirty="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b="1" kern="100" dirty="0">
                          <a:effectLst/>
                          <a:latin typeface="Arial"/>
                          <a:ea typeface="Times New Roman"/>
                        </a:rPr>
                        <a:t>5</a:t>
                      </a:r>
                      <a:endParaRPr lang="ja-JP" sz="800" kern="100" dirty="0">
                        <a:effectLst/>
                        <a:latin typeface="Times New Roman"/>
                        <a:ea typeface="Times New Roman"/>
                      </a:endParaRPr>
                    </a:p>
                    <a:p>
                      <a:pPr marL="133350" algn="ctr" hangingPunct="0">
                        <a:spcAft>
                          <a:spcPts val="0"/>
                        </a:spcAft>
                      </a:pPr>
                      <a:r>
                        <a:rPr lang="en-GB" sz="600" b="1" kern="100" dirty="0">
                          <a:effectLst/>
                          <a:latin typeface="Arial"/>
                          <a:ea typeface="Times New Roman"/>
                        </a:rPr>
                        <a:t>MHz</a:t>
                      </a:r>
                      <a:endParaRPr lang="ja-JP" sz="800" kern="100" dirty="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b="1" kern="100">
                          <a:effectLst/>
                          <a:latin typeface="Arial"/>
                          <a:ea typeface="Times New Roman"/>
                        </a:rPr>
                        <a:t>10</a:t>
                      </a:r>
                      <a:endParaRPr lang="ja-JP" sz="800" kern="100">
                        <a:effectLst/>
                        <a:latin typeface="Times New Roman"/>
                        <a:ea typeface="Times New Roman"/>
                      </a:endParaRPr>
                    </a:p>
                    <a:p>
                      <a:pPr marL="133350" algn="ctr" hangingPunct="0">
                        <a:spcAft>
                          <a:spcPts val="0"/>
                        </a:spcAft>
                      </a:pPr>
                      <a:r>
                        <a:rPr lang="en-GB" sz="600" b="1" kern="100">
                          <a:effectLst/>
                          <a:latin typeface="Arial"/>
                          <a:ea typeface="Times New Roman"/>
                        </a:rPr>
                        <a:t>MHz</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b="1" kern="100">
                          <a:effectLst/>
                          <a:latin typeface="Arial"/>
                          <a:ea typeface="Times New Roman"/>
                        </a:rPr>
                        <a:t>15</a:t>
                      </a:r>
                      <a:endParaRPr lang="ja-JP" sz="800" kern="100">
                        <a:effectLst/>
                        <a:latin typeface="Times New Roman"/>
                        <a:ea typeface="Times New Roman"/>
                      </a:endParaRPr>
                    </a:p>
                    <a:p>
                      <a:pPr marL="133350" algn="ctr" hangingPunct="0">
                        <a:spcAft>
                          <a:spcPts val="0"/>
                        </a:spcAft>
                      </a:pPr>
                      <a:r>
                        <a:rPr lang="en-GB" sz="600" b="1" kern="100">
                          <a:effectLst/>
                          <a:latin typeface="Arial"/>
                          <a:ea typeface="Times New Roman"/>
                        </a:rPr>
                        <a:t>MHz</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b="1" kern="100">
                          <a:effectLst/>
                          <a:latin typeface="Arial"/>
                          <a:ea typeface="Times New Roman"/>
                        </a:rPr>
                        <a:t>20</a:t>
                      </a:r>
                      <a:endParaRPr lang="ja-JP" sz="800" kern="100">
                        <a:effectLst/>
                        <a:latin typeface="Times New Roman"/>
                        <a:ea typeface="Times New Roman"/>
                      </a:endParaRPr>
                    </a:p>
                    <a:p>
                      <a:pPr marL="133350" algn="ctr" hangingPunct="0">
                        <a:spcAft>
                          <a:spcPts val="0"/>
                        </a:spcAft>
                      </a:pPr>
                      <a:r>
                        <a:rPr lang="en-GB" sz="600" b="1" kern="100">
                          <a:effectLst/>
                          <a:latin typeface="Arial"/>
                          <a:ea typeface="Times New Roman"/>
                        </a:rPr>
                        <a:t>MHz</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b="1" kern="100">
                          <a:effectLst/>
                          <a:latin typeface="Arial"/>
                          <a:ea typeface="Times New Roman"/>
                        </a:rPr>
                        <a:t>25</a:t>
                      </a:r>
                      <a:endParaRPr lang="ja-JP" sz="800" kern="100">
                        <a:effectLst/>
                        <a:latin typeface="Times New Roman"/>
                        <a:ea typeface="Times New Roman"/>
                      </a:endParaRPr>
                    </a:p>
                    <a:p>
                      <a:pPr marL="133350" algn="ctr" hangingPunct="0">
                        <a:spcAft>
                          <a:spcPts val="0"/>
                        </a:spcAft>
                      </a:pPr>
                      <a:r>
                        <a:rPr lang="en-GB" sz="600" b="1" kern="100">
                          <a:effectLst/>
                          <a:latin typeface="Arial"/>
                          <a:ea typeface="Times New Roman"/>
                        </a:rPr>
                        <a:t>MHz</a:t>
                      </a:r>
                      <a:endParaRPr lang="ja-JP" sz="8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b="1" kern="100">
                          <a:effectLst/>
                          <a:latin typeface="Arial"/>
                          <a:ea typeface="Times New Roman"/>
                        </a:rPr>
                        <a:t>40</a:t>
                      </a:r>
                      <a:endParaRPr lang="ja-JP" sz="800" kern="100">
                        <a:effectLst/>
                        <a:latin typeface="Times New Roman"/>
                        <a:ea typeface="Times New Roman"/>
                      </a:endParaRPr>
                    </a:p>
                    <a:p>
                      <a:pPr marL="133350" algn="ctr" hangingPunct="0">
                        <a:spcAft>
                          <a:spcPts val="0"/>
                        </a:spcAft>
                      </a:pPr>
                      <a:r>
                        <a:rPr lang="en-GB" sz="600" b="1" kern="100">
                          <a:effectLst/>
                          <a:latin typeface="Arial"/>
                          <a:ea typeface="Times New Roman"/>
                        </a:rPr>
                        <a:t>MHz</a:t>
                      </a:r>
                      <a:endParaRPr lang="ja-JP" sz="8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b="1" kern="100">
                          <a:effectLst/>
                          <a:latin typeface="Arial"/>
                          <a:ea typeface="Times New Roman"/>
                        </a:rPr>
                        <a:t>50</a:t>
                      </a:r>
                      <a:endParaRPr lang="ja-JP" sz="800" kern="100">
                        <a:effectLst/>
                        <a:latin typeface="Times New Roman"/>
                        <a:ea typeface="Times New Roman"/>
                      </a:endParaRPr>
                    </a:p>
                    <a:p>
                      <a:pPr marL="133350" algn="ctr" hangingPunct="0">
                        <a:spcAft>
                          <a:spcPts val="0"/>
                        </a:spcAft>
                      </a:pPr>
                      <a:r>
                        <a:rPr lang="en-GB" sz="600" b="1" kern="100">
                          <a:effectLst/>
                          <a:latin typeface="Arial"/>
                          <a:ea typeface="Times New Roman"/>
                        </a:rPr>
                        <a:t>MHz</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b="1" kern="100">
                          <a:effectLst/>
                          <a:latin typeface="Arial"/>
                          <a:ea typeface="Times New Roman"/>
                        </a:rPr>
                        <a:t>60</a:t>
                      </a:r>
                      <a:endParaRPr lang="ja-JP" sz="800" kern="100">
                        <a:effectLst/>
                        <a:latin typeface="Times New Roman"/>
                        <a:ea typeface="Times New Roman"/>
                      </a:endParaRPr>
                    </a:p>
                    <a:p>
                      <a:pPr marL="133350" algn="ctr" hangingPunct="0">
                        <a:spcAft>
                          <a:spcPts val="0"/>
                        </a:spcAft>
                      </a:pPr>
                      <a:r>
                        <a:rPr lang="en-GB" sz="600" b="1" kern="100">
                          <a:effectLst/>
                          <a:latin typeface="Arial"/>
                          <a:ea typeface="Times New Roman"/>
                        </a:rPr>
                        <a:t>MHz</a:t>
                      </a:r>
                      <a:endParaRPr lang="ja-JP" sz="8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b="1" kern="100">
                          <a:effectLst/>
                          <a:latin typeface="Arial"/>
                          <a:ea typeface="Times New Roman"/>
                        </a:rPr>
                        <a:t>80</a:t>
                      </a:r>
                      <a:endParaRPr lang="ja-JP" sz="800" kern="100">
                        <a:effectLst/>
                        <a:latin typeface="Times New Roman"/>
                        <a:ea typeface="Times New Roman"/>
                      </a:endParaRPr>
                    </a:p>
                    <a:p>
                      <a:pPr marL="133350" algn="ctr" hangingPunct="0">
                        <a:spcAft>
                          <a:spcPts val="0"/>
                        </a:spcAft>
                      </a:pPr>
                      <a:r>
                        <a:rPr lang="en-GB" sz="600" b="1" kern="100">
                          <a:effectLst/>
                          <a:latin typeface="Arial"/>
                          <a:ea typeface="Times New Roman"/>
                        </a:rPr>
                        <a:t>MHz</a:t>
                      </a:r>
                      <a:endParaRPr lang="ja-JP" sz="8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b="1" kern="100" dirty="0">
                          <a:effectLst/>
                          <a:latin typeface="Arial"/>
                          <a:ea typeface="Times New Roman"/>
                        </a:rPr>
                        <a:t>100</a:t>
                      </a:r>
                      <a:endParaRPr lang="ja-JP" sz="800" kern="100" dirty="0">
                        <a:effectLst/>
                        <a:latin typeface="Times New Roman"/>
                        <a:ea typeface="Times New Roman"/>
                      </a:endParaRPr>
                    </a:p>
                    <a:p>
                      <a:pPr marL="133350" algn="ctr" hangingPunct="0">
                        <a:spcAft>
                          <a:spcPts val="0"/>
                        </a:spcAft>
                      </a:pPr>
                      <a:r>
                        <a:rPr lang="en-GB" sz="600" b="1" kern="100" dirty="0">
                          <a:effectLst/>
                          <a:latin typeface="Arial"/>
                          <a:ea typeface="Times New Roman"/>
                        </a:rPr>
                        <a:t>MHz</a:t>
                      </a:r>
                      <a:endParaRPr lang="ja-JP" sz="800" kern="100" dirty="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b="1" kern="100">
                          <a:effectLst/>
                          <a:latin typeface="Arial"/>
                          <a:ea typeface="Times New Roman"/>
                        </a:rPr>
                        <a:t>Measurement bandwidth</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91440">
                <a:tc>
                  <a:txBody>
                    <a:bodyPr/>
                    <a:lstStyle/>
                    <a:p>
                      <a:pPr marL="133350" algn="ctr" hangingPunct="0">
                        <a:spcAft>
                          <a:spcPts val="0"/>
                        </a:spcAft>
                      </a:pPr>
                      <a:r>
                        <a:rPr lang="en-GB" sz="600" kern="100">
                          <a:effectLst/>
                          <a:latin typeface="Arial"/>
                          <a:ea typeface="Times New Roman"/>
                        </a:rPr>
                        <a:t>± 0-1</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dirty="0">
                          <a:effectLst/>
                          <a:latin typeface="Arial"/>
                          <a:ea typeface="Times New Roman"/>
                        </a:rPr>
                        <a:t>-15</a:t>
                      </a:r>
                      <a:endParaRPr lang="ja-JP" sz="800" kern="100" dirty="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-18</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-20</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-21</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-22</a:t>
                      </a:r>
                      <a:endParaRPr lang="ja-JP" sz="8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-24</a:t>
                      </a:r>
                      <a:endParaRPr lang="ja-JP" sz="8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-24</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-24</a:t>
                      </a:r>
                      <a:endParaRPr lang="ja-JP" sz="8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-24</a:t>
                      </a:r>
                      <a:endParaRPr lang="ja-JP" sz="8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-24</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30 kHz</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91440">
                <a:tc>
                  <a:txBody>
                    <a:bodyPr/>
                    <a:lstStyle/>
                    <a:p>
                      <a:pPr marL="133350" algn="ctr" hangingPunct="0">
                        <a:spcAft>
                          <a:spcPts val="0"/>
                        </a:spcAft>
                      </a:pPr>
                      <a:r>
                        <a:rPr lang="en-GB" sz="600" kern="100">
                          <a:effectLst/>
                          <a:latin typeface="Arial"/>
                          <a:ea typeface="Times New Roman"/>
                        </a:rPr>
                        <a:t>± 1-5</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-10</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dirty="0">
                          <a:effectLst/>
                          <a:latin typeface="Arial"/>
                          <a:ea typeface="Times New Roman"/>
                        </a:rPr>
                        <a:t>-10</a:t>
                      </a:r>
                      <a:endParaRPr lang="ja-JP" sz="800" kern="100" dirty="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-10</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-10</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-10</a:t>
                      </a:r>
                      <a:endParaRPr lang="ja-JP" sz="8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-10</a:t>
                      </a:r>
                      <a:endParaRPr lang="ja-JP" sz="8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-10</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-10</a:t>
                      </a:r>
                      <a:endParaRPr lang="ja-JP" sz="8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-10</a:t>
                      </a:r>
                      <a:endParaRPr lang="ja-JP" sz="8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-10</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16">
                  <a:txBody>
                    <a:bodyPr/>
                    <a:lstStyle/>
                    <a:p>
                      <a:pPr algn="ctr" hangingPunct="0">
                        <a:spcAft>
                          <a:spcPts val="0"/>
                        </a:spcAft>
                      </a:pPr>
                      <a:r>
                        <a:rPr lang="en-GB" sz="600">
                          <a:effectLst/>
                          <a:latin typeface="Arial"/>
                          <a:ea typeface="Times New Roman"/>
                        </a:rPr>
                        <a:t>1 MHz</a:t>
                      </a:r>
                      <a:endParaRPr lang="ja-JP" sz="700">
                        <a:effectLst/>
                        <a:latin typeface="Times New Roman"/>
                        <a:ea typeface="Times New Roman"/>
                      </a:endParaRP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91440">
                <a:tc>
                  <a:txBody>
                    <a:bodyPr/>
                    <a:lstStyle/>
                    <a:p>
                      <a:pPr marL="133350" algn="ctr" hangingPunct="0">
                        <a:spcAft>
                          <a:spcPts val="0"/>
                        </a:spcAft>
                      </a:pPr>
                      <a:r>
                        <a:rPr lang="en-GB" sz="600" kern="100">
                          <a:effectLst/>
                          <a:latin typeface="Arial"/>
                          <a:ea typeface="Times New Roman"/>
                        </a:rPr>
                        <a:t>± 5-6</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-13</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133350" algn="ctr" hangingPunct="0">
                        <a:spcAft>
                          <a:spcPts val="0"/>
                        </a:spcAft>
                      </a:pPr>
                      <a:r>
                        <a:rPr lang="en-GB" sz="600" kern="100">
                          <a:effectLst/>
                          <a:latin typeface="Arial"/>
                          <a:ea typeface="Times New Roman"/>
                        </a:rPr>
                        <a:t>-13</a:t>
                      </a:r>
                      <a:endParaRPr lang="ja-JP" sz="800" kern="100">
                        <a:effectLst/>
                        <a:latin typeface="Times New Roman"/>
                        <a:ea typeface="Times New Roman"/>
                      </a:endParaRP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marL="133350" algn="ctr" hangingPunct="0">
                        <a:spcAft>
                          <a:spcPts val="0"/>
                        </a:spcAft>
                      </a:pPr>
                      <a:r>
                        <a:rPr lang="en-GB" sz="600" kern="100">
                          <a:effectLst/>
                          <a:latin typeface="Arial"/>
                          <a:ea typeface="Times New Roman"/>
                        </a:rPr>
                        <a:t>-13</a:t>
                      </a:r>
                      <a:endParaRPr lang="ja-JP" sz="800" kern="100">
                        <a:effectLst/>
                        <a:latin typeface="Times New Roman"/>
                        <a:ea typeface="Times New Roman"/>
                      </a:endParaRP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marL="133350" algn="ctr" hangingPunct="0">
                        <a:spcAft>
                          <a:spcPts val="0"/>
                        </a:spcAft>
                      </a:pPr>
                      <a:r>
                        <a:rPr lang="en-GB" sz="600" kern="100">
                          <a:effectLst/>
                          <a:latin typeface="Arial"/>
                          <a:ea typeface="Times New Roman"/>
                        </a:rPr>
                        <a:t>-13</a:t>
                      </a:r>
                      <a:endParaRPr lang="ja-JP" sz="800" kern="100">
                        <a:effectLst/>
                        <a:latin typeface="Times New Roman"/>
                        <a:ea typeface="Times New Roman"/>
                      </a:endParaRP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5">
                  <a:txBody>
                    <a:bodyPr/>
                    <a:lstStyle/>
                    <a:p>
                      <a:pPr marL="133350" algn="ctr" hangingPunct="0">
                        <a:spcAft>
                          <a:spcPts val="0"/>
                        </a:spcAft>
                      </a:pPr>
                      <a:r>
                        <a:rPr lang="en-GB" sz="600" kern="100">
                          <a:effectLst/>
                          <a:latin typeface="Arial"/>
                          <a:ea typeface="Times New Roman"/>
                        </a:rPr>
                        <a:t>-13</a:t>
                      </a:r>
                      <a:endParaRPr lang="ja-JP" sz="800" kern="100">
                        <a:effectLst/>
                        <a:latin typeface="Times New Roman"/>
                        <a:ea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7">
                  <a:txBody>
                    <a:bodyPr/>
                    <a:lstStyle/>
                    <a:p>
                      <a:pPr marL="133350" algn="ctr" hangingPunct="0">
                        <a:spcAft>
                          <a:spcPts val="0"/>
                        </a:spcAft>
                      </a:pPr>
                      <a:r>
                        <a:rPr lang="en-GB" sz="600" kern="100">
                          <a:effectLst/>
                          <a:latin typeface="Arial"/>
                          <a:ea typeface="Times New Roman"/>
                        </a:rPr>
                        <a:t>-13</a:t>
                      </a:r>
                      <a:endParaRPr lang="ja-JP" sz="800" kern="100">
                        <a:effectLst/>
                        <a:latin typeface="Times New Roman"/>
                        <a:ea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9">
                  <a:txBody>
                    <a:bodyPr/>
                    <a:lstStyle/>
                    <a:p>
                      <a:pPr marL="133350" algn="ctr" hangingPunct="0">
                        <a:spcAft>
                          <a:spcPts val="0"/>
                        </a:spcAft>
                      </a:pPr>
                      <a:r>
                        <a:rPr lang="en-GB" sz="600" kern="100">
                          <a:effectLst/>
                          <a:latin typeface="Arial"/>
                          <a:ea typeface="Times New Roman"/>
                        </a:rPr>
                        <a:t>-13</a:t>
                      </a:r>
                      <a:endParaRPr lang="ja-JP" sz="800" kern="100">
                        <a:effectLst/>
                        <a:latin typeface="Times New Roman"/>
                        <a:ea typeface="Times New Roman"/>
                      </a:endParaRP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10">
                  <a:txBody>
                    <a:bodyPr/>
                    <a:lstStyle/>
                    <a:p>
                      <a:pPr marL="133350" algn="ctr" hangingPunct="0">
                        <a:spcAft>
                          <a:spcPts val="0"/>
                        </a:spcAft>
                      </a:pPr>
                      <a:r>
                        <a:rPr lang="en-GB" sz="600" kern="100">
                          <a:effectLst/>
                          <a:latin typeface="Arial"/>
                          <a:ea typeface="Times New Roman"/>
                        </a:rPr>
                        <a:t>-13</a:t>
                      </a:r>
                      <a:endParaRPr lang="ja-JP" sz="800" kern="100">
                        <a:effectLst/>
                        <a:latin typeface="Times New Roman"/>
                        <a:ea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12">
                  <a:txBody>
                    <a:bodyPr/>
                    <a:lstStyle/>
                    <a:p>
                      <a:pPr marL="133350" algn="ctr" hangingPunct="0">
                        <a:spcAft>
                          <a:spcPts val="0"/>
                        </a:spcAft>
                      </a:pPr>
                      <a:r>
                        <a:rPr lang="en-GB" sz="600" kern="100">
                          <a:effectLst/>
                          <a:latin typeface="Arial"/>
                          <a:ea typeface="Times New Roman"/>
                        </a:rPr>
                        <a:t>-13</a:t>
                      </a:r>
                      <a:endParaRPr lang="ja-JP" sz="800" kern="100">
                        <a:effectLst/>
                        <a:latin typeface="Times New Roman"/>
                        <a:ea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14">
                  <a:txBody>
                    <a:bodyPr/>
                    <a:lstStyle/>
                    <a:p>
                      <a:pPr marL="133350" algn="ctr" hangingPunct="0">
                        <a:spcAft>
                          <a:spcPts val="0"/>
                        </a:spcAft>
                      </a:pPr>
                      <a:r>
                        <a:rPr lang="en-GB" sz="600" kern="100">
                          <a:effectLst/>
                          <a:latin typeface="Arial"/>
                          <a:ea typeface="Times New Roman"/>
                        </a:rPr>
                        <a:t>-13</a:t>
                      </a:r>
                      <a:endParaRPr lang="ja-JP" sz="800" kern="100">
                        <a:effectLst/>
                        <a:latin typeface="Times New Roman"/>
                        <a:ea typeface="Times New Roman"/>
                      </a:endParaRP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extLst>
                  <a:ext uri="{0D108BD9-81ED-4DB2-BD59-A6C34878D82A}">
                    <a16:rowId xmlns:a16="http://schemas.microsoft.com/office/drawing/2014/main" val="10003"/>
                  </a:ext>
                </a:extLst>
              </a:tr>
              <a:tr h="91440">
                <a:tc>
                  <a:txBody>
                    <a:bodyPr/>
                    <a:lstStyle/>
                    <a:p>
                      <a:pPr marL="133350" algn="ctr" hangingPunct="0">
                        <a:spcAft>
                          <a:spcPts val="0"/>
                        </a:spcAft>
                      </a:pPr>
                      <a:r>
                        <a:rPr lang="en-GB" sz="600" kern="100">
                          <a:effectLst/>
                          <a:latin typeface="Arial"/>
                          <a:ea typeface="Times New Roman"/>
                        </a:rPr>
                        <a:t>± 6-10</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dirty="0">
                          <a:effectLst/>
                          <a:latin typeface="Arial"/>
                          <a:ea typeface="Times New Roman"/>
                        </a:rPr>
                        <a:t>-25</a:t>
                      </a:r>
                      <a:endParaRPr lang="ja-JP" sz="800" kern="100" dirty="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4"/>
                  </a:ext>
                </a:extLst>
              </a:tr>
              <a:tr h="102870">
                <a:tc>
                  <a:txBody>
                    <a:bodyPr/>
                    <a:lstStyle/>
                    <a:p>
                      <a:pPr marL="133350" algn="ctr" hangingPunct="0">
                        <a:spcAft>
                          <a:spcPts val="0"/>
                        </a:spcAft>
                      </a:pPr>
                      <a:r>
                        <a:rPr lang="en-GB" sz="600" kern="100">
                          <a:effectLst/>
                          <a:latin typeface="Arial"/>
                          <a:ea typeface="Times New Roman"/>
                        </a:rPr>
                        <a:t>± 10-15</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700">
                        <a:effectLst/>
                        <a:latin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dirty="0">
                          <a:effectLst/>
                          <a:latin typeface="Arial"/>
                          <a:ea typeface="Times New Roman"/>
                        </a:rPr>
                        <a:t>-25</a:t>
                      </a:r>
                      <a:endParaRPr lang="ja-JP" sz="800" kern="100" dirty="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5"/>
                  </a:ext>
                </a:extLst>
              </a:tr>
              <a:tr h="102870">
                <a:tc>
                  <a:txBody>
                    <a:bodyPr/>
                    <a:lstStyle/>
                    <a:p>
                      <a:pPr marL="133350" algn="ctr" hangingPunct="0">
                        <a:spcAft>
                          <a:spcPts val="0"/>
                        </a:spcAft>
                      </a:pPr>
                      <a:r>
                        <a:rPr lang="en-GB" sz="600" kern="100">
                          <a:effectLst/>
                          <a:latin typeface="Arial"/>
                          <a:ea typeface="Times New Roman"/>
                        </a:rPr>
                        <a:t>± 15-20</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700">
                        <a:effectLst/>
                        <a:latin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700">
                        <a:effectLst/>
                        <a:latin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dirty="0">
                          <a:effectLst/>
                          <a:latin typeface="Arial"/>
                          <a:ea typeface="Times New Roman"/>
                        </a:rPr>
                        <a:t>-25</a:t>
                      </a:r>
                      <a:endParaRPr lang="ja-JP" sz="800" kern="100" dirty="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6"/>
                  </a:ext>
                </a:extLst>
              </a:tr>
              <a:tr h="102870">
                <a:tc>
                  <a:txBody>
                    <a:bodyPr/>
                    <a:lstStyle/>
                    <a:p>
                      <a:pPr marL="133350" algn="ctr" hangingPunct="0">
                        <a:spcAft>
                          <a:spcPts val="0"/>
                        </a:spcAft>
                      </a:pPr>
                      <a:r>
                        <a:rPr lang="en-GB" sz="600" kern="100">
                          <a:effectLst/>
                          <a:latin typeface="Arial"/>
                          <a:ea typeface="Times New Roman"/>
                        </a:rPr>
                        <a:t>± 20-25</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 </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700">
                        <a:effectLst/>
                        <a:latin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700">
                        <a:effectLst/>
                        <a:latin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-25</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7"/>
                  </a:ext>
                </a:extLst>
              </a:tr>
              <a:tr h="91440">
                <a:tc>
                  <a:txBody>
                    <a:bodyPr/>
                    <a:lstStyle/>
                    <a:p>
                      <a:pPr marL="133350" algn="ctr" hangingPunct="0">
                        <a:spcAft>
                          <a:spcPts val="0"/>
                        </a:spcAft>
                      </a:pPr>
                      <a:r>
                        <a:rPr lang="en-GB" sz="600" kern="100">
                          <a:effectLst/>
                          <a:latin typeface="Arial"/>
                          <a:ea typeface="Times New Roman"/>
                        </a:rPr>
                        <a:t>± 25-30</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 </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 </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 </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dirty="0">
                          <a:effectLst/>
                          <a:latin typeface="Arial"/>
                          <a:ea typeface="Times New Roman"/>
                        </a:rPr>
                        <a:t> </a:t>
                      </a:r>
                      <a:endParaRPr lang="ja-JP" sz="800" kern="100" dirty="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dirty="0">
                          <a:effectLst/>
                          <a:latin typeface="Arial"/>
                          <a:ea typeface="Times New Roman"/>
                        </a:rPr>
                        <a:t>-25</a:t>
                      </a:r>
                      <a:endParaRPr lang="ja-JP" sz="800" kern="100" dirty="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8"/>
                  </a:ext>
                </a:extLst>
              </a:tr>
              <a:tr h="102870">
                <a:tc>
                  <a:txBody>
                    <a:bodyPr/>
                    <a:lstStyle/>
                    <a:p>
                      <a:pPr marL="133350" algn="ctr" hangingPunct="0">
                        <a:spcAft>
                          <a:spcPts val="0"/>
                        </a:spcAft>
                      </a:pPr>
                      <a:r>
                        <a:rPr lang="en-GB" sz="600" kern="100">
                          <a:effectLst/>
                          <a:latin typeface="Arial"/>
                          <a:ea typeface="Times New Roman"/>
                        </a:rPr>
                        <a:t>± 30-40</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 </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700">
                        <a:effectLst/>
                        <a:latin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700">
                        <a:effectLst/>
                        <a:latin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700">
                        <a:effectLst/>
                        <a:latin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dirty="0">
                          <a:effectLst/>
                          <a:latin typeface="Arial"/>
                          <a:ea typeface="Times New Roman"/>
                        </a:rPr>
                        <a:t> </a:t>
                      </a:r>
                      <a:endParaRPr lang="ja-JP" sz="800" kern="100" dirty="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9"/>
                  </a:ext>
                </a:extLst>
              </a:tr>
              <a:tr h="102870">
                <a:tc>
                  <a:txBody>
                    <a:bodyPr/>
                    <a:lstStyle/>
                    <a:p>
                      <a:pPr marL="133350" algn="ctr" hangingPunct="0">
                        <a:spcAft>
                          <a:spcPts val="0"/>
                        </a:spcAft>
                      </a:pPr>
                      <a:r>
                        <a:rPr lang="en-GB" sz="600" kern="100">
                          <a:effectLst/>
                          <a:latin typeface="Arial"/>
                          <a:ea typeface="Times New Roman"/>
                        </a:rPr>
                        <a:t>± 40-45</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 </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700">
                        <a:effectLst/>
                        <a:latin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700">
                        <a:effectLst/>
                        <a:latin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700">
                        <a:effectLst/>
                        <a:latin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 </a:t>
                      </a:r>
                      <a:endParaRPr lang="ja-JP" sz="8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dirty="0">
                          <a:effectLst/>
                          <a:latin typeface="Arial"/>
                          <a:ea typeface="Times New Roman"/>
                        </a:rPr>
                        <a:t>-25</a:t>
                      </a:r>
                      <a:endParaRPr lang="ja-JP" sz="800" kern="100" dirty="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10"/>
                  </a:ext>
                </a:extLst>
              </a:tr>
              <a:tr h="102870">
                <a:tc>
                  <a:txBody>
                    <a:bodyPr/>
                    <a:lstStyle/>
                    <a:p>
                      <a:pPr marL="133350" algn="ctr" hangingPunct="0">
                        <a:spcAft>
                          <a:spcPts val="0"/>
                        </a:spcAft>
                      </a:pPr>
                      <a:r>
                        <a:rPr lang="en-GB" sz="600" kern="100">
                          <a:effectLst/>
                          <a:latin typeface="Arial"/>
                          <a:ea typeface="Times New Roman"/>
                        </a:rPr>
                        <a:t>± 45-50</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 </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700">
                        <a:effectLst/>
                        <a:latin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700">
                        <a:effectLst/>
                        <a:latin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700">
                        <a:effectLst/>
                        <a:latin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 </a:t>
                      </a:r>
                      <a:endParaRPr lang="ja-JP" sz="8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dirty="0">
                          <a:effectLst/>
                          <a:latin typeface="Arial"/>
                          <a:ea typeface="Times New Roman"/>
                        </a:rPr>
                        <a:t> </a:t>
                      </a:r>
                      <a:endParaRPr lang="ja-JP" sz="800" kern="100" dirty="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11"/>
                  </a:ext>
                </a:extLst>
              </a:tr>
              <a:tr h="91440">
                <a:tc>
                  <a:txBody>
                    <a:bodyPr/>
                    <a:lstStyle/>
                    <a:p>
                      <a:pPr marL="133350" algn="ctr" hangingPunct="0">
                        <a:spcAft>
                          <a:spcPts val="0"/>
                        </a:spcAft>
                      </a:pPr>
                      <a:r>
                        <a:rPr lang="en-GB" sz="600" kern="100">
                          <a:effectLst/>
                          <a:latin typeface="Arial"/>
                          <a:ea typeface="Times New Roman"/>
                        </a:rPr>
                        <a:t>± 55-60</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 </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 </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 </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 </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 </a:t>
                      </a:r>
                      <a:endParaRPr lang="ja-JP" sz="8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 </a:t>
                      </a:r>
                      <a:endParaRPr lang="ja-JP" sz="8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dirty="0">
                          <a:effectLst/>
                          <a:latin typeface="Arial"/>
                          <a:ea typeface="Times New Roman"/>
                        </a:rPr>
                        <a:t>-25</a:t>
                      </a:r>
                      <a:endParaRPr lang="ja-JP" sz="800" kern="100" dirty="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12"/>
                  </a:ext>
                </a:extLst>
              </a:tr>
              <a:tr h="91440">
                <a:tc>
                  <a:txBody>
                    <a:bodyPr/>
                    <a:lstStyle/>
                    <a:p>
                      <a:pPr marL="133350" algn="ctr" hangingPunct="0">
                        <a:spcAft>
                          <a:spcPts val="0"/>
                        </a:spcAft>
                      </a:pPr>
                      <a:r>
                        <a:rPr lang="en-GB" sz="600" kern="100">
                          <a:effectLst/>
                          <a:latin typeface="Arial"/>
                          <a:ea typeface="Times New Roman"/>
                        </a:rPr>
                        <a:t>± 60-65</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 </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 </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 </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 </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 </a:t>
                      </a:r>
                      <a:endParaRPr lang="ja-JP" sz="8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 </a:t>
                      </a:r>
                      <a:endParaRPr lang="ja-JP" sz="8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 </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dirty="0">
                          <a:effectLst/>
                          <a:latin typeface="Arial"/>
                          <a:ea typeface="Times New Roman"/>
                        </a:rPr>
                        <a:t>-25</a:t>
                      </a:r>
                      <a:endParaRPr lang="ja-JP" sz="800" kern="100" dirty="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13"/>
                  </a:ext>
                </a:extLst>
              </a:tr>
              <a:tr h="102870">
                <a:tc>
                  <a:txBody>
                    <a:bodyPr/>
                    <a:lstStyle/>
                    <a:p>
                      <a:pPr marL="133350" algn="ctr" hangingPunct="0">
                        <a:spcAft>
                          <a:spcPts val="0"/>
                        </a:spcAft>
                      </a:pPr>
                      <a:r>
                        <a:rPr lang="en-GB" sz="600" kern="100">
                          <a:effectLst/>
                          <a:latin typeface="Arial"/>
                          <a:ea typeface="Times New Roman"/>
                        </a:rPr>
                        <a:t>± 65-80</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 </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700">
                        <a:effectLst/>
                        <a:latin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700">
                        <a:effectLst/>
                        <a:latin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700">
                        <a:effectLst/>
                        <a:latin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 </a:t>
                      </a:r>
                      <a:endParaRPr lang="ja-JP" sz="8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 </a:t>
                      </a:r>
                      <a:endParaRPr lang="ja-JP" sz="8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700">
                        <a:effectLst/>
                        <a:latin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dirty="0">
                          <a:effectLst/>
                          <a:latin typeface="Arial"/>
                          <a:ea typeface="Times New Roman"/>
                        </a:rPr>
                        <a:t> </a:t>
                      </a:r>
                      <a:endParaRPr lang="ja-JP" sz="800" kern="100" dirty="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14"/>
                  </a:ext>
                </a:extLst>
              </a:tr>
              <a:tr h="91440">
                <a:tc>
                  <a:txBody>
                    <a:bodyPr/>
                    <a:lstStyle/>
                    <a:p>
                      <a:pPr marL="133350" algn="ctr" hangingPunct="0">
                        <a:spcAft>
                          <a:spcPts val="0"/>
                        </a:spcAft>
                      </a:pPr>
                      <a:r>
                        <a:rPr lang="en-GB" sz="600" kern="100">
                          <a:effectLst/>
                          <a:latin typeface="Arial"/>
                          <a:ea typeface="Times New Roman"/>
                        </a:rPr>
                        <a:t>± 80-85</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 </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 </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 </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 </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 </a:t>
                      </a:r>
                      <a:endParaRPr lang="ja-JP" sz="8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 </a:t>
                      </a:r>
                      <a:endParaRPr lang="ja-JP" sz="8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 </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 </a:t>
                      </a:r>
                      <a:endParaRPr lang="ja-JP" sz="8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dirty="0">
                          <a:effectLst/>
                          <a:latin typeface="Arial"/>
                          <a:ea typeface="Times New Roman"/>
                        </a:rPr>
                        <a:t>-25</a:t>
                      </a:r>
                      <a:endParaRPr lang="ja-JP" sz="800" kern="100" dirty="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15"/>
                  </a:ext>
                </a:extLst>
              </a:tr>
              <a:tr h="91440">
                <a:tc>
                  <a:txBody>
                    <a:bodyPr/>
                    <a:lstStyle/>
                    <a:p>
                      <a:pPr marL="133350" algn="ctr" hangingPunct="0">
                        <a:spcAft>
                          <a:spcPts val="0"/>
                        </a:spcAft>
                      </a:pPr>
                      <a:r>
                        <a:rPr lang="en-GB" sz="600" kern="100">
                          <a:effectLst/>
                          <a:latin typeface="Arial"/>
                          <a:ea typeface="Times New Roman"/>
                        </a:rPr>
                        <a:t>± 85-100</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 </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 </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 </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 </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 </a:t>
                      </a:r>
                      <a:endParaRPr lang="ja-JP" sz="8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 </a:t>
                      </a:r>
                      <a:endParaRPr lang="ja-JP" sz="8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 </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 </a:t>
                      </a:r>
                      <a:endParaRPr lang="ja-JP" sz="8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dirty="0">
                          <a:effectLst/>
                          <a:latin typeface="Arial"/>
                          <a:ea typeface="Times New Roman"/>
                        </a:rPr>
                        <a:t> </a:t>
                      </a:r>
                      <a:endParaRPr lang="ja-JP" sz="800" kern="100" dirty="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16"/>
                  </a:ext>
                </a:extLst>
              </a:tr>
              <a:tr h="91440">
                <a:tc>
                  <a:txBody>
                    <a:bodyPr/>
                    <a:lstStyle/>
                    <a:p>
                      <a:pPr marL="133350" algn="ctr" hangingPunct="0">
                        <a:spcAft>
                          <a:spcPts val="0"/>
                        </a:spcAft>
                      </a:pPr>
                      <a:r>
                        <a:rPr lang="en-GB" sz="600" kern="100">
                          <a:effectLst/>
                          <a:latin typeface="Arial"/>
                          <a:ea typeface="Times New Roman"/>
                        </a:rPr>
                        <a:t>± 100-105</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 </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 </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 </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 </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 </a:t>
                      </a:r>
                      <a:endParaRPr lang="ja-JP" sz="8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 </a:t>
                      </a:r>
                      <a:endParaRPr lang="ja-JP" sz="8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 </a:t>
                      </a:r>
                      <a:endParaRPr lang="ja-JP" sz="800" kern="10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 </a:t>
                      </a:r>
                      <a:endParaRPr lang="ja-JP" sz="8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a:effectLst/>
                          <a:latin typeface="Arial"/>
                          <a:ea typeface="Times New Roman"/>
                        </a:rPr>
                        <a:t> </a:t>
                      </a:r>
                      <a:endParaRPr lang="ja-JP" sz="8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600" kern="100" dirty="0">
                          <a:effectLst/>
                          <a:latin typeface="Arial"/>
                          <a:ea typeface="Times New Roman"/>
                        </a:rPr>
                        <a:t>-25</a:t>
                      </a:r>
                      <a:endParaRPr lang="ja-JP" sz="800" kern="100" dirty="0">
                        <a:effectLst/>
                        <a:latin typeface="Times New Roman"/>
                        <a:ea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extLst>
                  <a:ext uri="{0D108BD9-81ED-4DB2-BD59-A6C34878D82A}">
                    <a16:rowId xmlns:a16="http://schemas.microsoft.com/office/drawing/2014/main" val="10017"/>
                  </a:ext>
                </a:extLst>
              </a:tr>
            </a:tbl>
          </a:graphicData>
        </a:graphic>
      </p:graphicFrame>
    </p:spTree>
    <p:extLst>
      <p:ext uri="{BB962C8B-B14F-4D97-AF65-F5344CB8AC3E}">
        <p14:creationId xmlns:p14="http://schemas.microsoft.com/office/powerpoint/2010/main" val="749235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3628" y="205979"/>
            <a:ext cx="6696744" cy="857250"/>
          </a:xfrm>
        </p:spPr>
        <p:txBody>
          <a:bodyPr/>
          <a:lstStyle/>
          <a:p>
            <a:r>
              <a:rPr lang="en-US" altLang="ja-JP" sz="3000" b="1" dirty="0">
                <a:latin typeface="Meiryo UI" pitchFamily="50" charset="-128"/>
                <a:ea typeface="Meiryo UI" pitchFamily="50" charset="-128"/>
                <a:cs typeface="Meiryo UI" pitchFamily="50" charset="-128"/>
              </a:rPr>
              <a:t>Agreement</a:t>
            </a:r>
            <a:endParaRPr lang="sv-SE" sz="3000" dirty="0"/>
          </a:p>
        </p:txBody>
      </p:sp>
      <p:sp>
        <p:nvSpPr>
          <p:cNvPr id="3" name="Content Placeholder 2"/>
          <p:cNvSpPr>
            <a:spLocks noGrp="1"/>
          </p:cNvSpPr>
          <p:nvPr>
            <p:ph idx="1"/>
          </p:nvPr>
        </p:nvSpPr>
        <p:spPr>
          <a:xfrm>
            <a:off x="1485900" y="1121494"/>
            <a:ext cx="6326460" cy="3394472"/>
          </a:xfrm>
        </p:spPr>
        <p:txBody>
          <a:bodyPr/>
          <a:lstStyle/>
          <a:p>
            <a:r>
              <a:rPr lang="en-US" altLang="ja-JP" sz="1500" b="1" dirty="0">
                <a:latin typeface="Meiryo UI" pitchFamily="50" charset="-128"/>
                <a:ea typeface="Meiryo UI" pitchFamily="50" charset="-128"/>
                <a:cs typeface="Meiryo UI" pitchFamily="50" charset="-128"/>
              </a:rPr>
              <a:t>ACLR</a:t>
            </a:r>
          </a:p>
          <a:p>
            <a:pPr lvl="1"/>
            <a:r>
              <a:rPr lang="en-US" altLang="ja-JP" sz="1500" b="1" dirty="0">
                <a:latin typeface="Meiryo UI" pitchFamily="50" charset="-128"/>
                <a:ea typeface="Meiryo UI" pitchFamily="50" charset="-128"/>
                <a:cs typeface="Meiryo UI" pitchFamily="50" charset="-128"/>
              </a:rPr>
              <a:t>Sub6</a:t>
            </a:r>
          </a:p>
          <a:p>
            <a:pPr lvl="2"/>
            <a:r>
              <a:rPr lang="en-US" altLang="ja-JP" sz="1200" b="1" dirty="0">
                <a:latin typeface="Meiryo UI" pitchFamily="50" charset="-128"/>
                <a:ea typeface="Meiryo UI" pitchFamily="50" charset="-128"/>
                <a:cs typeface="Meiryo UI" pitchFamily="50" charset="-128"/>
              </a:rPr>
              <a:t>PC3(23dBm) [R4-1706582]</a:t>
            </a:r>
          </a:p>
          <a:p>
            <a:pPr lvl="3"/>
            <a:r>
              <a:rPr lang="en-US" altLang="ja-JP" sz="1050" b="1" dirty="0">
                <a:latin typeface="Meiryo UI" pitchFamily="50" charset="-128"/>
                <a:ea typeface="Meiryo UI" pitchFamily="50" charset="-128"/>
                <a:cs typeface="Meiryo UI" pitchFamily="50" charset="-128"/>
              </a:rPr>
              <a:t>30 </a:t>
            </a:r>
            <a:r>
              <a:rPr lang="en-US" altLang="ja-JP" sz="1050" b="1" dirty="0" err="1">
                <a:latin typeface="Meiryo UI" pitchFamily="50" charset="-128"/>
                <a:ea typeface="Meiryo UI" pitchFamily="50" charset="-128"/>
                <a:cs typeface="Meiryo UI" pitchFamily="50" charset="-128"/>
              </a:rPr>
              <a:t>dBc</a:t>
            </a:r>
            <a:r>
              <a:rPr lang="en-US" altLang="ja-JP" sz="1050" b="1" dirty="0">
                <a:latin typeface="Meiryo UI" pitchFamily="50" charset="-128"/>
                <a:ea typeface="Meiryo UI" pitchFamily="50" charset="-128"/>
                <a:cs typeface="Meiryo UI" pitchFamily="50" charset="-128"/>
              </a:rPr>
              <a:t> for NR vs NR with the same channel bandwidths  up to 100MHz</a:t>
            </a:r>
          </a:p>
          <a:p>
            <a:pPr lvl="3"/>
            <a:r>
              <a:rPr lang="en-US" altLang="ja-JP" sz="1050" b="1" dirty="0">
                <a:latin typeface="Meiryo UI" pitchFamily="50" charset="-128"/>
                <a:ea typeface="Meiryo UI" pitchFamily="50" charset="-128"/>
                <a:cs typeface="Meiryo UI" pitchFamily="50" charset="-128"/>
              </a:rPr>
              <a:t>If EUTRA CHBW = NR CHBW only the NR ACLR of 30 </a:t>
            </a:r>
            <a:r>
              <a:rPr lang="en-US" altLang="ja-JP" sz="1050" b="1" dirty="0" err="1">
                <a:latin typeface="Meiryo UI" pitchFamily="50" charset="-128"/>
                <a:ea typeface="Meiryo UI" pitchFamily="50" charset="-128"/>
                <a:cs typeface="Meiryo UI" pitchFamily="50" charset="-128"/>
              </a:rPr>
              <a:t>dBc</a:t>
            </a:r>
            <a:r>
              <a:rPr lang="en-US" altLang="ja-JP" sz="1050" b="1" dirty="0">
                <a:latin typeface="Meiryo UI" pitchFamily="50" charset="-128"/>
                <a:ea typeface="Meiryo UI" pitchFamily="50" charset="-128"/>
                <a:cs typeface="Meiryo UI" pitchFamily="50" charset="-128"/>
              </a:rPr>
              <a:t> shall be measured</a:t>
            </a:r>
          </a:p>
          <a:p>
            <a:pPr lvl="3"/>
            <a:r>
              <a:rPr lang="en-US" altLang="ja-JP" sz="1050" b="1" dirty="0">
                <a:solidFill>
                  <a:srgbClr val="0000FF"/>
                </a:solidFill>
                <a:latin typeface="Meiryo UI" pitchFamily="50" charset="-128"/>
                <a:ea typeface="Meiryo UI" pitchFamily="50" charset="-128"/>
                <a:cs typeface="Meiryo UI" pitchFamily="50" charset="-128"/>
              </a:rPr>
              <a:t>UTRA1=33 </a:t>
            </a:r>
            <a:r>
              <a:rPr lang="en-US" altLang="ja-JP" sz="1050" b="1" dirty="0" err="1">
                <a:solidFill>
                  <a:srgbClr val="0000FF"/>
                </a:solidFill>
                <a:latin typeface="Meiryo UI" pitchFamily="50" charset="-128"/>
                <a:ea typeface="Meiryo UI" pitchFamily="50" charset="-128"/>
                <a:cs typeface="Meiryo UI" pitchFamily="50" charset="-128"/>
              </a:rPr>
              <a:t>dBc</a:t>
            </a:r>
            <a:r>
              <a:rPr lang="en-US" altLang="ja-JP" sz="1050" b="1" dirty="0">
                <a:solidFill>
                  <a:srgbClr val="0000FF"/>
                </a:solidFill>
                <a:latin typeface="Meiryo UI" pitchFamily="50" charset="-128"/>
                <a:ea typeface="Meiryo UI" pitchFamily="50" charset="-128"/>
                <a:cs typeface="Meiryo UI" pitchFamily="50" charset="-128"/>
              </a:rPr>
              <a:t>, UTRA2=36 </a:t>
            </a:r>
            <a:r>
              <a:rPr lang="en-US" altLang="ja-JP" sz="1050" b="1" dirty="0" err="1">
                <a:solidFill>
                  <a:srgbClr val="0000FF"/>
                </a:solidFill>
                <a:latin typeface="Meiryo UI" pitchFamily="50" charset="-128"/>
                <a:ea typeface="Meiryo UI" pitchFamily="50" charset="-128"/>
                <a:cs typeface="Meiryo UI" pitchFamily="50" charset="-128"/>
              </a:rPr>
              <a:t>dBc</a:t>
            </a:r>
            <a:endParaRPr lang="en-US" altLang="ja-JP" sz="1050" b="1" dirty="0">
              <a:solidFill>
                <a:srgbClr val="0000FF"/>
              </a:solidFill>
              <a:latin typeface="Meiryo UI" pitchFamily="50" charset="-128"/>
              <a:ea typeface="Meiryo UI" pitchFamily="50" charset="-128"/>
              <a:cs typeface="Meiryo UI" pitchFamily="50" charset="-128"/>
            </a:endParaRPr>
          </a:p>
          <a:p>
            <a:pPr lvl="2"/>
            <a:r>
              <a:rPr lang="en-US" altLang="ja-JP" sz="1200" b="1" dirty="0">
                <a:latin typeface="Meiryo UI" pitchFamily="50" charset="-128"/>
                <a:ea typeface="Meiryo UI" pitchFamily="50" charset="-128"/>
                <a:cs typeface="Meiryo UI" pitchFamily="50" charset="-128"/>
              </a:rPr>
              <a:t>PC2(26dBm) [R4-1706556]</a:t>
            </a:r>
          </a:p>
          <a:p>
            <a:pPr lvl="3"/>
            <a:r>
              <a:rPr lang="en-US" altLang="ja-JP" sz="1050" b="1" dirty="0">
                <a:latin typeface="Meiryo UI" pitchFamily="50" charset="-128"/>
                <a:ea typeface="Meiryo UI" pitchFamily="50" charset="-128"/>
                <a:cs typeface="Meiryo UI" pitchFamily="50" charset="-128"/>
              </a:rPr>
              <a:t>31 </a:t>
            </a:r>
            <a:r>
              <a:rPr lang="en-US" altLang="ja-JP" sz="1050" b="1" dirty="0" err="1">
                <a:latin typeface="Meiryo UI" pitchFamily="50" charset="-128"/>
                <a:ea typeface="Meiryo UI" pitchFamily="50" charset="-128"/>
                <a:cs typeface="Meiryo UI" pitchFamily="50" charset="-128"/>
              </a:rPr>
              <a:t>dBc</a:t>
            </a:r>
            <a:r>
              <a:rPr lang="en-US" altLang="ja-JP" sz="1050" b="1" dirty="0">
                <a:latin typeface="Meiryo UI" pitchFamily="50" charset="-128"/>
                <a:ea typeface="Meiryo UI" pitchFamily="50" charset="-128"/>
                <a:cs typeface="Meiryo UI" pitchFamily="50" charset="-128"/>
              </a:rPr>
              <a:t> for NR vs LTE and NR vs NR with the same channel bandwidths</a:t>
            </a:r>
          </a:p>
          <a:p>
            <a:pPr marL="1371600" lvl="3" indent="0">
              <a:buNone/>
            </a:pPr>
            <a:endParaRPr lang="en-US" altLang="ja-JP" sz="1050" b="1" dirty="0">
              <a:latin typeface="Meiryo UI" pitchFamily="50" charset="-128"/>
              <a:ea typeface="Meiryo UI" pitchFamily="50" charset="-128"/>
              <a:cs typeface="Meiryo UI" pitchFamily="50" charset="-128"/>
            </a:endParaRPr>
          </a:p>
        </p:txBody>
      </p:sp>
    </p:spTree>
    <p:extLst>
      <p:ext uri="{BB962C8B-B14F-4D97-AF65-F5344CB8AC3E}">
        <p14:creationId xmlns:p14="http://schemas.microsoft.com/office/powerpoint/2010/main" val="7315366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3628" y="205979"/>
            <a:ext cx="6696744" cy="857250"/>
          </a:xfrm>
        </p:spPr>
        <p:txBody>
          <a:bodyPr/>
          <a:lstStyle/>
          <a:p>
            <a:r>
              <a:rPr lang="en-US" altLang="ja-JP" sz="3000" b="1" dirty="0">
                <a:latin typeface="Meiryo UI" pitchFamily="50" charset="-128"/>
                <a:ea typeface="Meiryo UI" pitchFamily="50" charset="-128"/>
                <a:cs typeface="Meiryo UI" pitchFamily="50" charset="-128"/>
              </a:rPr>
              <a:t>Agreement</a:t>
            </a:r>
            <a:endParaRPr lang="sv-SE" sz="3000" dirty="0"/>
          </a:p>
        </p:txBody>
      </p:sp>
      <p:sp>
        <p:nvSpPr>
          <p:cNvPr id="3" name="Content Placeholder 2"/>
          <p:cNvSpPr>
            <a:spLocks noGrp="1"/>
          </p:cNvSpPr>
          <p:nvPr>
            <p:ph idx="1"/>
          </p:nvPr>
        </p:nvSpPr>
        <p:spPr>
          <a:xfrm>
            <a:off x="1485900" y="1121494"/>
            <a:ext cx="6172200" cy="4022006"/>
          </a:xfrm>
        </p:spPr>
        <p:txBody>
          <a:bodyPr>
            <a:normAutofit/>
          </a:bodyPr>
          <a:lstStyle/>
          <a:p>
            <a:r>
              <a:rPr lang="en-US" altLang="ja-JP" sz="1500" b="1" dirty="0">
                <a:latin typeface="Meiryo UI" pitchFamily="50" charset="-128"/>
                <a:ea typeface="Meiryo UI" pitchFamily="50" charset="-128"/>
                <a:cs typeface="Meiryo UI" pitchFamily="50" charset="-128"/>
              </a:rPr>
              <a:t>Spurious emissions</a:t>
            </a:r>
          </a:p>
          <a:p>
            <a:pPr lvl="1"/>
            <a:r>
              <a:rPr lang="en-US" altLang="ja-JP" sz="1500" b="1" dirty="0">
                <a:latin typeface="Meiryo UI" pitchFamily="50" charset="-128"/>
                <a:ea typeface="Meiryo UI" pitchFamily="50" charset="-128"/>
                <a:cs typeface="Meiryo UI" pitchFamily="50" charset="-128"/>
              </a:rPr>
              <a:t>Sub6 [R4-1706551]</a:t>
            </a:r>
          </a:p>
          <a:p>
            <a:pPr lvl="1"/>
            <a:endParaRPr lang="en-US" altLang="ja-JP" sz="900" b="1" dirty="0">
              <a:latin typeface="Meiryo UI" pitchFamily="50" charset="-128"/>
              <a:ea typeface="Meiryo UI" pitchFamily="50" charset="-128"/>
              <a:cs typeface="Meiryo UI" pitchFamily="50" charset="-128"/>
            </a:endParaRPr>
          </a:p>
          <a:p>
            <a:pPr lvl="1"/>
            <a:endParaRPr lang="en-US" altLang="ja-JP" sz="1500" b="1" dirty="0">
              <a:solidFill>
                <a:srgbClr val="FF0000"/>
              </a:solidFill>
              <a:latin typeface="Meiryo UI" pitchFamily="50" charset="-128"/>
              <a:ea typeface="Meiryo UI" pitchFamily="50" charset="-128"/>
              <a:cs typeface="Meiryo UI" pitchFamily="50" charset="-128"/>
            </a:endParaRPr>
          </a:p>
          <a:p>
            <a:pPr lvl="1"/>
            <a:endParaRPr lang="en-US" altLang="ja-JP" sz="1500" b="1" dirty="0">
              <a:solidFill>
                <a:srgbClr val="FF0000"/>
              </a:solidFill>
              <a:latin typeface="Meiryo UI" pitchFamily="50" charset="-128"/>
              <a:ea typeface="Meiryo UI" pitchFamily="50" charset="-128"/>
              <a:cs typeface="Meiryo UI" pitchFamily="50" charset="-128"/>
            </a:endParaRPr>
          </a:p>
          <a:p>
            <a:pPr lvl="1"/>
            <a:endParaRPr lang="en-US" altLang="ja-JP" sz="1500" b="1" dirty="0">
              <a:solidFill>
                <a:srgbClr val="FF0000"/>
              </a:solidFill>
              <a:latin typeface="Meiryo UI" pitchFamily="50" charset="-128"/>
              <a:ea typeface="Meiryo UI" pitchFamily="50" charset="-128"/>
              <a:cs typeface="Meiryo UI" pitchFamily="50" charset="-128"/>
            </a:endParaRPr>
          </a:p>
          <a:p>
            <a:pPr lvl="1"/>
            <a:endParaRPr lang="en-US" altLang="ja-JP" sz="1500" b="1" dirty="0">
              <a:solidFill>
                <a:srgbClr val="FF0000"/>
              </a:solidFill>
              <a:latin typeface="Meiryo UI" pitchFamily="50" charset="-128"/>
              <a:ea typeface="Meiryo UI" pitchFamily="50" charset="-128"/>
              <a:cs typeface="Meiryo UI" pitchFamily="50" charset="-128"/>
            </a:endParaRPr>
          </a:p>
          <a:p>
            <a:pPr lvl="1"/>
            <a:endParaRPr lang="en-US" altLang="ja-JP" sz="1500" b="1" dirty="0">
              <a:solidFill>
                <a:srgbClr val="FF0000"/>
              </a:solidFill>
              <a:latin typeface="Meiryo UI" pitchFamily="50" charset="-128"/>
              <a:ea typeface="Meiryo UI" pitchFamily="50" charset="-128"/>
              <a:cs typeface="Meiryo UI" pitchFamily="50" charset="-128"/>
            </a:endParaRPr>
          </a:p>
          <a:p>
            <a:pPr lvl="1"/>
            <a:endParaRPr lang="en-US" altLang="ja-JP" sz="1500" b="1" dirty="0">
              <a:latin typeface="Meiryo UI" pitchFamily="50" charset="-128"/>
              <a:ea typeface="Meiryo UI" pitchFamily="50" charset="-128"/>
              <a:cs typeface="Meiryo UI" pitchFamily="50" charset="-128"/>
            </a:endParaRPr>
          </a:p>
          <a:p>
            <a:pPr marL="914400" lvl="2" indent="0">
              <a:buNone/>
            </a:pPr>
            <a:endParaRPr lang="en-US" altLang="ja-JP" sz="1200" b="1" dirty="0">
              <a:solidFill>
                <a:srgbClr val="FF0000"/>
              </a:solidFill>
              <a:latin typeface="Meiryo UI" pitchFamily="50" charset="-128"/>
              <a:ea typeface="Meiryo UI" pitchFamily="50" charset="-128"/>
              <a:cs typeface="Meiryo UI" pitchFamily="50" charset="-128"/>
            </a:endParaRPr>
          </a:p>
        </p:txBody>
      </p:sp>
      <p:graphicFrame>
        <p:nvGraphicFramePr>
          <p:cNvPr id="5" name="表 4"/>
          <p:cNvGraphicFramePr>
            <a:graphicFrameLocks noGrp="1"/>
          </p:cNvGraphicFramePr>
          <p:nvPr>
            <p:extLst/>
          </p:nvPr>
        </p:nvGraphicFramePr>
        <p:xfrm>
          <a:off x="2249742" y="1815666"/>
          <a:ext cx="4914547" cy="1458162"/>
        </p:xfrm>
        <a:graphic>
          <a:graphicData uri="http://schemas.openxmlformats.org/drawingml/2006/table">
            <a:tbl>
              <a:tblPr firstRow="1" firstCol="1" lastRow="1" lastCol="1" bandRow="1" bandCol="1"/>
              <a:tblGrid>
                <a:gridCol w="1554395">
                  <a:extLst>
                    <a:ext uri="{9D8B030D-6E8A-4147-A177-3AD203B41FA5}">
                      <a16:colId xmlns:a16="http://schemas.microsoft.com/office/drawing/2014/main" val="20000"/>
                    </a:ext>
                  </a:extLst>
                </a:gridCol>
                <a:gridCol w="1307924">
                  <a:extLst>
                    <a:ext uri="{9D8B030D-6E8A-4147-A177-3AD203B41FA5}">
                      <a16:colId xmlns:a16="http://schemas.microsoft.com/office/drawing/2014/main" val="20001"/>
                    </a:ext>
                  </a:extLst>
                </a:gridCol>
                <a:gridCol w="1425270">
                  <a:extLst>
                    <a:ext uri="{9D8B030D-6E8A-4147-A177-3AD203B41FA5}">
                      <a16:colId xmlns:a16="http://schemas.microsoft.com/office/drawing/2014/main" val="20002"/>
                    </a:ext>
                  </a:extLst>
                </a:gridCol>
                <a:gridCol w="626958">
                  <a:extLst>
                    <a:ext uri="{9D8B030D-6E8A-4147-A177-3AD203B41FA5}">
                      <a16:colId xmlns:a16="http://schemas.microsoft.com/office/drawing/2014/main" val="20003"/>
                    </a:ext>
                  </a:extLst>
                </a:gridCol>
              </a:tblGrid>
              <a:tr h="132560">
                <a:tc>
                  <a:txBody>
                    <a:bodyPr/>
                    <a:lstStyle/>
                    <a:p>
                      <a:pPr algn="ctr" hangingPunct="0">
                        <a:spcAft>
                          <a:spcPts val="0"/>
                        </a:spcAft>
                      </a:pPr>
                      <a:r>
                        <a:rPr lang="en-GB" sz="800" b="1" dirty="0">
                          <a:solidFill>
                            <a:srgbClr val="000000"/>
                          </a:solidFill>
                          <a:effectLst/>
                          <a:latin typeface="Arial"/>
                          <a:ea typeface="ＭＳ 明朝"/>
                          <a:cs typeface="Times New Roman"/>
                        </a:rPr>
                        <a:t>Frequency Range</a:t>
                      </a:r>
                      <a:endParaRPr lang="ja-JP" sz="800" b="1" dirty="0">
                        <a:effectLst/>
                        <a:latin typeface="Arial"/>
                        <a:ea typeface="ＭＳ 明朝"/>
                        <a:cs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800" b="1">
                          <a:solidFill>
                            <a:srgbClr val="000000"/>
                          </a:solidFill>
                          <a:effectLst/>
                          <a:latin typeface="Arial"/>
                          <a:ea typeface="ＭＳ 明朝"/>
                          <a:cs typeface="Times New Roman"/>
                        </a:rPr>
                        <a:t>Maximum Level</a:t>
                      </a:r>
                      <a:endParaRPr lang="ja-JP" sz="800" b="1">
                        <a:effectLst/>
                        <a:latin typeface="Arial"/>
                        <a:ea typeface="ＭＳ 明朝"/>
                        <a:cs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800" b="1">
                          <a:solidFill>
                            <a:srgbClr val="000000"/>
                          </a:solidFill>
                          <a:effectLst/>
                          <a:latin typeface="Arial"/>
                          <a:ea typeface="ＭＳ 明朝"/>
                          <a:cs typeface="Times New Roman"/>
                        </a:rPr>
                        <a:t>Measurement bandwidth</a:t>
                      </a:r>
                      <a:endParaRPr lang="ja-JP" sz="800" b="1">
                        <a:effectLst/>
                        <a:latin typeface="Arial"/>
                        <a:ea typeface="ＭＳ 明朝"/>
                        <a:cs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800" b="1">
                          <a:solidFill>
                            <a:srgbClr val="000000"/>
                          </a:solidFill>
                          <a:effectLst/>
                          <a:latin typeface="Arial"/>
                          <a:ea typeface="ＭＳ 明朝"/>
                          <a:cs typeface="Times New Roman"/>
                        </a:rPr>
                        <a:t>NOTE</a:t>
                      </a:r>
                      <a:endParaRPr lang="ja-JP" sz="800" b="1">
                        <a:effectLst/>
                        <a:latin typeface="Arial"/>
                        <a:ea typeface="ＭＳ 明朝"/>
                        <a:cs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32560">
                <a:tc>
                  <a:txBody>
                    <a:bodyPr/>
                    <a:lstStyle/>
                    <a:p>
                      <a:pPr algn="ctr" hangingPunct="0">
                        <a:spcAft>
                          <a:spcPts val="0"/>
                        </a:spcAft>
                      </a:pPr>
                      <a:r>
                        <a:rPr lang="en-GB" sz="800">
                          <a:solidFill>
                            <a:srgbClr val="000000"/>
                          </a:solidFill>
                          <a:effectLst/>
                          <a:latin typeface="Arial"/>
                          <a:ea typeface="ＭＳ 明朝"/>
                          <a:cs typeface="Times New Roman"/>
                        </a:rPr>
                        <a:t>9 kHz </a:t>
                      </a:r>
                      <a:r>
                        <a:rPr lang="en-GB" sz="800">
                          <a:solidFill>
                            <a:srgbClr val="000000"/>
                          </a:solidFill>
                          <a:effectLst/>
                          <a:latin typeface="Arial"/>
                          <a:ea typeface="ＭＳ 明朝"/>
                          <a:cs typeface="Times New Roman"/>
                          <a:sym typeface="Symbol"/>
                        </a:rPr>
                        <a:t></a:t>
                      </a:r>
                      <a:r>
                        <a:rPr lang="en-GB" sz="800">
                          <a:solidFill>
                            <a:srgbClr val="000000"/>
                          </a:solidFill>
                          <a:effectLst/>
                          <a:latin typeface="Arial"/>
                          <a:ea typeface="ＭＳ 明朝"/>
                          <a:cs typeface="Times New Roman"/>
                        </a:rPr>
                        <a:t> f &lt; 150 kHz</a:t>
                      </a:r>
                      <a:endParaRPr lang="ja-JP" sz="800">
                        <a:effectLst/>
                        <a:latin typeface="Arial"/>
                        <a:ea typeface="ＭＳ 明朝"/>
                        <a:cs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800" dirty="0">
                          <a:solidFill>
                            <a:srgbClr val="000000"/>
                          </a:solidFill>
                          <a:effectLst/>
                          <a:latin typeface="Arial"/>
                          <a:ea typeface="ＭＳ 明朝"/>
                          <a:cs typeface="Times New Roman"/>
                        </a:rPr>
                        <a:t>-36 dBm</a:t>
                      </a:r>
                      <a:endParaRPr lang="ja-JP" sz="800" dirty="0">
                        <a:effectLst/>
                        <a:latin typeface="Arial"/>
                        <a:ea typeface="ＭＳ 明朝"/>
                        <a:cs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800">
                          <a:solidFill>
                            <a:srgbClr val="000000"/>
                          </a:solidFill>
                          <a:effectLst/>
                          <a:latin typeface="Arial"/>
                          <a:ea typeface="ＭＳ 明朝"/>
                          <a:cs typeface="Times New Roman"/>
                        </a:rPr>
                        <a:t>1 kHz </a:t>
                      </a:r>
                      <a:endParaRPr lang="ja-JP" sz="800">
                        <a:effectLst/>
                        <a:latin typeface="Arial"/>
                        <a:ea typeface="ＭＳ 明朝"/>
                        <a:cs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800">
                          <a:solidFill>
                            <a:srgbClr val="000000"/>
                          </a:solidFill>
                          <a:effectLst/>
                          <a:latin typeface="Arial"/>
                          <a:ea typeface="ＭＳ 明朝"/>
                          <a:cs typeface="Times New Roman"/>
                        </a:rPr>
                        <a:t> </a:t>
                      </a:r>
                      <a:endParaRPr lang="ja-JP" sz="800">
                        <a:effectLst/>
                        <a:latin typeface="Arial"/>
                        <a:ea typeface="ＭＳ 明朝"/>
                        <a:cs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32560">
                <a:tc>
                  <a:txBody>
                    <a:bodyPr/>
                    <a:lstStyle/>
                    <a:p>
                      <a:pPr algn="ctr" hangingPunct="0">
                        <a:spcAft>
                          <a:spcPts val="0"/>
                        </a:spcAft>
                      </a:pPr>
                      <a:r>
                        <a:rPr lang="en-GB" sz="800">
                          <a:solidFill>
                            <a:srgbClr val="000000"/>
                          </a:solidFill>
                          <a:effectLst/>
                          <a:latin typeface="Arial"/>
                          <a:ea typeface="ＭＳ 明朝"/>
                          <a:cs typeface="Times New Roman"/>
                        </a:rPr>
                        <a:t>150 kHz </a:t>
                      </a:r>
                      <a:r>
                        <a:rPr lang="en-GB" sz="800">
                          <a:solidFill>
                            <a:srgbClr val="000000"/>
                          </a:solidFill>
                          <a:effectLst/>
                          <a:latin typeface="Arial"/>
                          <a:ea typeface="ＭＳ 明朝"/>
                          <a:cs typeface="Times New Roman"/>
                          <a:sym typeface="Symbol"/>
                        </a:rPr>
                        <a:t></a:t>
                      </a:r>
                      <a:r>
                        <a:rPr lang="en-GB" sz="800">
                          <a:solidFill>
                            <a:srgbClr val="000000"/>
                          </a:solidFill>
                          <a:effectLst/>
                          <a:latin typeface="Arial"/>
                          <a:ea typeface="ＭＳ 明朝"/>
                          <a:cs typeface="Times New Roman"/>
                        </a:rPr>
                        <a:t> f &lt; 30 MHz</a:t>
                      </a:r>
                      <a:endParaRPr lang="ja-JP" sz="800">
                        <a:effectLst/>
                        <a:latin typeface="Arial"/>
                        <a:ea typeface="ＭＳ 明朝"/>
                        <a:cs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800" dirty="0">
                          <a:solidFill>
                            <a:srgbClr val="000000"/>
                          </a:solidFill>
                          <a:effectLst/>
                          <a:latin typeface="Arial"/>
                          <a:ea typeface="ＭＳ 明朝"/>
                          <a:cs typeface="Times New Roman"/>
                        </a:rPr>
                        <a:t>-36 dBm</a:t>
                      </a:r>
                      <a:endParaRPr lang="ja-JP" sz="800" dirty="0">
                        <a:effectLst/>
                        <a:latin typeface="Arial"/>
                        <a:ea typeface="ＭＳ 明朝"/>
                        <a:cs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800">
                          <a:solidFill>
                            <a:srgbClr val="000000"/>
                          </a:solidFill>
                          <a:effectLst/>
                          <a:latin typeface="Arial"/>
                          <a:ea typeface="ＭＳ 明朝"/>
                          <a:cs typeface="Times New Roman"/>
                        </a:rPr>
                        <a:t>10 kHz </a:t>
                      </a:r>
                      <a:endParaRPr lang="ja-JP" sz="800">
                        <a:effectLst/>
                        <a:latin typeface="Arial"/>
                        <a:ea typeface="ＭＳ 明朝"/>
                        <a:cs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hangingPunct="0">
                        <a:spcAft>
                          <a:spcPts val="0"/>
                        </a:spcAft>
                      </a:pPr>
                      <a:r>
                        <a:rPr lang="en-GB" sz="800">
                          <a:solidFill>
                            <a:srgbClr val="000000"/>
                          </a:solidFill>
                          <a:effectLst/>
                          <a:latin typeface="Arial"/>
                          <a:ea typeface="ＭＳ 明朝"/>
                          <a:cs typeface="Times New Roman"/>
                        </a:rPr>
                        <a:t> </a:t>
                      </a:r>
                      <a:endParaRPr lang="ja-JP" sz="800">
                        <a:effectLst/>
                        <a:latin typeface="Arial"/>
                        <a:ea typeface="ＭＳ 明朝"/>
                        <a:cs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32560">
                <a:tc>
                  <a:txBody>
                    <a:bodyPr/>
                    <a:lstStyle/>
                    <a:p>
                      <a:pPr algn="ctr" hangingPunct="0">
                        <a:spcAft>
                          <a:spcPts val="0"/>
                        </a:spcAft>
                      </a:pPr>
                      <a:r>
                        <a:rPr lang="en-GB" sz="800">
                          <a:solidFill>
                            <a:srgbClr val="000000"/>
                          </a:solidFill>
                          <a:effectLst/>
                          <a:latin typeface="Arial"/>
                          <a:ea typeface="ＭＳ 明朝"/>
                          <a:cs typeface="Times New Roman"/>
                        </a:rPr>
                        <a:t>30 MHz </a:t>
                      </a:r>
                      <a:r>
                        <a:rPr lang="en-GB" sz="800">
                          <a:solidFill>
                            <a:srgbClr val="000000"/>
                          </a:solidFill>
                          <a:effectLst/>
                          <a:latin typeface="Arial"/>
                          <a:ea typeface="ＭＳ 明朝"/>
                          <a:cs typeface="Times New Roman"/>
                          <a:sym typeface="Symbol"/>
                        </a:rPr>
                        <a:t></a:t>
                      </a:r>
                      <a:r>
                        <a:rPr lang="en-GB" sz="800">
                          <a:solidFill>
                            <a:srgbClr val="000000"/>
                          </a:solidFill>
                          <a:effectLst/>
                          <a:latin typeface="Arial"/>
                          <a:ea typeface="ＭＳ 明朝"/>
                          <a:cs typeface="Times New Roman"/>
                        </a:rPr>
                        <a:t> f &lt; 1000 MHz</a:t>
                      </a:r>
                      <a:endParaRPr lang="ja-JP" sz="800">
                        <a:effectLst/>
                        <a:latin typeface="Arial"/>
                        <a:ea typeface="ＭＳ 明朝"/>
                        <a:cs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800">
                          <a:solidFill>
                            <a:srgbClr val="000000"/>
                          </a:solidFill>
                          <a:effectLst/>
                          <a:latin typeface="Arial"/>
                          <a:ea typeface="ＭＳ 明朝"/>
                          <a:cs typeface="Times New Roman"/>
                        </a:rPr>
                        <a:t>-36 dBm</a:t>
                      </a:r>
                      <a:endParaRPr lang="ja-JP" sz="800">
                        <a:effectLst/>
                        <a:latin typeface="Arial"/>
                        <a:ea typeface="ＭＳ 明朝"/>
                        <a:cs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800" dirty="0">
                          <a:solidFill>
                            <a:srgbClr val="000000"/>
                          </a:solidFill>
                          <a:effectLst/>
                          <a:latin typeface="Arial"/>
                          <a:ea typeface="ＭＳ 明朝"/>
                          <a:cs typeface="Times New Roman"/>
                        </a:rPr>
                        <a:t>100 kHz</a:t>
                      </a:r>
                      <a:endParaRPr lang="ja-JP" sz="800" dirty="0">
                        <a:effectLst/>
                        <a:latin typeface="Arial"/>
                        <a:ea typeface="ＭＳ 明朝"/>
                        <a:cs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800">
                          <a:solidFill>
                            <a:srgbClr val="000000"/>
                          </a:solidFill>
                          <a:effectLst/>
                          <a:latin typeface="Arial"/>
                          <a:ea typeface="ＭＳ 明朝"/>
                          <a:cs typeface="Times New Roman"/>
                        </a:rPr>
                        <a:t> </a:t>
                      </a:r>
                      <a:endParaRPr lang="ja-JP" sz="800">
                        <a:effectLst/>
                        <a:latin typeface="Arial"/>
                        <a:ea typeface="ＭＳ 明朝"/>
                        <a:cs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32560">
                <a:tc>
                  <a:txBody>
                    <a:bodyPr/>
                    <a:lstStyle/>
                    <a:p>
                      <a:pPr algn="ctr" hangingPunct="0">
                        <a:spcAft>
                          <a:spcPts val="0"/>
                        </a:spcAft>
                      </a:pPr>
                      <a:r>
                        <a:rPr lang="en-GB" sz="800">
                          <a:solidFill>
                            <a:srgbClr val="000000"/>
                          </a:solidFill>
                          <a:effectLst/>
                          <a:latin typeface="Arial"/>
                          <a:ea typeface="ＭＳ 明朝"/>
                          <a:cs typeface="Times New Roman"/>
                        </a:rPr>
                        <a:t>1 GHz </a:t>
                      </a:r>
                      <a:r>
                        <a:rPr lang="en-GB" sz="800">
                          <a:solidFill>
                            <a:srgbClr val="000000"/>
                          </a:solidFill>
                          <a:effectLst/>
                          <a:latin typeface="Arial"/>
                          <a:ea typeface="ＭＳ 明朝"/>
                          <a:cs typeface="Times New Roman"/>
                          <a:sym typeface="Symbol"/>
                        </a:rPr>
                        <a:t></a:t>
                      </a:r>
                      <a:r>
                        <a:rPr lang="en-GB" sz="800">
                          <a:solidFill>
                            <a:srgbClr val="000000"/>
                          </a:solidFill>
                          <a:effectLst/>
                          <a:latin typeface="Arial"/>
                          <a:ea typeface="ＭＳ 明朝"/>
                          <a:cs typeface="Times New Roman"/>
                        </a:rPr>
                        <a:t> f &lt; 12.75 GHz</a:t>
                      </a:r>
                      <a:endParaRPr lang="ja-JP" sz="800">
                        <a:effectLst/>
                        <a:latin typeface="Arial"/>
                        <a:ea typeface="ＭＳ 明朝"/>
                        <a:cs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800">
                          <a:solidFill>
                            <a:srgbClr val="000000"/>
                          </a:solidFill>
                          <a:effectLst/>
                          <a:latin typeface="Arial"/>
                          <a:ea typeface="ＭＳ 明朝"/>
                          <a:cs typeface="Times New Roman"/>
                        </a:rPr>
                        <a:t>-30 dBm</a:t>
                      </a:r>
                      <a:endParaRPr lang="ja-JP" sz="800">
                        <a:effectLst/>
                        <a:latin typeface="Arial"/>
                        <a:ea typeface="ＭＳ 明朝"/>
                        <a:cs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800">
                          <a:solidFill>
                            <a:srgbClr val="000000"/>
                          </a:solidFill>
                          <a:effectLst/>
                          <a:latin typeface="Arial"/>
                          <a:ea typeface="ＭＳ 明朝"/>
                          <a:cs typeface="Times New Roman"/>
                        </a:rPr>
                        <a:t>1 MHz</a:t>
                      </a:r>
                      <a:endParaRPr lang="ja-JP" sz="800">
                        <a:effectLst/>
                        <a:latin typeface="Arial"/>
                        <a:ea typeface="ＭＳ 明朝"/>
                        <a:cs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800">
                          <a:solidFill>
                            <a:srgbClr val="000000"/>
                          </a:solidFill>
                          <a:effectLst/>
                          <a:latin typeface="Arial"/>
                          <a:ea typeface="ＭＳ 明朝"/>
                          <a:cs typeface="Times New Roman"/>
                        </a:rPr>
                        <a:t> </a:t>
                      </a:r>
                      <a:endParaRPr lang="ja-JP" sz="800">
                        <a:effectLst/>
                        <a:latin typeface="Arial"/>
                        <a:ea typeface="ＭＳ 明朝"/>
                        <a:cs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97681">
                <a:tc>
                  <a:txBody>
                    <a:bodyPr/>
                    <a:lstStyle/>
                    <a:p>
                      <a:pPr algn="ctr" hangingPunct="0">
                        <a:spcAft>
                          <a:spcPts val="0"/>
                        </a:spcAft>
                      </a:pPr>
                      <a:r>
                        <a:rPr lang="en-GB" sz="800">
                          <a:solidFill>
                            <a:srgbClr val="000000"/>
                          </a:solidFill>
                          <a:effectLst/>
                          <a:latin typeface="Arial"/>
                          <a:ea typeface="ＭＳ 明朝"/>
                          <a:cs typeface="Times New Roman"/>
                        </a:rPr>
                        <a:t>12.75 GHz ≤ f &lt; 5</a:t>
                      </a:r>
                      <a:r>
                        <a:rPr lang="en-GB" sz="800" baseline="30000">
                          <a:solidFill>
                            <a:srgbClr val="000000"/>
                          </a:solidFill>
                          <a:effectLst/>
                          <a:latin typeface="Arial"/>
                          <a:ea typeface="ＭＳ 明朝"/>
                          <a:cs typeface="Times New Roman"/>
                        </a:rPr>
                        <a:t>th</a:t>
                      </a:r>
                      <a:r>
                        <a:rPr lang="en-GB" sz="800">
                          <a:solidFill>
                            <a:srgbClr val="000000"/>
                          </a:solidFill>
                          <a:effectLst/>
                          <a:latin typeface="Arial"/>
                          <a:ea typeface="ＭＳ 明朝"/>
                          <a:cs typeface="Times New Roman"/>
                        </a:rPr>
                        <a:t> harmonic of the upper frequency edge of the UL operating band in GHz</a:t>
                      </a:r>
                      <a:endParaRPr lang="ja-JP" sz="800">
                        <a:effectLst/>
                        <a:latin typeface="Arial"/>
                        <a:ea typeface="ＭＳ 明朝"/>
                        <a:cs typeface="Times New Roman"/>
                      </a:endParaRP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800">
                          <a:solidFill>
                            <a:srgbClr val="000000"/>
                          </a:solidFill>
                          <a:effectLst/>
                          <a:latin typeface="Arial"/>
                          <a:ea typeface="ＭＳ 明朝"/>
                          <a:cs typeface="Times New Roman"/>
                        </a:rPr>
                        <a:t>-30 dBm</a:t>
                      </a:r>
                      <a:endParaRPr lang="ja-JP" sz="800">
                        <a:effectLst/>
                        <a:latin typeface="Arial"/>
                        <a:ea typeface="ＭＳ 明朝"/>
                        <a:cs typeface="Times New Roman"/>
                      </a:endParaRP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800" dirty="0">
                          <a:solidFill>
                            <a:srgbClr val="000000"/>
                          </a:solidFill>
                          <a:effectLst/>
                          <a:latin typeface="Arial"/>
                          <a:ea typeface="ＭＳ 明朝"/>
                          <a:cs typeface="Times New Roman"/>
                        </a:rPr>
                        <a:t>1 MHz</a:t>
                      </a:r>
                      <a:endParaRPr lang="ja-JP" sz="800" dirty="0">
                        <a:effectLst/>
                        <a:latin typeface="Arial"/>
                        <a:ea typeface="ＭＳ 明朝"/>
                        <a:cs typeface="Times New Roman"/>
                      </a:endParaRP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800" dirty="0">
                          <a:solidFill>
                            <a:srgbClr val="000000"/>
                          </a:solidFill>
                          <a:effectLst/>
                          <a:latin typeface="Arial"/>
                          <a:ea typeface="ＭＳ 明朝"/>
                          <a:cs typeface="Times New Roman"/>
                        </a:rPr>
                        <a:t>1</a:t>
                      </a:r>
                      <a:endParaRPr lang="ja-JP" sz="800" dirty="0">
                        <a:effectLst/>
                        <a:latin typeface="Arial"/>
                        <a:ea typeface="ＭＳ 明朝"/>
                        <a:cs typeface="Times New Roman"/>
                      </a:endParaRP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132560">
                <a:tc>
                  <a:txBody>
                    <a:bodyPr/>
                    <a:lstStyle/>
                    <a:p>
                      <a:pPr algn="ctr" hangingPunct="0">
                        <a:spcAft>
                          <a:spcPts val="0"/>
                        </a:spcAft>
                      </a:pPr>
                      <a:r>
                        <a:rPr lang="en-GB" sz="800">
                          <a:solidFill>
                            <a:srgbClr val="000000"/>
                          </a:solidFill>
                          <a:effectLst/>
                          <a:latin typeface="Arial"/>
                          <a:ea typeface="ＭＳ 明朝"/>
                          <a:cs typeface="Times New Roman"/>
                        </a:rPr>
                        <a:t>12.75 GHz &lt; f &lt; 26GHz</a:t>
                      </a:r>
                      <a:endParaRPr lang="ja-JP" sz="800">
                        <a:effectLst/>
                        <a:latin typeface="Arial"/>
                        <a:ea typeface="ＭＳ 明朝"/>
                        <a:cs typeface="Times New Roman"/>
                      </a:endParaRP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800">
                          <a:solidFill>
                            <a:srgbClr val="000000"/>
                          </a:solidFill>
                          <a:effectLst/>
                          <a:latin typeface="Arial"/>
                          <a:ea typeface="ＭＳ 明朝"/>
                          <a:cs typeface="Times New Roman"/>
                        </a:rPr>
                        <a:t>-30dBm</a:t>
                      </a:r>
                      <a:endParaRPr lang="ja-JP" sz="800">
                        <a:effectLst/>
                        <a:latin typeface="Arial"/>
                        <a:ea typeface="ＭＳ 明朝"/>
                        <a:cs typeface="Times New Roman"/>
                      </a:endParaRP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800">
                          <a:solidFill>
                            <a:srgbClr val="000000"/>
                          </a:solidFill>
                          <a:effectLst/>
                          <a:latin typeface="Arial"/>
                          <a:ea typeface="ＭＳ 明朝"/>
                          <a:cs typeface="Times New Roman"/>
                        </a:rPr>
                        <a:t>1MHz</a:t>
                      </a:r>
                      <a:endParaRPr lang="ja-JP" sz="800">
                        <a:effectLst/>
                        <a:latin typeface="Arial"/>
                        <a:ea typeface="ＭＳ 明朝"/>
                        <a:cs typeface="Times New Roman"/>
                      </a:endParaRP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800" dirty="0">
                          <a:solidFill>
                            <a:srgbClr val="000000"/>
                          </a:solidFill>
                          <a:effectLst/>
                          <a:latin typeface="Arial"/>
                          <a:ea typeface="ＭＳ 明朝"/>
                          <a:cs typeface="Times New Roman"/>
                        </a:rPr>
                        <a:t>2</a:t>
                      </a:r>
                      <a:endParaRPr lang="ja-JP" sz="800" dirty="0">
                        <a:effectLst/>
                        <a:latin typeface="Arial"/>
                        <a:ea typeface="ＭＳ 明朝"/>
                        <a:cs typeface="Times New Roman"/>
                      </a:endParaRP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265121">
                <a:tc gridSpan="4">
                  <a:txBody>
                    <a:bodyPr/>
                    <a:lstStyle/>
                    <a:p>
                      <a:pPr marL="540385" indent="-540385" hangingPunct="0">
                        <a:spcAft>
                          <a:spcPts val="0"/>
                        </a:spcAft>
                      </a:pPr>
                      <a:r>
                        <a:rPr lang="en-GB" sz="800" dirty="0">
                          <a:solidFill>
                            <a:srgbClr val="000000"/>
                          </a:solidFill>
                          <a:effectLst/>
                          <a:latin typeface="Arial"/>
                          <a:ea typeface="ＭＳ 明朝"/>
                          <a:cs typeface="Times New Roman"/>
                        </a:rPr>
                        <a:t>NOTE 1:	Applies for Band that the upper frequency edge of the UL Band more than [2.69] GHz</a:t>
                      </a:r>
                      <a:endParaRPr lang="ja-JP" sz="800" dirty="0">
                        <a:effectLst/>
                        <a:latin typeface="Arial"/>
                        <a:ea typeface="ＭＳ 明朝"/>
                        <a:cs typeface="Times New Roman"/>
                      </a:endParaRPr>
                    </a:p>
                    <a:p>
                      <a:pPr marL="540385" indent="-540385" hangingPunct="0">
                        <a:spcAft>
                          <a:spcPts val="0"/>
                        </a:spcAft>
                      </a:pPr>
                      <a:r>
                        <a:rPr lang="en-GB" sz="800" dirty="0">
                          <a:solidFill>
                            <a:srgbClr val="000000"/>
                          </a:solidFill>
                          <a:effectLst/>
                          <a:latin typeface="Arial"/>
                          <a:ea typeface="ＭＳ 明朝"/>
                          <a:cs typeface="Times New Roman"/>
                        </a:rPr>
                        <a:t>NOTE 2:	Applies for Band that the upper frequency edge of the UL Band more than [5.2] GHz</a:t>
                      </a:r>
                      <a:endParaRPr lang="ja-JP" sz="800" dirty="0">
                        <a:effectLst/>
                        <a:latin typeface="Arial"/>
                        <a:ea typeface="ＭＳ 明朝"/>
                        <a:cs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40983405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3628" y="205979"/>
            <a:ext cx="6696744" cy="857250"/>
          </a:xfrm>
        </p:spPr>
        <p:txBody>
          <a:bodyPr/>
          <a:lstStyle/>
          <a:p>
            <a:r>
              <a:rPr lang="en-US" altLang="ja-JP" sz="3000" b="1" dirty="0">
                <a:latin typeface="Meiryo UI" pitchFamily="50" charset="-128"/>
                <a:ea typeface="Meiryo UI" pitchFamily="50" charset="-128"/>
                <a:cs typeface="Meiryo UI" pitchFamily="50" charset="-128"/>
              </a:rPr>
              <a:t>Agreement</a:t>
            </a:r>
            <a:endParaRPr lang="sv-SE" sz="3000" dirty="0"/>
          </a:p>
        </p:txBody>
      </p:sp>
      <p:sp>
        <p:nvSpPr>
          <p:cNvPr id="3" name="Content Placeholder 2"/>
          <p:cNvSpPr>
            <a:spLocks noGrp="1"/>
          </p:cNvSpPr>
          <p:nvPr>
            <p:ph idx="1"/>
          </p:nvPr>
        </p:nvSpPr>
        <p:spPr>
          <a:xfrm>
            <a:off x="1485900" y="1121494"/>
            <a:ext cx="6172200" cy="3394472"/>
          </a:xfrm>
        </p:spPr>
        <p:txBody>
          <a:bodyPr/>
          <a:lstStyle/>
          <a:p>
            <a:r>
              <a:rPr lang="en-US" altLang="ja-JP" sz="1500" b="1" dirty="0">
                <a:latin typeface="Meiryo UI" pitchFamily="50" charset="-128"/>
                <a:ea typeface="Meiryo UI" pitchFamily="50" charset="-128"/>
                <a:cs typeface="Meiryo UI" pitchFamily="50" charset="-128"/>
              </a:rPr>
              <a:t>Other</a:t>
            </a:r>
          </a:p>
          <a:p>
            <a:pPr lvl="1"/>
            <a:r>
              <a:rPr lang="en-US" altLang="ja-JP" sz="1500" b="1" dirty="0">
                <a:latin typeface="Meiryo UI" pitchFamily="50" charset="-128"/>
                <a:ea typeface="Meiryo UI" pitchFamily="50" charset="-128"/>
                <a:cs typeface="Meiryo UI" pitchFamily="50" charset="-128"/>
              </a:rPr>
              <a:t>MRP for non-contiguous allocation [Meeting minute of R4-1706828]</a:t>
            </a:r>
          </a:p>
          <a:p>
            <a:pPr lvl="2"/>
            <a:r>
              <a:rPr lang="en-US" altLang="ja-JP" sz="1200" b="1" dirty="0">
                <a:latin typeface="Meiryo UI" pitchFamily="50" charset="-128"/>
                <a:ea typeface="Meiryo UI" pitchFamily="50" charset="-128"/>
                <a:cs typeface="Meiryo UI" pitchFamily="50" charset="-128"/>
              </a:rPr>
              <a:t>It is evaluated with the understanding that contiguous evaluation is prioritized over non-contiguous allocation. Higher allocation ratio for non-contiguous allocation is more interest.</a:t>
            </a:r>
            <a:endParaRPr lang="en-US" altLang="ja-JP" sz="900" b="1" dirty="0">
              <a:solidFill>
                <a:srgbClr val="FF0000"/>
              </a:solidFill>
              <a:latin typeface="Meiryo UI" pitchFamily="50" charset="-128"/>
              <a:ea typeface="Meiryo UI" pitchFamily="50" charset="-128"/>
              <a:cs typeface="Meiryo UI" pitchFamily="50" charset="-128"/>
            </a:endParaRPr>
          </a:p>
        </p:txBody>
      </p:sp>
    </p:spTree>
    <p:extLst>
      <p:ext uri="{BB962C8B-B14F-4D97-AF65-F5344CB8AC3E}">
        <p14:creationId xmlns:p14="http://schemas.microsoft.com/office/powerpoint/2010/main" val="27474123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A6E28B5-380A-454C-8AAA-77331BC403D0}"/>
              </a:ext>
            </a:extLst>
          </p:cNvPr>
          <p:cNvSpPr>
            <a:spLocks noGrp="1"/>
          </p:cNvSpPr>
          <p:nvPr>
            <p:ph type="body" sz="quarter" idx="11"/>
          </p:nvPr>
        </p:nvSpPr>
        <p:spPr/>
        <p:txBody>
          <a:bodyPr/>
          <a:lstStyle/>
          <a:p>
            <a:r>
              <a:rPr lang="fi-FI" dirty="0" err="1"/>
              <a:t>Issues</a:t>
            </a:r>
            <a:r>
              <a:rPr lang="fi-FI" dirty="0"/>
              <a:t> to </a:t>
            </a:r>
            <a:r>
              <a:rPr lang="fi-FI" dirty="0" err="1"/>
              <a:t>be</a:t>
            </a:r>
            <a:r>
              <a:rPr lang="fi-FI" dirty="0"/>
              <a:t> </a:t>
            </a:r>
            <a:r>
              <a:rPr lang="fi-FI" dirty="0" err="1"/>
              <a:t>agreed</a:t>
            </a:r>
            <a:endParaRPr lang="fi-FI" dirty="0"/>
          </a:p>
        </p:txBody>
      </p:sp>
      <p:sp>
        <p:nvSpPr>
          <p:cNvPr id="4" name="Footer Placeholder 3">
            <a:extLst>
              <a:ext uri="{FF2B5EF4-FFF2-40B4-BE49-F238E27FC236}">
                <a16:creationId xmlns:a16="http://schemas.microsoft.com/office/drawing/2014/main" id="{8CD6A8F5-D860-48D0-83BA-6E672FB50158}"/>
              </a:ext>
            </a:extLst>
          </p:cNvPr>
          <p:cNvSpPr>
            <a:spLocks noGrp="1"/>
          </p:cNvSpPr>
          <p:nvPr>
            <p:ph type="ftr" sz="quarter" idx="3"/>
          </p:nvPr>
        </p:nvSpPr>
        <p:spPr/>
        <p:txBody>
          <a:bodyPr/>
          <a:lstStyle/>
          <a:p>
            <a:r>
              <a:rPr lang="en-US"/>
              <a:t>&lt;Document ID: change ID in footer or remove&gt; &lt;Change information classification in footer&gt;</a:t>
            </a:r>
            <a:endParaRPr lang="en-US" dirty="0"/>
          </a:p>
        </p:txBody>
      </p:sp>
      <p:sp>
        <p:nvSpPr>
          <p:cNvPr id="6" name="TextBox 5">
            <a:extLst>
              <a:ext uri="{FF2B5EF4-FFF2-40B4-BE49-F238E27FC236}">
                <a16:creationId xmlns:a16="http://schemas.microsoft.com/office/drawing/2014/main" id="{85511139-6CD1-48CF-B5DB-06F0D2E73D45}"/>
              </a:ext>
            </a:extLst>
          </p:cNvPr>
          <p:cNvSpPr txBox="1"/>
          <p:nvPr/>
        </p:nvSpPr>
        <p:spPr>
          <a:xfrm>
            <a:off x="417600" y="998445"/>
            <a:ext cx="8308800" cy="4115724"/>
          </a:xfrm>
          <a:prstGeom prst="rect">
            <a:avLst/>
          </a:prstGeom>
          <a:noFill/>
        </p:spPr>
        <p:txBody>
          <a:bodyPr wrap="square" lIns="72000" tIns="72000" rIns="72000" bIns="72000" rtlCol="0">
            <a:spAutoFit/>
          </a:bodyPr>
          <a:lstStyle/>
          <a:p>
            <a:pPr defTabSz="360000">
              <a:spcAft>
                <a:spcPts val="600"/>
              </a:spcAft>
              <a:tabLst>
                <a:tab pos="360000" algn="l"/>
              </a:tabLst>
            </a:pPr>
            <a:r>
              <a:rPr lang="fi-FI" sz="16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Purpose</a:t>
            </a:r>
            <a:r>
              <a:rPr lang="fi-FI" sz="16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of </a:t>
            </a:r>
            <a:r>
              <a:rPr lang="fi-FI" sz="16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this</a:t>
            </a:r>
            <a:r>
              <a:rPr lang="fi-FI" sz="16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a:t>
            </a:r>
            <a:r>
              <a:rPr lang="fi-FI" sz="16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contribution</a:t>
            </a:r>
            <a:r>
              <a:rPr lang="fi-FI" sz="16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is to </a:t>
            </a:r>
            <a:r>
              <a:rPr lang="fi-FI" sz="16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agree</a:t>
            </a:r>
            <a:r>
              <a:rPr lang="fi-FI" sz="16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a:t>
            </a:r>
            <a:r>
              <a:rPr lang="fi-FI" sz="16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simulation</a:t>
            </a:r>
            <a:r>
              <a:rPr lang="fi-FI" sz="16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a:t>
            </a:r>
            <a:r>
              <a:rPr lang="fi-FI" sz="16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assumptions</a:t>
            </a:r>
            <a:r>
              <a:rPr lang="fi-FI" sz="16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for NR sub-6 GHz </a:t>
            </a:r>
            <a:r>
              <a:rPr lang="fi-FI" sz="16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operation</a:t>
            </a:r>
            <a:r>
              <a:rPr lang="fi-FI" sz="16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List of </a:t>
            </a:r>
            <a:r>
              <a:rPr lang="fi-FI" sz="16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topics</a:t>
            </a:r>
            <a:r>
              <a:rPr lang="fi-FI" sz="16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to </a:t>
            </a:r>
            <a:r>
              <a:rPr lang="fi-FI" sz="16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be</a:t>
            </a:r>
            <a:r>
              <a:rPr lang="fi-FI" sz="16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a:t>
            </a:r>
            <a:r>
              <a:rPr lang="fi-FI" sz="16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agreed</a:t>
            </a:r>
            <a:r>
              <a:rPr lang="fi-FI" sz="16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is </a:t>
            </a:r>
            <a:r>
              <a:rPr lang="fi-FI" sz="16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below</a:t>
            </a:r>
            <a:r>
              <a:rPr lang="fi-FI" sz="16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a:t>
            </a:r>
          </a:p>
          <a:p>
            <a:pPr defTabSz="360000">
              <a:spcAft>
                <a:spcPts val="600"/>
              </a:spcAft>
              <a:tabLst>
                <a:tab pos="360000" algn="l"/>
              </a:tabLst>
            </a:pPr>
            <a:endParaRPr lang="fi-FI" sz="1600" dirty="0">
              <a:solidFill>
                <a:schemeClr val="tx2"/>
              </a:solidFill>
              <a:latin typeface="Arial" panose="020B0604020202020204" pitchFamily="34" charset="0"/>
              <a:ea typeface="Nokia Pure Text Light" panose="020B0403020202020204" pitchFamily="34" charset="0"/>
              <a:cs typeface="Arial" panose="020B0604020202020204" pitchFamily="34" charset="0"/>
            </a:endParaRPr>
          </a:p>
          <a:p>
            <a:pPr marL="228600" indent="-228600" defTabSz="360000">
              <a:spcAft>
                <a:spcPts val="600"/>
              </a:spcAft>
              <a:buFont typeface="Arial" panose="020B0604020202020204" pitchFamily="34" charset="0"/>
              <a:buChar char="•"/>
              <a:tabLst>
                <a:tab pos="360000" algn="l"/>
              </a:tabLst>
            </a:pPr>
            <a:r>
              <a:rPr lang="fi-FI" sz="16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PA </a:t>
            </a:r>
            <a:r>
              <a:rPr lang="fi-FI" sz="16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calibration</a:t>
            </a:r>
            <a:r>
              <a:rPr lang="fi-FI" sz="16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a:t>
            </a:r>
            <a:r>
              <a:rPr lang="fi-FI" sz="16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point</a:t>
            </a:r>
            <a:endParaRPr lang="fi-FI" sz="1600" dirty="0">
              <a:solidFill>
                <a:schemeClr val="tx2"/>
              </a:solidFill>
              <a:latin typeface="Arial" panose="020B0604020202020204" pitchFamily="34" charset="0"/>
              <a:ea typeface="Nokia Pure Text Light" panose="020B0403020202020204" pitchFamily="34" charset="0"/>
              <a:cs typeface="Arial" panose="020B0604020202020204" pitchFamily="34" charset="0"/>
            </a:endParaRPr>
          </a:p>
          <a:p>
            <a:pPr marL="228600" indent="-228600" defTabSz="360000">
              <a:spcAft>
                <a:spcPts val="600"/>
              </a:spcAft>
              <a:buFont typeface="Arial" panose="020B0604020202020204" pitchFamily="34" charset="0"/>
              <a:buChar char="•"/>
              <a:tabLst>
                <a:tab pos="360000" algn="l"/>
              </a:tabLst>
            </a:pPr>
            <a:r>
              <a:rPr lang="fi-FI" sz="16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Tx</a:t>
            </a:r>
            <a:r>
              <a:rPr lang="fi-FI" sz="16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a:t>
            </a:r>
            <a:r>
              <a:rPr lang="fi-FI" sz="16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Modulator</a:t>
            </a:r>
            <a:r>
              <a:rPr lang="fi-FI" sz="16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a:t>
            </a:r>
            <a:r>
              <a:rPr lang="fi-FI" sz="16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impairments</a:t>
            </a:r>
            <a:endParaRPr lang="fi-FI" sz="1600" dirty="0">
              <a:solidFill>
                <a:schemeClr val="tx2"/>
              </a:solidFill>
              <a:latin typeface="Arial" panose="020B0604020202020204" pitchFamily="34" charset="0"/>
              <a:ea typeface="Nokia Pure Text Light" panose="020B0403020202020204" pitchFamily="34" charset="0"/>
              <a:cs typeface="Arial" panose="020B0604020202020204" pitchFamily="34" charset="0"/>
            </a:endParaRPr>
          </a:p>
          <a:p>
            <a:pPr marL="228600" indent="-228600" defTabSz="360000">
              <a:spcAft>
                <a:spcPts val="600"/>
              </a:spcAft>
              <a:buFont typeface="Arial" panose="020B0604020202020204" pitchFamily="34" charset="0"/>
              <a:buChar char="•"/>
              <a:tabLst>
                <a:tab pos="360000" algn="l"/>
              </a:tabLst>
            </a:pPr>
            <a:r>
              <a:rPr lang="fi-FI" sz="16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ACLR MBW</a:t>
            </a:r>
          </a:p>
          <a:p>
            <a:pPr marL="228600" indent="-228600" defTabSz="360000">
              <a:spcAft>
                <a:spcPts val="600"/>
              </a:spcAft>
              <a:buFont typeface="Arial" panose="020B0604020202020204" pitchFamily="34" charset="0"/>
              <a:buChar char="•"/>
              <a:tabLst>
                <a:tab pos="360000" algn="l"/>
              </a:tabLst>
            </a:pPr>
            <a:r>
              <a:rPr lang="fi-FI" sz="16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Spectrum</a:t>
            </a:r>
            <a:r>
              <a:rPr lang="fi-FI" sz="16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a:t>
            </a:r>
            <a:r>
              <a:rPr lang="fi-FI" sz="16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utilization</a:t>
            </a:r>
            <a:r>
              <a:rPr lang="fi-FI" sz="16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a:t>
            </a:r>
            <a:r>
              <a:rPr lang="fi-FI" sz="16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already</a:t>
            </a:r>
            <a:r>
              <a:rPr lang="fi-FI" sz="16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a:t>
            </a:r>
            <a:r>
              <a:rPr lang="fi-FI" sz="16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agreed</a:t>
            </a:r>
            <a:r>
              <a:rPr lang="fi-FI" sz="16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a:t>
            </a:r>
          </a:p>
          <a:p>
            <a:pPr marL="228600" indent="-228600" defTabSz="360000">
              <a:spcAft>
                <a:spcPts val="600"/>
              </a:spcAft>
              <a:buFont typeface="Arial" panose="020B0604020202020204" pitchFamily="34" charset="0"/>
              <a:buChar char="•"/>
              <a:tabLst>
                <a:tab pos="360000" algn="l"/>
              </a:tabLst>
            </a:pPr>
            <a:r>
              <a:rPr lang="fi-FI" sz="16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Sub-</a:t>
            </a:r>
            <a:r>
              <a:rPr lang="fi-FI" sz="16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block</a:t>
            </a:r>
            <a:r>
              <a:rPr lang="fi-FI" sz="16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a:t>
            </a:r>
            <a:r>
              <a:rPr lang="fi-FI" sz="16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alingment</a:t>
            </a:r>
            <a:endParaRPr lang="fi-FI" sz="1600" dirty="0">
              <a:solidFill>
                <a:schemeClr val="tx2"/>
              </a:solidFill>
              <a:latin typeface="Arial" panose="020B0604020202020204" pitchFamily="34" charset="0"/>
              <a:ea typeface="Nokia Pure Text Light" panose="020B0403020202020204" pitchFamily="34" charset="0"/>
              <a:cs typeface="Arial" panose="020B0604020202020204" pitchFamily="34" charset="0"/>
            </a:endParaRPr>
          </a:p>
          <a:p>
            <a:pPr marL="228600" indent="-228600" defTabSz="360000">
              <a:spcAft>
                <a:spcPts val="600"/>
              </a:spcAft>
              <a:buFont typeface="Arial" panose="020B0604020202020204" pitchFamily="34" charset="0"/>
              <a:buChar char="•"/>
              <a:tabLst>
                <a:tab pos="360000" algn="l"/>
              </a:tabLst>
            </a:pPr>
            <a:r>
              <a:rPr lang="fi-FI" sz="16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MPR </a:t>
            </a:r>
            <a:r>
              <a:rPr lang="fi-FI" sz="16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Table</a:t>
            </a:r>
            <a:r>
              <a:rPr lang="fi-FI" sz="16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a:t>
            </a:r>
            <a:r>
              <a:rPr lang="fi-FI" sz="16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format</a:t>
            </a:r>
            <a:endParaRPr lang="fi-FI" sz="1600" dirty="0">
              <a:solidFill>
                <a:schemeClr val="tx2"/>
              </a:solidFill>
              <a:latin typeface="Arial" panose="020B0604020202020204" pitchFamily="34" charset="0"/>
              <a:ea typeface="Nokia Pure Text Light" panose="020B0403020202020204" pitchFamily="34" charset="0"/>
              <a:cs typeface="Arial" panose="020B0604020202020204" pitchFamily="34" charset="0"/>
            </a:endParaRPr>
          </a:p>
          <a:p>
            <a:pPr defTabSz="360000">
              <a:spcAft>
                <a:spcPts val="600"/>
              </a:spcAft>
              <a:tabLst>
                <a:tab pos="360000" algn="l"/>
              </a:tabLst>
            </a:pPr>
            <a:endParaRPr lang="fi-FI" sz="1600" dirty="0">
              <a:solidFill>
                <a:schemeClr val="tx2"/>
              </a:solidFill>
              <a:latin typeface="Arial" panose="020B0604020202020204" pitchFamily="34" charset="0"/>
              <a:ea typeface="Nokia Pure Text Light" panose="020B0403020202020204" pitchFamily="34" charset="0"/>
              <a:cs typeface="Arial" panose="020B0604020202020204" pitchFamily="34" charset="0"/>
            </a:endParaRPr>
          </a:p>
          <a:p>
            <a:pPr defTabSz="360000">
              <a:spcAft>
                <a:spcPts val="600"/>
              </a:spcAft>
              <a:tabLst>
                <a:tab pos="360000" algn="l"/>
              </a:tabLst>
            </a:pPr>
            <a:r>
              <a:rPr lang="fi-FI" sz="16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Earlier</a:t>
            </a:r>
            <a:r>
              <a:rPr lang="fi-FI" sz="16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a:t>
            </a:r>
            <a:r>
              <a:rPr lang="fi-FI" sz="16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agreements</a:t>
            </a:r>
            <a:r>
              <a:rPr lang="fi-FI" sz="16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a:t>
            </a:r>
            <a:r>
              <a:rPr lang="fi-FI" sz="16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from</a:t>
            </a:r>
            <a:r>
              <a:rPr lang="fi-FI" sz="16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R4-1706980 </a:t>
            </a:r>
            <a:r>
              <a:rPr lang="en-US" sz="16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WF on MPR evaluation assumption RAN4#NR2 are added into annex.</a:t>
            </a:r>
            <a:endParaRPr lang="fi-FI" sz="1600" dirty="0">
              <a:solidFill>
                <a:schemeClr val="tx2"/>
              </a:solidFill>
              <a:latin typeface="Arial" panose="020B0604020202020204" pitchFamily="34" charset="0"/>
              <a:ea typeface="Nokia Pure Text Light" panose="020B0403020202020204" pitchFamily="34" charset="0"/>
              <a:cs typeface="Arial" panose="020B0604020202020204" pitchFamily="34" charset="0"/>
            </a:endParaRPr>
          </a:p>
          <a:p>
            <a:pPr marL="228600" indent="-228600" defTabSz="360000">
              <a:spcAft>
                <a:spcPts val="600"/>
              </a:spcAft>
              <a:buFont typeface="Arial" panose="020B0604020202020204" pitchFamily="34" charset="0"/>
              <a:buChar char="•"/>
              <a:tabLst>
                <a:tab pos="360000" algn="l"/>
              </a:tabLst>
            </a:pPr>
            <a:endParaRPr lang="fi-FI" sz="1600" dirty="0">
              <a:solidFill>
                <a:schemeClr val="tx2"/>
              </a:solidFill>
              <a:latin typeface="Arial" panose="020B0604020202020204" pitchFamily="34" charset="0"/>
              <a:ea typeface="Nokia Pure Text Light" panose="020B0403020202020204" pitchFamily="34" charset="0"/>
              <a:cs typeface="Arial" panose="020B0604020202020204" pitchFamily="34" charset="0"/>
            </a:endParaRPr>
          </a:p>
        </p:txBody>
      </p:sp>
    </p:spTree>
    <p:extLst>
      <p:ext uri="{BB962C8B-B14F-4D97-AF65-F5344CB8AC3E}">
        <p14:creationId xmlns:p14="http://schemas.microsoft.com/office/powerpoint/2010/main" val="31779002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32957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A089F9A-79D0-419C-9DEC-3300A988DBA5}"/>
              </a:ext>
            </a:extLst>
          </p:cNvPr>
          <p:cNvSpPr>
            <a:spLocks noGrp="1"/>
          </p:cNvSpPr>
          <p:nvPr>
            <p:ph type="body" sz="quarter" idx="11"/>
          </p:nvPr>
        </p:nvSpPr>
        <p:spPr/>
        <p:txBody>
          <a:bodyPr/>
          <a:lstStyle/>
          <a:p>
            <a:r>
              <a:rPr lang="fi-FI" dirty="0" err="1"/>
              <a:t>References</a:t>
            </a:r>
            <a:endParaRPr lang="fi-FI" dirty="0"/>
          </a:p>
        </p:txBody>
      </p:sp>
      <p:sp>
        <p:nvSpPr>
          <p:cNvPr id="5" name="Footer Placeholder 4">
            <a:extLst>
              <a:ext uri="{FF2B5EF4-FFF2-40B4-BE49-F238E27FC236}">
                <a16:creationId xmlns:a16="http://schemas.microsoft.com/office/drawing/2014/main" id="{8EBA8D98-7013-4C18-A3A3-B7C71B72E16D}"/>
              </a:ext>
            </a:extLst>
          </p:cNvPr>
          <p:cNvSpPr>
            <a:spLocks noGrp="1"/>
          </p:cNvSpPr>
          <p:nvPr>
            <p:ph type="ftr" sz="quarter" idx="3"/>
          </p:nvPr>
        </p:nvSpPr>
        <p:spPr/>
        <p:txBody>
          <a:bodyPr/>
          <a:lstStyle/>
          <a:p>
            <a:r>
              <a:rPr lang="en-US"/>
              <a:t>&lt;Document ID: change ID in footer or remove&gt; &lt;Change information classification in footer&gt;</a:t>
            </a:r>
            <a:endParaRPr lang="en-US" dirty="0"/>
          </a:p>
        </p:txBody>
      </p:sp>
      <p:sp>
        <p:nvSpPr>
          <p:cNvPr id="6" name="Text Placeholder 5">
            <a:extLst>
              <a:ext uri="{FF2B5EF4-FFF2-40B4-BE49-F238E27FC236}">
                <a16:creationId xmlns:a16="http://schemas.microsoft.com/office/drawing/2014/main" id="{7E4B3B9E-4FDC-4DAD-BD6D-34D0FF0D5754}"/>
              </a:ext>
            </a:extLst>
          </p:cNvPr>
          <p:cNvSpPr txBox="1">
            <a:spLocks noGrp="1"/>
          </p:cNvSpPr>
          <p:nvPr>
            <p:ph type="body" sz="quarter" idx="12"/>
          </p:nvPr>
        </p:nvSpPr>
        <p:spPr>
          <a:xfrm>
            <a:off x="153440" y="1150192"/>
            <a:ext cx="8655280" cy="3130839"/>
          </a:xfrm>
          <a:prstGeom prst="rect">
            <a:avLst/>
          </a:prstGeom>
          <a:noFill/>
        </p:spPr>
        <p:txBody>
          <a:bodyPr wrap="square" lIns="72000" tIns="72000" rIns="72000" bIns="72000" rtlCol="0">
            <a:spAutoFit/>
          </a:bodyPr>
          <a:lstStyle/>
          <a:p>
            <a:pPr defTabSz="360000">
              <a:spcAft>
                <a:spcPts val="600"/>
              </a:spcAft>
              <a:tabLst>
                <a:tab pos="360000" algn="l"/>
              </a:tabLst>
            </a:pPr>
            <a:r>
              <a:rPr lang="fi-FI" sz="12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REFERENCES</a:t>
            </a:r>
          </a:p>
          <a:p>
            <a:pPr marL="228600" indent="-228600" defTabSz="360000">
              <a:spcAft>
                <a:spcPts val="600"/>
              </a:spcAft>
              <a:buFont typeface="+mj-lt"/>
              <a:buAutoNum type="arabicPeriod"/>
              <a:tabLst>
                <a:tab pos="360000" algn="l"/>
              </a:tabLst>
            </a:pPr>
            <a:r>
              <a:rPr lang="fi-FI" sz="12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R4-1707071		MPR </a:t>
            </a:r>
            <a:r>
              <a:rPr lang="fi-FI" sz="12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evaluation</a:t>
            </a:r>
            <a:r>
              <a:rPr lang="fi-FI" sz="12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a:t>
            </a:r>
            <a:r>
              <a:rPr lang="fi-FI" sz="12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results</a:t>
            </a:r>
            <a:r>
              <a:rPr lang="fi-FI" sz="12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for </a:t>
            </a:r>
            <a:r>
              <a:rPr lang="fi-FI" sz="12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sub</a:t>
            </a:r>
            <a:r>
              <a:rPr lang="fi-FI" sz="12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6GHz		Samsung</a:t>
            </a:r>
          </a:p>
          <a:p>
            <a:pPr marL="228600" indent="-228600" defTabSz="360000">
              <a:spcAft>
                <a:spcPts val="600"/>
              </a:spcAft>
              <a:buFont typeface="+mj-lt"/>
              <a:buAutoNum type="arabicPeriod"/>
              <a:tabLst>
                <a:tab pos="360000" algn="l"/>
              </a:tabLst>
            </a:pPr>
            <a:r>
              <a:rPr lang="fi-FI" sz="12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R4-1707395		MPR </a:t>
            </a:r>
            <a:r>
              <a:rPr lang="fi-FI" sz="12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evaluations</a:t>
            </a:r>
            <a:r>
              <a:rPr lang="fi-FI" sz="12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for Sub-6GHz		Intel Corporation</a:t>
            </a:r>
          </a:p>
          <a:p>
            <a:pPr marL="228600" indent="-228600" defTabSz="360000">
              <a:spcAft>
                <a:spcPts val="600"/>
              </a:spcAft>
              <a:buFont typeface="+mj-lt"/>
              <a:buAutoNum type="arabicPeriod"/>
              <a:tabLst>
                <a:tab pos="360000" algn="l"/>
              </a:tabLst>
            </a:pPr>
            <a:r>
              <a:rPr lang="fi-FI" sz="12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R4-1707598		S6 </a:t>
            </a:r>
            <a:r>
              <a:rPr lang="fi-FI" sz="12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Contiguous</a:t>
            </a:r>
            <a:r>
              <a:rPr lang="fi-FI" sz="12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MPR and UE </a:t>
            </a:r>
            <a:r>
              <a:rPr lang="fi-FI" sz="12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assumtions</a:t>
            </a:r>
            <a:r>
              <a:rPr lang="fi-FI" sz="12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Nokia, </a:t>
            </a:r>
            <a:r>
              <a:rPr lang="fi-FI" sz="12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Skyworks</a:t>
            </a:r>
            <a:r>
              <a:rPr lang="fi-FI" sz="12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Solutions, Inc.</a:t>
            </a:r>
          </a:p>
          <a:p>
            <a:pPr marL="228600" indent="-228600" defTabSz="360000">
              <a:spcAft>
                <a:spcPts val="600"/>
              </a:spcAft>
              <a:buFont typeface="+mj-lt"/>
              <a:buAutoNum type="arabicPeriod"/>
              <a:tabLst>
                <a:tab pos="360000" algn="l"/>
              </a:tabLst>
            </a:pPr>
            <a:r>
              <a:rPr lang="fi-FI" sz="12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R4-1707702		</a:t>
            </a:r>
            <a:r>
              <a:rPr lang="fi-FI" sz="12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Impact</a:t>
            </a:r>
            <a:r>
              <a:rPr lang="fi-FI" sz="12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of ACLR </a:t>
            </a:r>
            <a:r>
              <a:rPr lang="fi-FI" sz="12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Measurement</a:t>
            </a:r>
            <a:r>
              <a:rPr lang="fi-FI" sz="12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BW and TRX </a:t>
            </a:r>
            <a:r>
              <a:rPr lang="fi-FI" sz="12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Impairments</a:t>
            </a:r>
            <a:r>
              <a:rPr lang="fi-FI" sz="12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on NR UE MPR		</a:t>
            </a:r>
            <a:r>
              <a:rPr lang="fi-FI" sz="12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Skyworks</a:t>
            </a:r>
            <a:r>
              <a:rPr lang="fi-FI" sz="12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Solutions Inc.</a:t>
            </a:r>
          </a:p>
          <a:p>
            <a:pPr marL="228600" indent="-228600" defTabSz="360000">
              <a:spcAft>
                <a:spcPts val="600"/>
              </a:spcAft>
              <a:buFont typeface="+mj-lt"/>
              <a:buAutoNum type="arabicPeriod"/>
              <a:tabLst>
                <a:tab pos="360000" algn="l"/>
              </a:tabLst>
            </a:pPr>
            <a:r>
              <a:rPr lang="fi-FI" sz="12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R4-1707703		Preliminary NR Sub-6GHz UE AMPR </a:t>
            </a:r>
            <a:r>
              <a:rPr lang="fi-FI" sz="12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Results</a:t>
            </a:r>
            <a:r>
              <a:rPr lang="fi-FI" sz="12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for </a:t>
            </a:r>
            <a:r>
              <a:rPr lang="fi-FI" sz="12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Bands</a:t>
            </a:r>
            <a:r>
              <a:rPr lang="fi-FI" sz="12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a:t>
            </a:r>
            <a:r>
              <a:rPr lang="fi-FI" sz="12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Supporting</a:t>
            </a:r>
            <a:r>
              <a:rPr lang="fi-FI" sz="12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UTRA		</a:t>
            </a:r>
            <a:r>
              <a:rPr lang="fi-FI" sz="12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Skyworks</a:t>
            </a:r>
            <a:r>
              <a:rPr lang="fi-FI" sz="12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Solutions Inc.</a:t>
            </a:r>
          </a:p>
          <a:p>
            <a:pPr marL="228600" indent="-228600" defTabSz="360000">
              <a:spcAft>
                <a:spcPts val="600"/>
              </a:spcAft>
              <a:buFont typeface="+mj-lt"/>
              <a:buAutoNum type="arabicPeriod"/>
              <a:tabLst>
                <a:tab pos="360000" algn="l"/>
              </a:tabLst>
            </a:pPr>
            <a:r>
              <a:rPr lang="fi-FI" sz="12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R4-1708089		</a:t>
            </a:r>
            <a:r>
              <a:rPr lang="fi-FI" sz="12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Initial</a:t>
            </a:r>
            <a:r>
              <a:rPr lang="fi-FI" sz="12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MPR </a:t>
            </a:r>
            <a:r>
              <a:rPr lang="fi-FI" sz="12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analysis</a:t>
            </a:r>
            <a:r>
              <a:rPr lang="fi-FI" sz="12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a:t>
            </a:r>
            <a:r>
              <a:rPr lang="fi-FI" sz="12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results</a:t>
            </a:r>
            <a:r>
              <a:rPr lang="fi-FI" sz="12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for sub-6GHz UE		LG </a:t>
            </a:r>
            <a:r>
              <a:rPr lang="fi-FI" sz="12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Electronics</a:t>
            </a:r>
            <a:r>
              <a:rPr lang="fi-FI" sz="12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Inc.</a:t>
            </a:r>
          </a:p>
          <a:p>
            <a:pPr marL="228600" indent="-228600" defTabSz="360000">
              <a:spcAft>
                <a:spcPts val="600"/>
              </a:spcAft>
              <a:buFont typeface="+mj-lt"/>
              <a:buAutoNum type="arabicPeriod"/>
              <a:tabLst>
                <a:tab pos="360000" algn="l"/>
              </a:tabLst>
            </a:pPr>
            <a:r>
              <a:rPr lang="fi-FI" sz="12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R4-1708606		NR transmission </a:t>
            </a:r>
            <a:r>
              <a:rPr lang="fi-FI" sz="12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bandwidth</a:t>
            </a:r>
            <a:r>
              <a:rPr lang="fi-FI" sz="12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a:t>
            </a:r>
            <a:r>
              <a:rPr lang="fi-FI" sz="12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configuration</a:t>
            </a:r>
            <a:r>
              <a:rPr lang="fi-FI" sz="12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for MPR </a:t>
            </a:r>
            <a:r>
              <a:rPr lang="fi-FI" sz="12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evaluation</a:t>
            </a:r>
            <a:r>
              <a:rPr lang="fi-FI" sz="12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Qualcomm </a:t>
            </a:r>
            <a:r>
              <a:rPr lang="fi-FI" sz="12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Incorporated</a:t>
            </a:r>
            <a:endParaRPr lang="fi-FI" sz="1200" dirty="0">
              <a:solidFill>
                <a:schemeClr val="tx2"/>
              </a:solidFill>
              <a:latin typeface="Arial" panose="020B0604020202020204" pitchFamily="34" charset="0"/>
              <a:ea typeface="Nokia Pure Text Light" panose="020B0403020202020204" pitchFamily="34" charset="0"/>
              <a:cs typeface="Arial" panose="020B0604020202020204" pitchFamily="34" charset="0"/>
            </a:endParaRPr>
          </a:p>
          <a:p>
            <a:pPr marL="228600" indent="-228600" defTabSz="360000">
              <a:spcAft>
                <a:spcPts val="600"/>
              </a:spcAft>
              <a:buFont typeface="+mj-lt"/>
              <a:buAutoNum type="arabicPeriod"/>
              <a:tabLst>
                <a:tab pos="360000" algn="l"/>
              </a:tabLst>
            </a:pPr>
            <a:r>
              <a:rPr lang="fi-FI" sz="12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R4-1708607		</a:t>
            </a:r>
            <a:r>
              <a:rPr lang="fi-FI" sz="12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Initial</a:t>
            </a:r>
            <a:r>
              <a:rPr lang="fi-FI" sz="12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MPR </a:t>
            </a:r>
            <a:r>
              <a:rPr lang="fi-FI" sz="12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simulation</a:t>
            </a:r>
            <a:r>
              <a:rPr lang="fi-FI" sz="12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a:t>
            </a:r>
            <a:r>
              <a:rPr lang="fi-FI" sz="12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results</a:t>
            </a:r>
            <a:r>
              <a:rPr lang="fi-FI" sz="12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for Sub6 NR </a:t>
            </a:r>
            <a:r>
              <a:rPr lang="fi-FI" sz="12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bands</a:t>
            </a:r>
            <a:r>
              <a:rPr lang="fi-FI" sz="12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Qualcomm </a:t>
            </a:r>
            <a:r>
              <a:rPr lang="fi-FI" sz="12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Incorporated</a:t>
            </a:r>
            <a:endParaRPr lang="fi-FI" sz="1200" dirty="0">
              <a:solidFill>
                <a:schemeClr val="tx2"/>
              </a:solidFill>
              <a:latin typeface="Arial" panose="020B0604020202020204" pitchFamily="34" charset="0"/>
              <a:ea typeface="Nokia Pure Text Light" panose="020B0403020202020204" pitchFamily="34" charset="0"/>
              <a:cs typeface="Arial" panose="020B0604020202020204" pitchFamily="34" charset="0"/>
            </a:endParaRPr>
          </a:p>
          <a:p>
            <a:pPr marL="228600" indent="-228600" defTabSz="360000">
              <a:spcAft>
                <a:spcPts val="600"/>
              </a:spcAft>
              <a:buFont typeface="+mj-lt"/>
              <a:buAutoNum type="arabicPeriod"/>
              <a:tabLst>
                <a:tab pos="360000" algn="l"/>
              </a:tabLst>
            </a:pPr>
            <a:r>
              <a:rPr lang="fi-FI" sz="12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R4-1707601		DFT-s-OFDM </a:t>
            </a:r>
            <a:r>
              <a:rPr lang="fi-FI" sz="12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Spectrum</a:t>
            </a:r>
            <a:r>
              <a:rPr lang="fi-FI" sz="12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a:t>
            </a:r>
            <a:r>
              <a:rPr lang="fi-FI" sz="12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Utilization</a:t>
            </a:r>
            <a:r>
              <a:rPr lang="fi-FI" sz="12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and TX BW </a:t>
            </a:r>
            <a:r>
              <a:rPr lang="fi-FI" sz="12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Derived</a:t>
            </a:r>
            <a:r>
              <a:rPr lang="fi-FI" sz="12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a:t>
            </a:r>
            <a:r>
              <a:rPr lang="fi-FI" sz="12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from</a:t>
            </a:r>
            <a:r>
              <a:rPr lang="fi-FI" sz="12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a:t>
            </a:r>
            <a:r>
              <a:rPr lang="fi-FI" sz="12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Agreed</a:t>
            </a:r>
            <a:r>
              <a:rPr lang="fi-FI" sz="12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NR SU	Nokia, </a:t>
            </a:r>
            <a:r>
              <a:rPr lang="fi-FI" sz="12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Skyworks</a:t>
            </a:r>
            <a:r>
              <a:rPr lang="fi-FI" sz="12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Solutions, Inc.</a:t>
            </a:r>
          </a:p>
          <a:p>
            <a:pPr marL="228600" indent="-228600" defTabSz="360000">
              <a:spcAft>
                <a:spcPts val="600"/>
              </a:spcAft>
              <a:buFont typeface="+mj-lt"/>
              <a:buAutoNum type="arabicPeriod"/>
              <a:tabLst>
                <a:tab pos="360000" algn="l"/>
              </a:tabLst>
            </a:pPr>
            <a:endParaRPr lang="fi-FI" sz="1200" dirty="0">
              <a:solidFill>
                <a:schemeClr val="tx2"/>
              </a:solidFill>
              <a:latin typeface="Arial" panose="020B0604020202020204" pitchFamily="34" charset="0"/>
              <a:ea typeface="Nokia Pure Text Light" panose="020B0403020202020204" pitchFamily="34" charset="0"/>
              <a:cs typeface="Arial" panose="020B0604020202020204" pitchFamily="34" charset="0"/>
            </a:endParaRPr>
          </a:p>
        </p:txBody>
      </p:sp>
    </p:spTree>
    <p:extLst>
      <p:ext uri="{BB962C8B-B14F-4D97-AF65-F5344CB8AC3E}">
        <p14:creationId xmlns:p14="http://schemas.microsoft.com/office/powerpoint/2010/main" val="24879120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A021FC1-5BD7-4D85-A971-B9273B7072A9}"/>
              </a:ext>
            </a:extLst>
          </p:cNvPr>
          <p:cNvSpPr>
            <a:spLocks noGrp="1"/>
          </p:cNvSpPr>
          <p:nvPr>
            <p:ph type="body" sz="quarter" idx="11"/>
          </p:nvPr>
        </p:nvSpPr>
        <p:spPr/>
        <p:txBody>
          <a:bodyPr/>
          <a:lstStyle/>
          <a:p>
            <a:r>
              <a:rPr lang="fi-FI" dirty="0">
                <a:latin typeface="+mn-lt"/>
              </a:rPr>
              <a:t>PA </a:t>
            </a:r>
            <a:r>
              <a:rPr lang="fi-FI" dirty="0" err="1">
                <a:latin typeface="+mn-lt"/>
              </a:rPr>
              <a:t>calibration</a:t>
            </a:r>
            <a:r>
              <a:rPr lang="fi-FI" dirty="0">
                <a:latin typeface="+mn-lt"/>
              </a:rPr>
              <a:t> </a:t>
            </a:r>
            <a:r>
              <a:rPr lang="fi-FI" dirty="0" err="1">
                <a:latin typeface="+mn-lt"/>
              </a:rPr>
              <a:t>point</a:t>
            </a:r>
            <a:endParaRPr lang="fi-FI" dirty="0">
              <a:latin typeface="+mn-lt"/>
            </a:endParaRPr>
          </a:p>
          <a:p>
            <a:endParaRPr lang="fi-FI" dirty="0"/>
          </a:p>
        </p:txBody>
      </p:sp>
      <p:sp>
        <p:nvSpPr>
          <p:cNvPr id="4" name="Footer Placeholder 3">
            <a:extLst>
              <a:ext uri="{FF2B5EF4-FFF2-40B4-BE49-F238E27FC236}">
                <a16:creationId xmlns:a16="http://schemas.microsoft.com/office/drawing/2014/main" id="{8C25F514-C912-4BE2-98CE-762494806B6E}"/>
              </a:ext>
            </a:extLst>
          </p:cNvPr>
          <p:cNvSpPr>
            <a:spLocks noGrp="1"/>
          </p:cNvSpPr>
          <p:nvPr>
            <p:ph type="ftr" sz="quarter" idx="3"/>
          </p:nvPr>
        </p:nvSpPr>
        <p:spPr/>
        <p:txBody>
          <a:bodyPr/>
          <a:lstStyle/>
          <a:p>
            <a:r>
              <a:rPr lang="en-US"/>
              <a:t>&lt;Document ID: change ID in footer or remove&gt; &lt;Change information classification in footer&gt;</a:t>
            </a:r>
            <a:endParaRPr lang="en-US" dirty="0"/>
          </a:p>
        </p:txBody>
      </p:sp>
      <p:sp>
        <p:nvSpPr>
          <p:cNvPr id="5" name="TextBox 4">
            <a:extLst>
              <a:ext uri="{FF2B5EF4-FFF2-40B4-BE49-F238E27FC236}">
                <a16:creationId xmlns:a16="http://schemas.microsoft.com/office/drawing/2014/main" id="{AD0503B9-53AE-4006-BD3A-3EB24038A92E}"/>
              </a:ext>
            </a:extLst>
          </p:cNvPr>
          <p:cNvSpPr txBox="1"/>
          <p:nvPr/>
        </p:nvSpPr>
        <p:spPr>
          <a:xfrm>
            <a:off x="265857" y="871268"/>
            <a:ext cx="8553024" cy="3392449"/>
          </a:xfrm>
          <a:prstGeom prst="rect">
            <a:avLst/>
          </a:prstGeom>
          <a:noFill/>
        </p:spPr>
        <p:txBody>
          <a:bodyPr wrap="square" lIns="72000" tIns="72000" rIns="72000" bIns="72000" rtlCol="0">
            <a:spAutoFit/>
          </a:bodyPr>
          <a:lstStyle/>
          <a:p>
            <a:pPr defTabSz="360000">
              <a:spcAft>
                <a:spcPts val="600"/>
              </a:spcAft>
              <a:tabLst>
                <a:tab pos="360000" algn="l"/>
              </a:tabLst>
            </a:pPr>
            <a:r>
              <a:rPr lang="fi-FI" sz="16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Proposal</a:t>
            </a:r>
            <a:r>
              <a:rPr lang="fi-FI" sz="16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1 </a:t>
            </a:r>
            <a:r>
              <a:rPr lang="fi-FI" sz="16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from</a:t>
            </a:r>
            <a:r>
              <a:rPr lang="fi-FI" sz="16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[3]</a:t>
            </a:r>
          </a:p>
          <a:p>
            <a:pPr defTabSz="360000">
              <a:spcAft>
                <a:spcPts val="600"/>
              </a:spcAft>
              <a:tabLst>
                <a:tab pos="360000" algn="l"/>
              </a:tabLst>
            </a:pPr>
            <a:r>
              <a:rPr lang="en-GB" sz="1600" dirty="0">
                <a:solidFill>
                  <a:srgbClr val="273142"/>
                </a:solidFill>
              </a:rPr>
              <a:t>PA calibration point: No MPR allowed for 100 RB QPSK DFT-s-OFDM (15KHz SCS) signal</a:t>
            </a:r>
            <a:endParaRPr lang="fi-FI" sz="1600" dirty="0">
              <a:solidFill>
                <a:srgbClr val="273142"/>
              </a:solidFill>
            </a:endParaRPr>
          </a:p>
          <a:p>
            <a:pPr defTabSz="360000">
              <a:spcAft>
                <a:spcPts val="600"/>
              </a:spcAft>
              <a:tabLst>
                <a:tab pos="360000" algn="l"/>
              </a:tabLst>
            </a:pPr>
            <a:endParaRPr lang="fi-FI" sz="1600" dirty="0">
              <a:solidFill>
                <a:schemeClr val="tx2"/>
              </a:solidFill>
              <a:latin typeface="Arial" panose="020B0604020202020204" pitchFamily="34" charset="0"/>
              <a:ea typeface="Nokia Pure Text Light" panose="020B0403020202020204" pitchFamily="34" charset="0"/>
              <a:cs typeface="Arial" panose="020B0604020202020204" pitchFamily="34" charset="0"/>
            </a:endParaRPr>
          </a:p>
          <a:p>
            <a:pPr defTabSz="360000">
              <a:spcAft>
                <a:spcPts val="600"/>
              </a:spcAft>
              <a:tabLst>
                <a:tab pos="360000" algn="l"/>
              </a:tabLst>
            </a:pPr>
            <a:r>
              <a:rPr lang="fi-FI" sz="16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Proposal</a:t>
            </a:r>
            <a:r>
              <a:rPr lang="fi-FI" sz="16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2 </a:t>
            </a:r>
            <a:r>
              <a:rPr lang="fi-FI" sz="16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from</a:t>
            </a:r>
            <a:r>
              <a:rPr lang="fi-FI" sz="16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[8]</a:t>
            </a:r>
          </a:p>
          <a:p>
            <a:pPr defTabSz="360000">
              <a:spcAft>
                <a:spcPts val="600"/>
              </a:spcAft>
              <a:tabLst>
                <a:tab pos="360000" algn="l"/>
              </a:tabLst>
            </a:pPr>
            <a:r>
              <a:rPr lang="en-US" sz="16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The PA was calibrated to the conventional LTE reference i.e. 1 dB MPR for </a:t>
            </a:r>
            <a:r>
              <a:rPr lang="en-GB" sz="1600" dirty="0">
                <a:solidFill>
                  <a:srgbClr val="273142"/>
                </a:solidFill>
              </a:rPr>
              <a:t>100 RB QPSK DFT-s-OFDM (15KHz SCS) signal</a:t>
            </a:r>
          </a:p>
          <a:p>
            <a:pPr defTabSz="360000">
              <a:spcAft>
                <a:spcPts val="600"/>
              </a:spcAft>
              <a:tabLst>
                <a:tab pos="360000" algn="l"/>
              </a:tabLst>
            </a:pPr>
            <a:endParaRPr lang="en-GB" sz="1600" dirty="0">
              <a:solidFill>
                <a:srgbClr val="273142"/>
              </a:solidFill>
            </a:endParaRPr>
          </a:p>
          <a:p>
            <a:pPr defTabSz="360000">
              <a:spcAft>
                <a:spcPts val="600"/>
              </a:spcAft>
              <a:tabLst>
                <a:tab pos="360000" algn="l"/>
              </a:tabLst>
            </a:pPr>
            <a:r>
              <a:rPr lang="en-GB" sz="1600" dirty="0">
                <a:solidFill>
                  <a:srgbClr val="273142"/>
                </a:solidFill>
              </a:rPr>
              <a:t>MPR results may be provided with both PA </a:t>
            </a:r>
            <a:r>
              <a:rPr lang="en-GB" sz="1600">
                <a:solidFill>
                  <a:srgbClr val="273142"/>
                </a:solidFill>
              </a:rPr>
              <a:t>calibration point </a:t>
            </a:r>
            <a:r>
              <a:rPr lang="en-GB" sz="1600" dirty="0">
                <a:solidFill>
                  <a:srgbClr val="273142"/>
                </a:solidFill>
              </a:rPr>
              <a:t>proposals. Outcome of MPR evaluation is discussed in </a:t>
            </a:r>
            <a:r>
              <a:rPr lang="en-GB" sz="1600" dirty="0" err="1">
                <a:solidFill>
                  <a:srgbClr val="273142"/>
                </a:solidFill>
              </a:rPr>
              <a:t>nexr</a:t>
            </a:r>
            <a:r>
              <a:rPr lang="en-GB" sz="1600" dirty="0">
                <a:solidFill>
                  <a:srgbClr val="273142"/>
                </a:solidFill>
              </a:rPr>
              <a:t> RAN4 meeting and </a:t>
            </a:r>
            <a:r>
              <a:rPr lang="en-GB" sz="1600" dirty="0" err="1">
                <a:solidFill>
                  <a:srgbClr val="273142"/>
                </a:solidFill>
              </a:rPr>
              <a:t>decisision</a:t>
            </a:r>
            <a:r>
              <a:rPr lang="en-GB" sz="1600" dirty="0">
                <a:solidFill>
                  <a:srgbClr val="273142"/>
                </a:solidFill>
              </a:rPr>
              <a:t> is made </a:t>
            </a:r>
            <a:r>
              <a:rPr lang="en-GB" sz="1600" dirty="0" err="1">
                <a:solidFill>
                  <a:srgbClr val="273142"/>
                </a:solidFill>
              </a:rPr>
              <a:t>concearning</a:t>
            </a:r>
            <a:r>
              <a:rPr lang="en-GB" sz="1600" dirty="0">
                <a:solidFill>
                  <a:srgbClr val="273142"/>
                </a:solidFill>
              </a:rPr>
              <a:t> the PA calibration point</a:t>
            </a:r>
            <a:endParaRPr lang="fi-FI" sz="1600" dirty="0">
              <a:solidFill>
                <a:srgbClr val="273142"/>
              </a:solidFill>
            </a:endParaRPr>
          </a:p>
          <a:p>
            <a:pPr defTabSz="360000">
              <a:spcAft>
                <a:spcPts val="600"/>
              </a:spcAft>
              <a:tabLst>
                <a:tab pos="360000" algn="l"/>
              </a:tabLst>
            </a:pPr>
            <a:endParaRPr lang="fi-FI" sz="1600" dirty="0">
              <a:solidFill>
                <a:schemeClr val="tx2"/>
              </a:solidFill>
              <a:latin typeface="Arial" panose="020B0604020202020204" pitchFamily="34" charset="0"/>
              <a:ea typeface="Nokia Pure Text Light" panose="020B0403020202020204" pitchFamily="34" charset="0"/>
              <a:cs typeface="Arial" panose="020B0604020202020204" pitchFamily="34" charset="0"/>
            </a:endParaRPr>
          </a:p>
        </p:txBody>
      </p:sp>
    </p:spTree>
    <p:extLst>
      <p:ext uri="{BB962C8B-B14F-4D97-AF65-F5344CB8AC3E}">
        <p14:creationId xmlns:p14="http://schemas.microsoft.com/office/powerpoint/2010/main" val="5632613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5170C5E-60E7-4F97-B734-3ED405CC019A}"/>
              </a:ext>
            </a:extLst>
          </p:cNvPr>
          <p:cNvSpPr>
            <a:spLocks noGrp="1"/>
          </p:cNvSpPr>
          <p:nvPr>
            <p:ph type="body" sz="quarter" idx="11"/>
          </p:nvPr>
        </p:nvSpPr>
        <p:spPr>
          <a:xfrm>
            <a:off x="417600" y="343909"/>
            <a:ext cx="8308800" cy="309600"/>
          </a:xfrm>
        </p:spPr>
        <p:txBody>
          <a:bodyPr/>
          <a:lstStyle/>
          <a:p>
            <a:r>
              <a:rPr lang="fi-FI" dirty="0" err="1">
                <a:latin typeface="+mn-lt"/>
              </a:rPr>
              <a:t>Tx</a:t>
            </a:r>
            <a:r>
              <a:rPr lang="fi-FI" dirty="0">
                <a:latin typeface="+mn-lt"/>
              </a:rPr>
              <a:t> </a:t>
            </a:r>
            <a:r>
              <a:rPr lang="fi-FI" dirty="0" err="1">
                <a:latin typeface="+mn-lt"/>
              </a:rPr>
              <a:t>Modulator</a:t>
            </a:r>
            <a:r>
              <a:rPr lang="fi-FI" dirty="0">
                <a:solidFill>
                  <a:schemeClr val="tx2"/>
                </a:solidFill>
                <a:latin typeface="Arial" panose="020B0604020202020204" pitchFamily="34" charset="0"/>
                <a:ea typeface="Nokia Pure Text Light" panose="020B0403020202020204" pitchFamily="34" charset="0"/>
                <a:cs typeface="Arial" panose="020B0604020202020204" pitchFamily="34" charset="0"/>
              </a:rPr>
              <a:t> </a:t>
            </a:r>
            <a:r>
              <a:rPr lang="fi-FI" dirty="0" err="1">
                <a:latin typeface="+mn-lt"/>
              </a:rPr>
              <a:t>impairments</a:t>
            </a:r>
            <a:endParaRPr lang="fi-FI" dirty="0">
              <a:latin typeface="+mn-lt"/>
            </a:endParaRPr>
          </a:p>
          <a:p>
            <a:endParaRPr lang="fi-FI" dirty="0"/>
          </a:p>
        </p:txBody>
      </p:sp>
      <p:sp>
        <p:nvSpPr>
          <p:cNvPr id="4" name="Footer Placeholder 3">
            <a:extLst>
              <a:ext uri="{FF2B5EF4-FFF2-40B4-BE49-F238E27FC236}">
                <a16:creationId xmlns:a16="http://schemas.microsoft.com/office/drawing/2014/main" id="{9A107E7F-A7FA-4A7F-8E84-1FC6C6A65321}"/>
              </a:ext>
            </a:extLst>
          </p:cNvPr>
          <p:cNvSpPr>
            <a:spLocks noGrp="1"/>
          </p:cNvSpPr>
          <p:nvPr>
            <p:ph type="ftr" sz="quarter" idx="3"/>
          </p:nvPr>
        </p:nvSpPr>
        <p:spPr/>
        <p:txBody>
          <a:bodyPr/>
          <a:lstStyle/>
          <a:p>
            <a:r>
              <a:rPr lang="en-US"/>
              <a:t>&lt;Document ID: change ID in footer or remove&gt; &lt;Change information classification in footer&gt;</a:t>
            </a:r>
            <a:endParaRPr lang="en-US" dirty="0"/>
          </a:p>
        </p:txBody>
      </p:sp>
      <p:sp>
        <p:nvSpPr>
          <p:cNvPr id="5" name="Rectangle 4">
            <a:extLst>
              <a:ext uri="{FF2B5EF4-FFF2-40B4-BE49-F238E27FC236}">
                <a16:creationId xmlns:a16="http://schemas.microsoft.com/office/drawing/2014/main" id="{DD33EED5-1B23-4B76-B99C-3EADA3974E5C}"/>
              </a:ext>
            </a:extLst>
          </p:cNvPr>
          <p:cNvSpPr/>
          <p:nvPr/>
        </p:nvSpPr>
        <p:spPr>
          <a:xfrm>
            <a:off x="417601" y="918496"/>
            <a:ext cx="8308800" cy="1431161"/>
          </a:xfrm>
          <a:prstGeom prst="rect">
            <a:avLst/>
          </a:prstGeom>
        </p:spPr>
        <p:txBody>
          <a:bodyPr wrap="square">
            <a:spAutoFit/>
          </a:bodyPr>
          <a:lstStyle/>
          <a:p>
            <a:pPr defTabSz="360000">
              <a:spcAft>
                <a:spcPts val="600"/>
              </a:spcAft>
              <a:tabLst>
                <a:tab pos="360000" algn="l"/>
              </a:tabLst>
            </a:pPr>
            <a:r>
              <a:rPr lang="fi-FI"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Based</a:t>
            </a:r>
            <a:r>
              <a:rPr lang="fi-FI" dirty="0">
                <a:solidFill>
                  <a:schemeClr val="tx2"/>
                </a:solidFill>
                <a:latin typeface="Arial" panose="020B0604020202020204" pitchFamily="34" charset="0"/>
                <a:ea typeface="Nokia Pure Text Light" panose="020B0403020202020204" pitchFamily="34" charset="0"/>
                <a:cs typeface="Arial" panose="020B0604020202020204" pitchFamily="34" charset="0"/>
              </a:rPr>
              <a:t> on AH </a:t>
            </a:r>
            <a:r>
              <a:rPr lang="fi-FI"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discussion</a:t>
            </a:r>
            <a:endParaRPr lang="fi-FI" dirty="0">
              <a:solidFill>
                <a:schemeClr val="tx2"/>
              </a:solidFill>
              <a:latin typeface="Arial" panose="020B0604020202020204" pitchFamily="34" charset="0"/>
              <a:ea typeface="Nokia Pure Text Light" panose="020B0403020202020204" pitchFamily="34" charset="0"/>
              <a:cs typeface="Arial" panose="020B0604020202020204" pitchFamily="34" charset="0"/>
            </a:endParaRPr>
          </a:p>
          <a:p>
            <a:pPr defTabSz="360000">
              <a:spcAft>
                <a:spcPts val="600"/>
              </a:spcAft>
              <a:tabLst>
                <a:tab pos="360000" algn="l"/>
              </a:tabLst>
            </a:pPr>
            <a:r>
              <a:rPr lang="fi-FI" dirty="0">
                <a:solidFill>
                  <a:schemeClr val="tx2"/>
                </a:solidFill>
                <a:latin typeface="Arial" panose="020B0604020202020204" pitchFamily="34" charset="0"/>
                <a:ea typeface="Nokia Pure Text Light" panose="020B0403020202020204" pitchFamily="34" charset="0"/>
                <a:cs typeface="Arial" panose="020B0604020202020204" pitchFamily="34" charset="0"/>
              </a:rPr>
              <a:t>•	IQ </a:t>
            </a:r>
            <a:r>
              <a:rPr lang="fi-FI"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suppression</a:t>
            </a:r>
            <a:r>
              <a:rPr lang="fi-FI" dirty="0">
                <a:solidFill>
                  <a:schemeClr val="tx2"/>
                </a:solidFill>
                <a:latin typeface="Arial" panose="020B0604020202020204" pitchFamily="34" charset="0"/>
                <a:ea typeface="Nokia Pure Text Light" panose="020B0403020202020204" pitchFamily="34" charset="0"/>
                <a:cs typeface="Arial" panose="020B0604020202020204" pitchFamily="34" charset="0"/>
              </a:rPr>
              <a:t> 28 </a:t>
            </a:r>
            <a:r>
              <a:rPr lang="fi-FI"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dBc</a:t>
            </a:r>
            <a:r>
              <a:rPr lang="en-US" dirty="0">
                <a:solidFill>
                  <a:schemeClr val="tx2"/>
                </a:solidFill>
                <a:latin typeface="Arial" panose="020B0604020202020204" pitchFamily="34" charset="0"/>
                <a:ea typeface="Nokia Pure Text Light" panose="020B0403020202020204" pitchFamily="34" charset="0"/>
                <a:cs typeface="Arial" panose="020B0604020202020204" pitchFamily="34" charset="0"/>
              </a:rPr>
              <a:t> up to 6 GHz </a:t>
            </a:r>
            <a:endParaRPr lang="fi-FI" dirty="0">
              <a:solidFill>
                <a:schemeClr val="tx2"/>
              </a:solidFill>
              <a:latin typeface="Arial" panose="020B0604020202020204" pitchFamily="34" charset="0"/>
              <a:ea typeface="Nokia Pure Text Light" panose="020B0403020202020204" pitchFamily="34" charset="0"/>
              <a:cs typeface="Arial" panose="020B0604020202020204" pitchFamily="34" charset="0"/>
            </a:endParaRPr>
          </a:p>
          <a:p>
            <a:pPr defTabSz="360000">
              <a:spcAft>
                <a:spcPts val="600"/>
              </a:spcAft>
              <a:tabLst>
                <a:tab pos="360000" algn="l"/>
              </a:tabLst>
            </a:pPr>
            <a:r>
              <a:rPr lang="fi-FI" dirty="0">
                <a:solidFill>
                  <a:schemeClr val="tx2"/>
                </a:solidFill>
                <a:latin typeface="Arial" panose="020B0604020202020204" pitchFamily="34" charset="0"/>
                <a:ea typeface="Nokia Pure Text Light" panose="020B0403020202020204" pitchFamily="34" charset="0"/>
                <a:cs typeface="Arial" panose="020B0604020202020204" pitchFamily="34" charset="0"/>
              </a:rPr>
              <a:t>•	Carrier </a:t>
            </a:r>
            <a:r>
              <a:rPr lang="fi-FI"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leakage</a:t>
            </a:r>
            <a:r>
              <a:rPr lang="fi-FI" dirty="0">
                <a:solidFill>
                  <a:schemeClr val="tx2"/>
                </a:solidFill>
                <a:latin typeface="Arial" panose="020B0604020202020204" pitchFamily="34" charset="0"/>
                <a:ea typeface="Nokia Pure Text Light" panose="020B0403020202020204" pitchFamily="34" charset="0"/>
                <a:cs typeface="Arial" panose="020B0604020202020204" pitchFamily="34" charset="0"/>
              </a:rPr>
              <a:t> 28 </a:t>
            </a:r>
            <a:r>
              <a:rPr lang="fi-FI"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dBc</a:t>
            </a:r>
            <a:r>
              <a:rPr lang="en-US" dirty="0">
                <a:solidFill>
                  <a:schemeClr val="tx2"/>
                </a:solidFill>
                <a:latin typeface="Arial" panose="020B0604020202020204" pitchFamily="34" charset="0"/>
                <a:ea typeface="Nokia Pure Text Light" panose="020B0403020202020204" pitchFamily="34" charset="0"/>
                <a:cs typeface="Arial" panose="020B0604020202020204" pitchFamily="34" charset="0"/>
              </a:rPr>
              <a:t> up to 6 GHz </a:t>
            </a:r>
            <a:endParaRPr lang="fi-FI" dirty="0">
              <a:solidFill>
                <a:schemeClr val="tx2"/>
              </a:solidFill>
              <a:latin typeface="Arial" panose="020B0604020202020204" pitchFamily="34" charset="0"/>
              <a:ea typeface="Nokia Pure Text Light" panose="020B0403020202020204" pitchFamily="34" charset="0"/>
              <a:cs typeface="Arial" panose="020B0604020202020204" pitchFamily="34" charset="0"/>
            </a:endParaRPr>
          </a:p>
          <a:p>
            <a:pPr defTabSz="360000">
              <a:spcAft>
                <a:spcPts val="600"/>
              </a:spcAft>
              <a:tabLst>
                <a:tab pos="360000" algn="l"/>
              </a:tabLst>
            </a:pPr>
            <a:r>
              <a:rPr lang="fi-FI" dirty="0">
                <a:solidFill>
                  <a:schemeClr val="tx2"/>
                </a:solidFill>
                <a:latin typeface="Arial" panose="020B0604020202020204" pitchFamily="34" charset="0"/>
                <a:ea typeface="Nokia Pure Text Light" panose="020B0403020202020204" pitchFamily="34" charset="0"/>
                <a:cs typeface="Arial" panose="020B0604020202020204" pitchFamily="34" charset="0"/>
              </a:rPr>
              <a:t>•	CIM3 = </a:t>
            </a:r>
            <a:r>
              <a:rPr lang="en-US" dirty="0">
                <a:solidFill>
                  <a:schemeClr val="tx2"/>
                </a:solidFill>
                <a:latin typeface="Arial" panose="020B0604020202020204" pitchFamily="34" charset="0"/>
                <a:ea typeface="Nokia Pure Text Light" panose="020B0403020202020204" pitchFamily="34" charset="0"/>
                <a:cs typeface="Arial" panose="020B0604020202020204" pitchFamily="34" charset="0"/>
              </a:rPr>
              <a:t>FFS.</a:t>
            </a:r>
            <a:endParaRPr lang="fi-FI" dirty="0">
              <a:solidFill>
                <a:schemeClr val="tx2"/>
              </a:solidFill>
              <a:latin typeface="Arial" panose="020B0604020202020204" pitchFamily="34" charset="0"/>
              <a:ea typeface="Nokia Pure Text Light" panose="020B0403020202020204" pitchFamily="34" charset="0"/>
              <a:cs typeface="Arial" panose="020B0604020202020204" pitchFamily="34" charset="0"/>
            </a:endParaRPr>
          </a:p>
        </p:txBody>
      </p:sp>
    </p:spTree>
    <p:extLst>
      <p:ext uri="{BB962C8B-B14F-4D97-AF65-F5344CB8AC3E}">
        <p14:creationId xmlns:p14="http://schemas.microsoft.com/office/powerpoint/2010/main" val="1791015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3CB0F86-D61E-48FE-A032-846ACCED5E1F}"/>
              </a:ext>
            </a:extLst>
          </p:cNvPr>
          <p:cNvSpPr>
            <a:spLocks noGrp="1"/>
          </p:cNvSpPr>
          <p:nvPr>
            <p:ph type="body" sz="quarter" idx="11"/>
          </p:nvPr>
        </p:nvSpPr>
        <p:spPr/>
        <p:txBody>
          <a:bodyPr/>
          <a:lstStyle/>
          <a:p>
            <a:r>
              <a:rPr lang="fi-FI" dirty="0"/>
              <a:t>ACLR MBW</a:t>
            </a:r>
          </a:p>
        </p:txBody>
      </p:sp>
      <p:sp>
        <p:nvSpPr>
          <p:cNvPr id="4" name="Text Placeholder 3">
            <a:extLst>
              <a:ext uri="{FF2B5EF4-FFF2-40B4-BE49-F238E27FC236}">
                <a16:creationId xmlns:a16="http://schemas.microsoft.com/office/drawing/2014/main" id="{960EC07A-2D0D-4AD0-B874-D6730A29A53D}"/>
              </a:ext>
            </a:extLst>
          </p:cNvPr>
          <p:cNvSpPr>
            <a:spLocks noGrp="1"/>
          </p:cNvSpPr>
          <p:nvPr>
            <p:ph type="body" sz="quarter" idx="12"/>
          </p:nvPr>
        </p:nvSpPr>
        <p:spPr>
          <a:xfrm>
            <a:off x="417600" y="756597"/>
            <a:ext cx="8308800" cy="1676359"/>
          </a:xfrm>
        </p:spPr>
        <p:txBody>
          <a:bodyPr>
            <a:normAutofit fontScale="92500"/>
          </a:bodyPr>
          <a:lstStyle/>
          <a:p>
            <a:pPr marL="285750" indent="-285750">
              <a:buFont typeface="Arial" panose="020B0604020202020204" pitchFamily="34" charset="0"/>
              <a:buChar char="•"/>
            </a:pPr>
            <a:r>
              <a:rPr lang="en-GB" dirty="0"/>
              <a:t>ACLR is a ratio of power of wanted signal within maximum transmission bandwidth among the SCSs for a channel BW and power falling into victim system from the wanted signal within an available maximum transmission bandwidth among the SCSs for a channel BW. </a:t>
            </a:r>
          </a:p>
          <a:p>
            <a:pPr marL="285750" indent="-285750">
              <a:buFont typeface="Arial" panose="020B0604020202020204" pitchFamily="34" charset="0"/>
              <a:buChar char="•"/>
            </a:pPr>
            <a:r>
              <a:rPr lang="en-GB" dirty="0"/>
              <a:t>Offset for the adjacent measurement BW centre is +/- Channel BW from wanted channel centre (in the middle of the Channel).</a:t>
            </a:r>
          </a:p>
          <a:p>
            <a:pPr marL="285750" indent="-285750">
              <a:buFont typeface="Arial" panose="020B0604020202020204" pitchFamily="34" charset="0"/>
              <a:buChar char="•"/>
            </a:pPr>
            <a:r>
              <a:rPr lang="en-GB" dirty="0"/>
              <a:t>Table below provides these measurement BW in the last row.</a:t>
            </a:r>
            <a:endParaRPr lang="fi-FI" sz="2600" dirty="0">
              <a:latin typeface="Arial" panose="020B0604020202020204" pitchFamily="34" charset="0"/>
              <a:cs typeface="Arial" panose="020B0604020202020204" pitchFamily="34" charset="0"/>
            </a:endParaRPr>
          </a:p>
          <a:p>
            <a:endParaRPr lang="fi-FI" sz="1000" dirty="0">
              <a:latin typeface="Arial" panose="020B0604020202020204" pitchFamily="34" charset="0"/>
              <a:cs typeface="Arial" panose="020B0604020202020204" pitchFamily="34" charset="0"/>
            </a:endParaRPr>
          </a:p>
          <a:p>
            <a:endParaRPr lang="fi-FI" sz="1000" dirty="0">
              <a:solidFill>
                <a:schemeClr val="tx1"/>
              </a:solidFill>
              <a:ea typeface="+mn-ea"/>
            </a:endParaRPr>
          </a:p>
        </p:txBody>
      </p:sp>
      <p:sp>
        <p:nvSpPr>
          <p:cNvPr id="5" name="Footer Placeholder 4">
            <a:extLst>
              <a:ext uri="{FF2B5EF4-FFF2-40B4-BE49-F238E27FC236}">
                <a16:creationId xmlns:a16="http://schemas.microsoft.com/office/drawing/2014/main" id="{B24EAD4A-F3FF-4733-A6AB-EA0AA09F34A0}"/>
              </a:ext>
            </a:extLst>
          </p:cNvPr>
          <p:cNvSpPr>
            <a:spLocks noGrp="1"/>
          </p:cNvSpPr>
          <p:nvPr>
            <p:ph type="ftr" sz="quarter" idx="3"/>
          </p:nvPr>
        </p:nvSpPr>
        <p:spPr/>
        <p:txBody>
          <a:bodyPr/>
          <a:lstStyle/>
          <a:p>
            <a:r>
              <a:rPr lang="en-US" dirty="0"/>
              <a:t>&lt;Document ID: change ID in footer or remove&gt; &lt;Change information classification in footer&gt;</a:t>
            </a:r>
          </a:p>
        </p:txBody>
      </p:sp>
      <p:graphicFrame>
        <p:nvGraphicFramePr>
          <p:cNvPr id="8" name="Table 7">
            <a:extLst>
              <a:ext uri="{FF2B5EF4-FFF2-40B4-BE49-F238E27FC236}">
                <a16:creationId xmlns:a16="http://schemas.microsoft.com/office/drawing/2014/main" id="{A329BEDA-71E3-4AEB-8F8D-8950AD25D175}"/>
              </a:ext>
            </a:extLst>
          </p:cNvPr>
          <p:cNvGraphicFramePr>
            <a:graphicFrameLocks noGrp="1"/>
          </p:cNvGraphicFramePr>
          <p:nvPr>
            <p:extLst>
              <p:ext uri="{D42A27DB-BD31-4B8C-83A1-F6EECF244321}">
                <p14:modId xmlns:p14="http://schemas.microsoft.com/office/powerpoint/2010/main" val="2322060597"/>
              </p:ext>
            </p:extLst>
          </p:nvPr>
        </p:nvGraphicFramePr>
        <p:xfrm>
          <a:off x="557998" y="2517001"/>
          <a:ext cx="8050394" cy="1721711"/>
        </p:xfrm>
        <a:graphic>
          <a:graphicData uri="http://schemas.openxmlformats.org/drawingml/2006/table">
            <a:tbl>
              <a:tblPr firstRow="1" firstCol="1" bandRow="1">
                <a:tableStyleId>{BC89EF96-8CEA-46FF-86C4-4CE0E7609802}</a:tableStyleId>
              </a:tblPr>
              <a:tblGrid>
                <a:gridCol w="1235224">
                  <a:extLst>
                    <a:ext uri="{9D8B030D-6E8A-4147-A177-3AD203B41FA5}">
                      <a16:colId xmlns:a16="http://schemas.microsoft.com/office/drawing/2014/main" val="4285845493"/>
                    </a:ext>
                  </a:extLst>
                </a:gridCol>
                <a:gridCol w="649807">
                  <a:extLst>
                    <a:ext uri="{9D8B030D-6E8A-4147-A177-3AD203B41FA5}">
                      <a16:colId xmlns:a16="http://schemas.microsoft.com/office/drawing/2014/main" val="138015187"/>
                    </a:ext>
                  </a:extLst>
                </a:gridCol>
                <a:gridCol w="649807">
                  <a:extLst>
                    <a:ext uri="{9D8B030D-6E8A-4147-A177-3AD203B41FA5}">
                      <a16:colId xmlns:a16="http://schemas.microsoft.com/office/drawing/2014/main" val="3578205305"/>
                    </a:ext>
                  </a:extLst>
                </a:gridCol>
                <a:gridCol w="590017">
                  <a:extLst>
                    <a:ext uri="{9D8B030D-6E8A-4147-A177-3AD203B41FA5}">
                      <a16:colId xmlns:a16="http://schemas.microsoft.com/office/drawing/2014/main" val="2339176228"/>
                    </a:ext>
                  </a:extLst>
                </a:gridCol>
                <a:gridCol w="590017">
                  <a:extLst>
                    <a:ext uri="{9D8B030D-6E8A-4147-A177-3AD203B41FA5}">
                      <a16:colId xmlns:a16="http://schemas.microsoft.com/office/drawing/2014/main" val="1906938428"/>
                    </a:ext>
                  </a:extLst>
                </a:gridCol>
                <a:gridCol w="590017">
                  <a:extLst>
                    <a:ext uri="{9D8B030D-6E8A-4147-A177-3AD203B41FA5}">
                      <a16:colId xmlns:a16="http://schemas.microsoft.com/office/drawing/2014/main" val="770014079"/>
                    </a:ext>
                  </a:extLst>
                </a:gridCol>
                <a:gridCol w="590017">
                  <a:extLst>
                    <a:ext uri="{9D8B030D-6E8A-4147-A177-3AD203B41FA5}">
                      <a16:colId xmlns:a16="http://schemas.microsoft.com/office/drawing/2014/main" val="721520733"/>
                    </a:ext>
                  </a:extLst>
                </a:gridCol>
                <a:gridCol w="556260">
                  <a:extLst>
                    <a:ext uri="{9D8B030D-6E8A-4147-A177-3AD203B41FA5}">
                      <a16:colId xmlns:a16="http://schemas.microsoft.com/office/drawing/2014/main" val="701675082"/>
                    </a:ext>
                  </a:extLst>
                </a:gridCol>
                <a:gridCol w="649807">
                  <a:extLst>
                    <a:ext uri="{9D8B030D-6E8A-4147-A177-3AD203B41FA5}">
                      <a16:colId xmlns:a16="http://schemas.microsoft.com/office/drawing/2014/main" val="1306172489"/>
                    </a:ext>
                  </a:extLst>
                </a:gridCol>
                <a:gridCol w="649807">
                  <a:extLst>
                    <a:ext uri="{9D8B030D-6E8A-4147-A177-3AD203B41FA5}">
                      <a16:colId xmlns:a16="http://schemas.microsoft.com/office/drawing/2014/main" val="4130590881"/>
                    </a:ext>
                  </a:extLst>
                </a:gridCol>
                <a:gridCol w="649807">
                  <a:extLst>
                    <a:ext uri="{9D8B030D-6E8A-4147-A177-3AD203B41FA5}">
                      <a16:colId xmlns:a16="http://schemas.microsoft.com/office/drawing/2014/main" val="2160365353"/>
                    </a:ext>
                  </a:extLst>
                </a:gridCol>
                <a:gridCol w="649807">
                  <a:extLst>
                    <a:ext uri="{9D8B030D-6E8A-4147-A177-3AD203B41FA5}">
                      <a16:colId xmlns:a16="http://schemas.microsoft.com/office/drawing/2014/main" val="2877968345"/>
                    </a:ext>
                  </a:extLst>
                </a:gridCol>
              </a:tblGrid>
              <a:tr h="30257">
                <a:tc rowSpan="2">
                  <a:txBody>
                    <a:bodyPr/>
                    <a:lstStyle/>
                    <a:p>
                      <a:pPr algn="ctr">
                        <a:spcAft>
                          <a:spcPts val="0"/>
                        </a:spcAft>
                      </a:pPr>
                      <a:r>
                        <a:rPr lang="fi-FI" sz="900" dirty="0">
                          <a:effectLst/>
                        </a:rPr>
                        <a:t>Sub-6GHz</a:t>
                      </a:r>
                      <a:endParaRPr lang="fi-FI" sz="11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b"/>
                </a:tc>
                <a:tc rowSpan="2">
                  <a:txBody>
                    <a:bodyPr/>
                    <a:lstStyle/>
                    <a:p>
                      <a:pPr algn="ctr">
                        <a:spcAft>
                          <a:spcPts val="0"/>
                        </a:spcAft>
                      </a:pPr>
                      <a:r>
                        <a:rPr lang="fi-FI" sz="900">
                          <a:effectLst/>
                        </a:rPr>
                        <a:t>SCS [kHz]</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5MHz</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10MHz</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15MHz</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20 MHz</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25 MHz</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40 MHz</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50MHz</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60 MHz</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80 MHz</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100 MHz</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169384804"/>
                  </a:ext>
                </a:extLst>
              </a:tr>
              <a:tr h="0">
                <a:tc vMerge="1">
                  <a:txBody>
                    <a:bodyPr/>
                    <a:lstStyle/>
                    <a:p>
                      <a:endParaRPr lang="fi-FI"/>
                    </a:p>
                  </a:txBody>
                  <a:tcPr/>
                </a:tc>
                <a:tc vMerge="1">
                  <a:txBody>
                    <a:bodyPr/>
                    <a:lstStyle/>
                    <a:p>
                      <a:endParaRPr lang="fi-FI"/>
                    </a:p>
                  </a:txBody>
                  <a:tcPr/>
                </a:tc>
                <a:tc>
                  <a:txBody>
                    <a:bodyPr/>
                    <a:lstStyle/>
                    <a:p>
                      <a:pPr algn="ctr">
                        <a:spcAft>
                          <a:spcPts val="0"/>
                        </a:spcAft>
                      </a:pPr>
                      <a:r>
                        <a:rPr lang="fi-FI" sz="900">
                          <a:effectLst/>
                        </a:rPr>
                        <a:t>N</a:t>
                      </a:r>
                      <a:r>
                        <a:rPr lang="fi-FI" sz="900" baseline="-25000">
                          <a:effectLst/>
                        </a:rPr>
                        <a:t>RB</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N</a:t>
                      </a:r>
                      <a:r>
                        <a:rPr lang="fi-FI" sz="900" baseline="-25000">
                          <a:effectLst/>
                        </a:rPr>
                        <a:t>RB</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N</a:t>
                      </a:r>
                      <a:r>
                        <a:rPr lang="fi-FI" sz="900" baseline="-25000">
                          <a:effectLst/>
                        </a:rPr>
                        <a:t>RB</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N</a:t>
                      </a:r>
                      <a:r>
                        <a:rPr lang="fi-FI" sz="900" baseline="-25000">
                          <a:effectLst/>
                        </a:rPr>
                        <a:t>RB</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N</a:t>
                      </a:r>
                      <a:r>
                        <a:rPr lang="fi-FI" sz="900" baseline="-25000">
                          <a:effectLst/>
                        </a:rPr>
                        <a:t>RB</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N</a:t>
                      </a:r>
                      <a:r>
                        <a:rPr lang="fi-FI" sz="900" baseline="-25000">
                          <a:effectLst/>
                        </a:rPr>
                        <a:t>RB</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N</a:t>
                      </a:r>
                      <a:r>
                        <a:rPr lang="fi-FI" sz="900" baseline="-25000">
                          <a:effectLst/>
                        </a:rPr>
                        <a:t>RB</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N</a:t>
                      </a:r>
                      <a:r>
                        <a:rPr lang="fi-FI" sz="900" baseline="-25000">
                          <a:effectLst/>
                        </a:rPr>
                        <a:t>RB</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N</a:t>
                      </a:r>
                      <a:r>
                        <a:rPr lang="fi-FI" sz="900" baseline="-25000">
                          <a:effectLst/>
                        </a:rPr>
                        <a:t>RB</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N</a:t>
                      </a:r>
                      <a:r>
                        <a:rPr lang="fi-FI" sz="900" baseline="-25000">
                          <a:effectLst/>
                        </a:rPr>
                        <a:t>RB</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741868260"/>
                  </a:ext>
                </a:extLst>
              </a:tr>
              <a:tr h="0">
                <a:tc rowSpan="3">
                  <a:txBody>
                    <a:bodyPr/>
                    <a:lstStyle/>
                    <a:p>
                      <a:pPr>
                        <a:spcAft>
                          <a:spcPts val="0"/>
                        </a:spcAft>
                      </a:pPr>
                      <a:r>
                        <a:rPr lang="fi-FI" sz="900">
                          <a:effectLst/>
                        </a:rPr>
                        <a:t>SU_CP-OFDM</a:t>
                      </a:r>
                      <a:br>
                        <a:rPr lang="fi-FI" sz="900">
                          <a:effectLst/>
                        </a:rPr>
                      </a:br>
                      <a:r>
                        <a:rPr lang="fi-FI" sz="900">
                          <a:effectLst/>
                        </a:rPr>
                        <a:t>[#RB]</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15</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25</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52</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79</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106</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133</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216</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270</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N.A</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N.A</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N.A</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466932033"/>
                  </a:ext>
                </a:extLst>
              </a:tr>
              <a:tr h="0">
                <a:tc vMerge="1">
                  <a:txBody>
                    <a:bodyPr/>
                    <a:lstStyle/>
                    <a:p>
                      <a:endParaRPr lang="fi-FI"/>
                    </a:p>
                  </a:txBody>
                  <a:tcPr/>
                </a:tc>
                <a:tc>
                  <a:txBody>
                    <a:bodyPr/>
                    <a:lstStyle/>
                    <a:p>
                      <a:pPr algn="ctr">
                        <a:spcAft>
                          <a:spcPts val="0"/>
                        </a:spcAft>
                      </a:pPr>
                      <a:r>
                        <a:rPr lang="fi-FI" sz="900">
                          <a:effectLst/>
                        </a:rPr>
                        <a:t>30</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11</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24</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38</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51</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65</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106</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133</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162</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217</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273</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852253432"/>
                  </a:ext>
                </a:extLst>
              </a:tr>
              <a:tr h="167749">
                <a:tc vMerge="1">
                  <a:txBody>
                    <a:bodyPr/>
                    <a:lstStyle/>
                    <a:p>
                      <a:endParaRPr lang="fi-FI"/>
                    </a:p>
                  </a:txBody>
                  <a:tcPr/>
                </a:tc>
                <a:tc>
                  <a:txBody>
                    <a:bodyPr/>
                    <a:lstStyle/>
                    <a:p>
                      <a:pPr algn="ctr">
                        <a:spcAft>
                          <a:spcPts val="0"/>
                        </a:spcAft>
                      </a:pPr>
                      <a:r>
                        <a:rPr lang="fi-FI" sz="900">
                          <a:effectLst/>
                        </a:rPr>
                        <a:t>60</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N.A</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11</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18</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24</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31</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51</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65</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79</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107</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135</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972109441"/>
                  </a:ext>
                </a:extLst>
              </a:tr>
              <a:tr h="0">
                <a:tc rowSpan="3">
                  <a:txBody>
                    <a:bodyPr/>
                    <a:lstStyle/>
                    <a:p>
                      <a:pPr>
                        <a:spcAft>
                          <a:spcPts val="0"/>
                        </a:spcAft>
                      </a:pPr>
                      <a:r>
                        <a:rPr lang="fi-FI" sz="900">
                          <a:effectLst/>
                        </a:rPr>
                        <a:t>TXBW</a:t>
                      </a:r>
                      <a:br>
                        <a:rPr lang="fi-FI" sz="900">
                          <a:effectLst/>
                        </a:rPr>
                      </a:br>
                      <a:r>
                        <a:rPr lang="fi-FI" sz="900">
                          <a:effectLst/>
                        </a:rPr>
                        <a:t>[MHz]</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15</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4.5</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9.36</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14.22</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19.08</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23.94</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38.88</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48.6</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dirty="0">
                          <a:effectLst/>
                        </a:rPr>
                        <a:t>NA</a:t>
                      </a:r>
                      <a:endParaRPr lang="fi-FI" sz="11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NA</a:t>
                      </a:r>
                      <a:endParaRPr lang="fi-FI" sz="11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dirty="0">
                          <a:effectLst/>
                        </a:rPr>
                        <a:t>NA</a:t>
                      </a:r>
                      <a:endParaRPr lang="fi-FI" sz="11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979536470"/>
                  </a:ext>
                </a:extLst>
              </a:tr>
              <a:tr h="159761">
                <a:tc vMerge="1">
                  <a:txBody>
                    <a:bodyPr/>
                    <a:lstStyle/>
                    <a:p>
                      <a:endParaRPr lang="fi-FI"/>
                    </a:p>
                  </a:txBody>
                  <a:tcPr/>
                </a:tc>
                <a:tc>
                  <a:txBody>
                    <a:bodyPr/>
                    <a:lstStyle/>
                    <a:p>
                      <a:pPr algn="ctr">
                        <a:spcAft>
                          <a:spcPts val="0"/>
                        </a:spcAft>
                      </a:pPr>
                      <a:r>
                        <a:rPr lang="fi-FI" sz="900">
                          <a:effectLst/>
                        </a:rPr>
                        <a:t>30</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3.96</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8.64</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13.68</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18.36</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23.4</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38.16</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47.88</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58.32</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78.12</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98.28</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714460961"/>
                  </a:ext>
                </a:extLst>
              </a:tr>
              <a:tr h="0">
                <a:tc vMerge="1">
                  <a:txBody>
                    <a:bodyPr/>
                    <a:lstStyle/>
                    <a:p>
                      <a:endParaRPr lang="fi-FI"/>
                    </a:p>
                  </a:txBody>
                  <a:tcPr/>
                </a:tc>
                <a:tc>
                  <a:txBody>
                    <a:bodyPr/>
                    <a:lstStyle/>
                    <a:p>
                      <a:pPr algn="ctr">
                        <a:spcAft>
                          <a:spcPts val="0"/>
                        </a:spcAft>
                      </a:pPr>
                      <a:r>
                        <a:rPr lang="fi-FI" sz="900">
                          <a:effectLst/>
                        </a:rPr>
                        <a:t>60</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dirty="0">
                          <a:effectLst/>
                        </a:rPr>
                        <a:t>NA</a:t>
                      </a:r>
                      <a:endParaRPr lang="fi-FI" sz="11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7.92</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12.96</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17.28</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22.32</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36.72</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46.8</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56.88</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77.04</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97.2</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156639276"/>
                  </a:ext>
                </a:extLst>
              </a:tr>
              <a:tr h="0">
                <a:tc rowSpan="3">
                  <a:txBody>
                    <a:bodyPr/>
                    <a:lstStyle/>
                    <a:p>
                      <a:pPr>
                        <a:spcAft>
                          <a:spcPts val="0"/>
                        </a:spcAft>
                      </a:pPr>
                      <a:r>
                        <a:rPr lang="fi-FI" sz="900">
                          <a:effectLst/>
                        </a:rPr>
                        <a:t>TXBWsym</a:t>
                      </a:r>
                      <a:br>
                        <a:rPr lang="fi-FI" sz="900">
                          <a:effectLst/>
                        </a:rPr>
                      </a:br>
                      <a:r>
                        <a:rPr lang="fi-FI" sz="900">
                          <a:effectLst/>
                        </a:rPr>
                        <a:t>[MHz]</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15</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highlight>
                            <a:srgbClr val="FFFF00"/>
                          </a:highlight>
                        </a:rPr>
                        <a:t>4.515</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highlight>
                            <a:srgbClr val="FFFF00"/>
                          </a:highlight>
                        </a:rPr>
                        <a:t>9.375</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highlight>
                            <a:srgbClr val="FFFF00"/>
                          </a:highlight>
                        </a:rPr>
                        <a:t>14.235</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highlight>
                            <a:srgbClr val="FFFF00"/>
                          </a:highlight>
                        </a:rPr>
                        <a:t>19.095</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highlight>
                            <a:srgbClr val="FFFF00"/>
                          </a:highlight>
                        </a:rPr>
                        <a:t>23.955</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highlight>
                            <a:srgbClr val="FFFF00"/>
                          </a:highlight>
                        </a:rPr>
                        <a:t>38.895</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highlight>
                            <a:srgbClr val="FFFF00"/>
                          </a:highlight>
                        </a:rPr>
                        <a:t>48.615</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NA</a:t>
                      </a:r>
                      <a:endParaRPr lang="fi-FI" sz="11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NA</a:t>
                      </a:r>
                      <a:endParaRPr lang="fi-FI" sz="11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dirty="0">
                          <a:effectLst/>
                        </a:rPr>
                        <a:t>NA</a:t>
                      </a:r>
                      <a:endParaRPr lang="fi-FI" sz="11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938796074"/>
                  </a:ext>
                </a:extLst>
              </a:tr>
              <a:tr h="0">
                <a:tc vMerge="1">
                  <a:txBody>
                    <a:bodyPr/>
                    <a:lstStyle/>
                    <a:p>
                      <a:endParaRPr lang="fi-FI"/>
                    </a:p>
                  </a:txBody>
                  <a:tcPr/>
                </a:tc>
                <a:tc>
                  <a:txBody>
                    <a:bodyPr/>
                    <a:lstStyle/>
                    <a:p>
                      <a:pPr algn="ctr">
                        <a:spcAft>
                          <a:spcPts val="0"/>
                        </a:spcAft>
                      </a:pPr>
                      <a:r>
                        <a:rPr lang="fi-FI" sz="900">
                          <a:effectLst/>
                        </a:rPr>
                        <a:t>30</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3.99</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8.67</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dirty="0">
                          <a:effectLst/>
                        </a:rPr>
                        <a:t>13.71</a:t>
                      </a:r>
                      <a:endParaRPr lang="fi-FI" sz="11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18.39</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23.43</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38.19</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47.91</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highlight>
                            <a:srgbClr val="FFFF00"/>
                          </a:highlight>
                        </a:rPr>
                        <a:t>58.35</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highlight>
                            <a:srgbClr val="FFFF00"/>
                          </a:highlight>
                        </a:rPr>
                        <a:t>78.15</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highlight>
                            <a:srgbClr val="FFFF00"/>
                          </a:highlight>
                        </a:rPr>
                        <a:t>98.31</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131170702"/>
                  </a:ext>
                </a:extLst>
              </a:tr>
              <a:tr h="0">
                <a:tc vMerge="1">
                  <a:txBody>
                    <a:bodyPr/>
                    <a:lstStyle/>
                    <a:p>
                      <a:endParaRPr lang="fi-FI"/>
                    </a:p>
                  </a:txBody>
                  <a:tcPr/>
                </a:tc>
                <a:tc>
                  <a:txBody>
                    <a:bodyPr/>
                    <a:lstStyle/>
                    <a:p>
                      <a:pPr algn="ctr">
                        <a:spcAft>
                          <a:spcPts val="0"/>
                        </a:spcAft>
                      </a:pPr>
                      <a:r>
                        <a:rPr lang="fi-FI" sz="900">
                          <a:effectLst/>
                        </a:rPr>
                        <a:t>60</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dirty="0">
                          <a:effectLst/>
                        </a:rPr>
                        <a:t>NA</a:t>
                      </a:r>
                      <a:endParaRPr lang="fi-FI" sz="11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7.98</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13.02</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17.34</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22.38</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36.78</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46.86</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56.94</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77.1</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a:effectLst/>
                        </a:rPr>
                        <a:t>97.26</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929070498"/>
                  </a:ext>
                </a:extLst>
              </a:tr>
              <a:tr h="159761">
                <a:tc>
                  <a:txBody>
                    <a:bodyPr/>
                    <a:lstStyle/>
                    <a:p>
                      <a:pPr>
                        <a:spcAft>
                          <a:spcPts val="0"/>
                        </a:spcAft>
                      </a:pPr>
                      <a:r>
                        <a:rPr lang="fi-FI" sz="900">
                          <a:effectLst/>
                        </a:rPr>
                        <a:t>maxTXBW [MHz]</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b"/>
                </a:tc>
                <a:tc>
                  <a:txBody>
                    <a:bodyPr/>
                    <a:lstStyle/>
                    <a:p>
                      <a:pPr algn="ctr">
                        <a:spcAft>
                          <a:spcPts val="0"/>
                        </a:spcAft>
                      </a:pPr>
                      <a:r>
                        <a:rPr lang="fi-FI" sz="900">
                          <a:effectLst/>
                        </a:rPr>
                        <a:t>lowest</a:t>
                      </a:r>
                      <a:endParaRPr lang="fi-FI"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b="1" dirty="0">
                          <a:effectLst/>
                        </a:rPr>
                        <a:t>4.515</a:t>
                      </a:r>
                      <a:endParaRPr lang="fi-FI" sz="1100" b="1"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b="1">
                          <a:effectLst/>
                        </a:rPr>
                        <a:t>9.375</a:t>
                      </a:r>
                      <a:endParaRPr lang="fi-FI" sz="1100" b="1">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b="1" dirty="0">
                          <a:effectLst/>
                        </a:rPr>
                        <a:t>14.235</a:t>
                      </a:r>
                      <a:endParaRPr lang="fi-FI" sz="1100" b="1"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b="1" dirty="0">
                          <a:effectLst/>
                        </a:rPr>
                        <a:t>19.095</a:t>
                      </a:r>
                      <a:endParaRPr lang="fi-FI" sz="1100" b="1"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b="1" dirty="0">
                          <a:effectLst/>
                        </a:rPr>
                        <a:t>23.955</a:t>
                      </a:r>
                      <a:endParaRPr lang="fi-FI" sz="1100" b="1"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b="1" dirty="0">
                          <a:effectLst/>
                        </a:rPr>
                        <a:t>38.895</a:t>
                      </a:r>
                      <a:endParaRPr lang="fi-FI" sz="1100" b="1"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b="1" dirty="0">
                          <a:effectLst/>
                        </a:rPr>
                        <a:t>48.615</a:t>
                      </a:r>
                      <a:endParaRPr lang="fi-FI" sz="1100" b="1"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b="1" dirty="0">
                          <a:effectLst/>
                        </a:rPr>
                        <a:t>58.35</a:t>
                      </a:r>
                      <a:endParaRPr lang="fi-FI" sz="1100" b="1"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b="1" dirty="0">
                          <a:effectLst/>
                        </a:rPr>
                        <a:t>78.15</a:t>
                      </a:r>
                      <a:endParaRPr lang="fi-FI" sz="1100" b="1"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Aft>
                          <a:spcPts val="0"/>
                        </a:spcAft>
                      </a:pPr>
                      <a:r>
                        <a:rPr lang="fi-FI" sz="900" b="1" dirty="0">
                          <a:effectLst/>
                        </a:rPr>
                        <a:t>98.31</a:t>
                      </a:r>
                      <a:endParaRPr lang="fi-FI" sz="1100" b="1"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559114525"/>
                  </a:ext>
                </a:extLst>
              </a:tr>
            </a:tbl>
          </a:graphicData>
        </a:graphic>
      </p:graphicFrame>
    </p:spTree>
    <p:extLst>
      <p:ext uri="{BB962C8B-B14F-4D97-AF65-F5344CB8AC3E}">
        <p14:creationId xmlns:p14="http://schemas.microsoft.com/office/powerpoint/2010/main" val="8855003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1E16D42-421A-4967-905A-42A8F886372E}"/>
              </a:ext>
            </a:extLst>
          </p:cNvPr>
          <p:cNvSpPr>
            <a:spLocks noGrp="1"/>
          </p:cNvSpPr>
          <p:nvPr>
            <p:ph type="body" sz="quarter" idx="11"/>
          </p:nvPr>
        </p:nvSpPr>
        <p:spPr/>
        <p:txBody>
          <a:bodyPr/>
          <a:lstStyle/>
          <a:p>
            <a:r>
              <a:rPr lang="fi-FI" dirty="0" err="1"/>
              <a:t>Spectrum</a:t>
            </a:r>
            <a:r>
              <a:rPr lang="fi-FI" dirty="0"/>
              <a:t> </a:t>
            </a:r>
            <a:r>
              <a:rPr lang="fi-FI" dirty="0" err="1"/>
              <a:t>utilization</a:t>
            </a:r>
            <a:endParaRPr lang="fi-FI" dirty="0"/>
          </a:p>
          <a:p>
            <a:endParaRPr lang="fi-FI" dirty="0"/>
          </a:p>
        </p:txBody>
      </p:sp>
      <p:sp>
        <p:nvSpPr>
          <p:cNvPr id="4" name="Text Placeholder 3">
            <a:extLst>
              <a:ext uri="{FF2B5EF4-FFF2-40B4-BE49-F238E27FC236}">
                <a16:creationId xmlns:a16="http://schemas.microsoft.com/office/drawing/2014/main" id="{3E3147B0-EEC6-409C-B996-E130F4DD02E3}"/>
              </a:ext>
            </a:extLst>
          </p:cNvPr>
          <p:cNvSpPr>
            <a:spLocks noGrp="1"/>
          </p:cNvSpPr>
          <p:nvPr>
            <p:ph type="body" sz="quarter" idx="12"/>
          </p:nvPr>
        </p:nvSpPr>
        <p:spPr>
          <a:xfrm>
            <a:off x="417600" y="765234"/>
            <a:ext cx="8308800" cy="200160"/>
          </a:xfrm>
        </p:spPr>
        <p:txBody>
          <a:bodyPr>
            <a:normAutofit fontScale="92500" lnSpcReduction="20000"/>
          </a:bodyPr>
          <a:lstStyle/>
          <a:p>
            <a:r>
              <a:rPr lang="fi-FI" dirty="0"/>
              <a:t>SU </a:t>
            </a:r>
            <a:r>
              <a:rPr lang="fi-FI" dirty="0" err="1"/>
              <a:t>are</a:t>
            </a:r>
            <a:r>
              <a:rPr lang="fi-FI" dirty="0"/>
              <a:t> </a:t>
            </a:r>
            <a:r>
              <a:rPr lang="fi-FI" dirty="0" err="1"/>
              <a:t>agreed</a:t>
            </a:r>
            <a:r>
              <a:rPr lang="fi-FI" dirty="0"/>
              <a:t> in RAN4#84</a:t>
            </a:r>
          </a:p>
        </p:txBody>
      </p:sp>
      <p:sp>
        <p:nvSpPr>
          <p:cNvPr id="5" name="Footer Placeholder 4">
            <a:extLst>
              <a:ext uri="{FF2B5EF4-FFF2-40B4-BE49-F238E27FC236}">
                <a16:creationId xmlns:a16="http://schemas.microsoft.com/office/drawing/2014/main" id="{5071844C-0BCA-450A-B333-57361EFEC1CB}"/>
              </a:ext>
            </a:extLst>
          </p:cNvPr>
          <p:cNvSpPr>
            <a:spLocks noGrp="1"/>
          </p:cNvSpPr>
          <p:nvPr>
            <p:ph type="ftr" sz="quarter" idx="3"/>
          </p:nvPr>
        </p:nvSpPr>
        <p:spPr/>
        <p:txBody>
          <a:bodyPr/>
          <a:lstStyle/>
          <a:p>
            <a:r>
              <a:rPr lang="en-US"/>
              <a:t>&lt;Document ID: change ID in footer or remove&gt; &lt;Change information classification in footer&gt;</a:t>
            </a:r>
            <a:endParaRPr lang="en-US" dirty="0"/>
          </a:p>
        </p:txBody>
      </p:sp>
      <p:graphicFrame>
        <p:nvGraphicFramePr>
          <p:cNvPr id="7" name="Table 6">
            <a:extLst>
              <a:ext uri="{FF2B5EF4-FFF2-40B4-BE49-F238E27FC236}">
                <a16:creationId xmlns:a16="http://schemas.microsoft.com/office/drawing/2014/main" id="{7843A256-430A-407E-A15E-8C35B86785B1}"/>
              </a:ext>
            </a:extLst>
          </p:cNvPr>
          <p:cNvGraphicFramePr>
            <a:graphicFrameLocks noGrp="1"/>
          </p:cNvGraphicFramePr>
          <p:nvPr>
            <p:extLst>
              <p:ext uri="{D42A27DB-BD31-4B8C-83A1-F6EECF244321}">
                <p14:modId xmlns:p14="http://schemas.microsoft.com/office/powerpoint/2010/main" val="1652448316"/>
              </p:ext>
            </p:extLst>
          </p:nvPr>
        </p:nvGraphicFramePr>
        <p:xfrm>
          <a:off x="417600" y="1036359"/>
          <a:ext cx="8157056" cy="2278030"/>
        </p:xfrm>
        <a:graphic>
          <a:graphicData uri="http://schemas.openxmlformats.org/drawingml/2006/table">
            <a:tbl>
              <a:tblPr>
                <a:tableStyleId>{BC89EF96-8CEA-46FF-86C4-4CE0E7609802}</a:tableStyleId>
              </a:tblPr>
              <a:tblGrid>
                <a:gridCol w="861236">
                  <a:extLst>
                    <a:ext uri="{9D8B030D-6E8A-4147-A177-3AD203B41FA5}">
                      <a16:colId xmlns:a16="http://schemas.microsoft.com/office/drawing/2014/main" val="20000"/>
                    </a:ext>
                  </a:extLst>
                </a:gridCol>
                <a:gridCol w="729582">
                  <a:extLst>
                    <a:ext uri="{9D8B030D-6E8A-4147-A177-3AD203B41FA5}">
                      <a16:colId xmlns:a16="http://schemas.microsoft.com/office/drawing/2014/main" val="20001"/>
                    </a:ext>
                  </a:extLst>
                </a:gridCol>
                <a:gridCol w="729582">
                  <a:extLst>
                    <a:ext uri="{9D8B030D-6E8A-4147-A177-3AD203B41FA5}">
                      <a16:colId xmlns:a16="http://schemas.microsoft.com/office/drawing/2014/main" val="20002"/>
                    </a:ext>
                  </a:extLst>
                </a:gridCol>
                <a:gridCol w="729582">
                  <a:extLst>
                    <a:ext uri="{9D8B030D-6E8A-4147-A177-3AD203B41FA5}">
                      <a16:colId xmlns:a16="http://schemas.microsoft.com/office/drawing/2014/main" val="20003"/>
                    </a:ext>
                  </a:extLst>
                </a:gridCol>
                <a:gridCol w="729582">
                  <a:extLst>
                    <a:ext uri="{9D8B030D-6E8A-4147-A177-3AD203B41FA5}">
                      <a16:colId xmlns:a16="http://schemas.microsoft.com/office/drawing/2014/main" val="20004"/>
                    </a:ext>
                  </a:extLst>
                </a:gridCol>
                <a:gridCol w="729582">
                  <a:extLst>
                    <a:ext uri="{9D8B030D-6E8A-4147-A177-3AD203B41FA5}">
                      <a16:colId xmlns:a16="http://schemas.microsoft.com/office/drawing/2014/main" val="20005"/>
                    </a:ext>
                  </a:extLst>
                </a:gridCol>
                <a:gridCol w="729582">
                  <a:extLst>
                    <a:ext uri="{9D8B030D-6E8A-4147-A177-3AD203B41FA5}">
                      <a16:colId xmlns:a16="http://schemas.microsoft.com/office/drawing/2014/main" val="20006"/>
                    </a:ext>
                  </a:extLst>
                </a:gridCol>
                <a:gridCol w="729582">
                  <a:extLst>
                    <a:ext uri="{9D8B030D-6E8A-4147-A177-3AD203B41FA5}">
                      <a16:colId xmlns:a16="http://schemas.microsoft.com/office/drawing/2014/main" val="20007"/>
                    </a:ext>
                  </a:extLst>
                </a:gridCol>
                <a:gridCol w="729582">
                  <a:extLst>
                    <a:ext uri="{9D8B030D-6E8A-4147-A177-3AD203B41FA5}">
                      <a16:colId xmlns:a16="http://schemas.microsoft.com/office/drawing/2014/main" val="20008"/>
                    </a:ext>
                  </a:extLst>
                </a:gridCol>
                <a:gridCol w="729582">
                  <a:extLst>
                    <a:ext uri="{9D8B030D-6E8A-4147-A177-3AD203B41FA5}">
                      <a16:colId xmlns:a16="http://schemas.microsoft.com/office/drawing/2014/main" val="20009"/>
                    </a:ext>
                  </a:extLst>
                </a:gridCol>
                <a:gridCol w="729582">
                  <a:extLst>
                    <a:ext uri="{9D8B030D-6E8A-4147-A177-3AD203B41FA5}">
                      <a16:colId xmlns:a16="http://schemas.microsoft.com/office/drawing/2014/main" val="20010"/>
                    </a:ext>
                  </a:extLst>
                </a:gridCol>
              </a:tblGrid>
              <a:tr h="205542">
                <a:tc rowSpan="2">
                  <a:txBody>
                    <a:bodyPr/>
                    <a:lstStyle/>
                    <a:p>
                      <a:pPr algn="ctr" rtl="0" fontAlgn="ctr"/>
                      <a:r>
                        <a:rPr lang="en-US" sz="1200" u="none" strike="noStrike" dirty="0">
                          <a:effectLst/>
                        </a:rPr>
                        <a:t>SCS [kHz]</a:t>
                      </a:r>
                      <a:endParaRPr lang="en-US" sz="1200" b="0" i="0" u="none" strike="noStrike" dirty="0">
                        <a:solidFill>
                          <a:srgbClr val="124191"/>
                        </a:solidFill>
                        <a:effectLst/>
                        <a:latin typeface="Calibri"/>
                      </a:endParaRPr>
                    </a:p>
                  </a:txBody>
                  <a:tcPr marL="6380" marR="6380" marT="6380" marB="0" anchor="ctr"/>
                </a:tc>
                <a:tc>
                  <a:txBody>
                    <a:bodyPr/>
                    <a:lstStyle/>
                    <a:p>
                      <a:pPr algn="ctr" rtl="0" fontAlgn="ctr"/>
                      <a:r>
                        <a:rPr lang="en-US" sz="1200" u="none" strike="noStrike">
                          <a:effectLst/>
                        </a:rPr>
                        <a:t>5MHz</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10MHz</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15MHz</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dirty="0">
                          <a:effectLst/>
                        </a:rPr>
                        <a:t>20 MHz</a:t>
                      </a:r>
                      <a:endParaRPr lang="en-US" sz="1200" b="0" i="0" u="none" strike="noStrike" dirty="0">
                        <a:solidFill>
                          <a:srgbClr val="124191"/>
                        </a:solidFill>
                        <a:effectLst/>
                        <a:latin typeface="Calibri"/>
                      </a:endParaRPr>
                    </a:p>
                  </a:txBody>
                  <a:tcPr marL="6380" marR="6380" marT="6380" marB="0" anchor="ctr"/>
                </a:tc>
                <a:tc>
                  <a:txBody>
                    <a:bodyPr/>
                    <a:lstStyle/>
                    <a:p>
                      <a:pPr algn="ctr" rtl="0" fontAlgn="ctr"/>
                      <a:r>
                        <a:rPr lang="en-US" sz="1200" u="none" strike="noStrike" dirty="0">
                          <a:effectLst/>
                        </a:rPr>
                        <a:t>25 MHz</a:t>
                      </a:r>
                      <a:endParaRPr lang="en-US" sz="1200" b="0" i="0" u="none" strike="noStrike" dirty="0">
                        <a:solidFill>
                          <a:srgbClr val="124191"/>
                        </a:solidFill>
                        <a:effectLst/>
                        <a:latin typeface="Calibri"/>
                      </a:endParaRPr>
                    </a:p>
                  </a:txBody>
                  <a:tcPr marL="6380" marR="6380" marT="6380" marB="0" anchor="ctr"/>
                </a:tc>
                <a:tc>
                  <a:txBody>
                    <a:bodyPr/>
                    <a:lstStyle/>
                    <a:p>
                      <a:pPr algn="ctr" rtl="0" fontAlgn="ctr"/>
                      <a:r>
                        <a:rPr lang="en-US" sz="1200" u="none" strike="noStrike">
                          <a:effectLst/>
                        </a:rPr>
                        <a:t>40 MHz</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50MHz</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60 MHz</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80 MHz</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100 MHz</a:t>
                      </a:r>
                      <a:endParaRPr lang="en-US" sz="1200" b="0" i="0" u="none" strike="noStrike">
                        <a:solidFill>
                          <a:srgbClr val="124191"/>
                        </a:solidFill>
                        <a:effectLst/>
                        <a:latin typeface="Calibri"/>
                      </a:endParaRPr>
                    </a:p>
                  </a:txBody>
                  <a:tcPr marL="6380" marR="6380" marT="6380" marB="0" anchor="ctr"/>
                </a:tc>
                <a:extLst>
                  <a:ext uri="{0D108BD9-81ED-4DB2-BD59-A6C34878D82A}">
                    <a16:rowId xmlns:a16="http://schemas.microsoft.com/office/drawing/2014/main" val="10000"/>
                  </a:ext>
                </a:extLst>
              </a:tr>
              <a:tr h="239799">
                <a:tc vMerge="1">
                  <a:txBody>
                    <a:bodyPr/>
                    <a:lstStyle/>
                    <a:p>
                      <a:endParaRPr lang="en-US"/>
                    </a:p>
                  </a:txBody>
                  <a:tcPr/>
                </a:tc>
                <a:tc>
                  <a:txBody>
                    <a:bodyPr/>
                    <a:lstStyle/>
                    <a:p>
                      <a:pPr algn="ctr" rtl="0" fontAlgn="ctr"/>
                      <a:r>
                        <a:rPr lang="en-US" sz="1200" u="none" strike="noStrike">
                          <a:effectLst/>
                        </a:rPr>
                        <a:t>N</a:t>
                      </a:r>
                      <a:r>
                        <a:rPr lang="en-US" sz="1200" u="none" strike="noStrike" baseline="-25000">
                          <a:effectLst/>
                        </a:rPr>
                        <a:t>RB</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dirty="0">
                          <a:effectLst/>
                        </a:rPr>
                        <a:t>N</a:t>
                      </a:r>
                      <a:r>
                        <a:rPr lang="en-US" sz="1200" u="none" strike="noStrike" baseline="-25000" dirty="0">
                          <a:effectLst/>
                        </a:rPr>
                        <a:t>RB</a:t>
                      </a:r>
                      <a:endParaRPr lang="en-US" sz="1200" b="0" i="0" u="none" strike="noStrike" dirty="0">
                        <a:solidFill>
                          <a:srgbClr val="124191"/>
                        </a:solidFill>
                        <a:effectLst/>
                        <a:latin typeface="Calibri"/>
                      </a:endParaRPr>
                    </a:p>
                  </a:txBody>
                  <a:tcPr marL="6380" marR="6380" marT="6380" marB="0" anchor="ctr"/>
                </a:tc>
                <a:tc>
                  <a:txBody>
                    <a:bodyPr/>
                    <a:lstStyle/>
                    <a:p>
                      <a:pPr algn="ctr" rtl="0" fontAlgn="ctr"/>
                      <a:r>
                        <a:rPr lang="en-US" sz="1200" u="none" strike="noStrike" dirty="0">
                          <a:effectLst/>
                        </a:rPr>
                        <a:t>N</a:t>
                      </a:r>
                      <a:r>
                        <a:rPr lang="en-US" sz="1200" u="none" strike="noStrike" baseline="-25000" dirty="0">
                          <a:effectLst/>
                        </a:rPr>
                        <a:t>RB</a:t>
                      </a:r>
                      <a:endParaRPr lang="en-US" sz="1200" b="0" i="0" u="none" strike="noStrike" dirty="0">
                        <a:solidFill>
                          <a:srgbClr val="124191"/>
                        </a:solidFill>
                        <a:effectLst/>
                        <a:latin typeface="Calibri"/>
                      </a:endParaRPr>
                    </a:p>
                  </a:txBody>
                  <a:tcPr marL="6380" marR="6380" marT="6380" marB="0" anchor="ctr"/>
                </a:tc>
                <a:tc>
                  <a:txBody>
                    <a:bodyPr/>
                    <a:lstStyle/>
                    <a:p>
                      <a:pPr algn="ctr" rtl="0" fontAlgn="ctr"/>
                      <a:r>
                        <a:rPr lang="en-US" sz="1200" u="none" strike="noStrike">
                          <a:effectLst/>
                        </a:rPr>
                        <a:t>N</a:t>
                      </a:r>
                      <a:r>
                        <a:rPr lang="en-US" sz="1200" u="none" strike="noStrike" baseline="-25000">
                          <a:effectLst/>
                        </a:rPr>
                        <a:t>RB</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N</a:t>
                      </a:r>
                      <a:r>
                        <a:rPr lang="en-US" sz="1200" u="none" strike="noStrike" baseline="-25000">
                          <a:effectLst/>
                        </a:rPr>
                        <a:t>RB</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N</a:t>
                      </a:r>
                      <a:r>
                        <a:rPr lang="en-US" sz="1200" u="none" strike="noStrike" baseline="-25000">
                          <a:effectLst/>
                        </a:rPr>
                        <a:t>RB</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N</a:t>
                      </a:r>
                      <a:r>
                        <a:rPr lang="en-US" sz="1200" u="none" strike="noStrike" baseline="-25000">
                          <a:effectLst/>
                        </a:rPr>
                        <a:t>RB</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N</a:t>
                      </a:r>
                      <a:r>
                        <a:rPr lang="en-US" sz="1200" u="none" strike="noStrike" baseline="-25000">
                          <a:effectLst/>
                        </a:rPr>
                        <a:t>RB</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N</a:t>
                      </a:r>
                      <a:r>
                        <a:rPr lang="en-US" sz="1200" u="none" strike="noStrike" baseline="-25000">
                          <a:effectLst/>
                        </a:rPr>
                        <a:t>RB</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N</a:t>
                      </a:r>
                      <a:r>
                        <a:rPr lang="en-US" sz="1200" u="none" strike="noStrike" baseline="-25000">
                          <a:effectLst/>
                        </a:rPr>
                        <a:t>RB</a:t>
                      </a:r>
                      <a:endParaRPr lang="en-US" sz="1200" b="0" i="0" u="none" strike="noStrike">
                        <a:solidFill>
                          <a:srgbClr val="124191"/>
                        </a:solidFill>
                        <a:effectLst/>
                        <a:latin typeface="Calibri"/>
                      </a:endParaRPr>
                    </a:p>
                  </a:txBody>
                  <a:tcPr marL="6380" marR="6380" marT="6380" marB="0" anchor="ctr"/>
                </a:tc>
                <a:extLst>
                  <a:ext uri="{0D108BD9-81ED-4DB2-BD59-A6C34878D82A}">
                    <a16:rowId xmlns:a16="http://schemas.microsoft.com/office/drawing/2014/main" val="10001"/>
                  </a:ext>
                </a:extLst>
              </a:tr>
              <a:tr h="202955">
                <a:tc gridSpan="11">
                  <a:txBody>
                    <a:bodyPr/>
                    <a:lstStyle/>
                    <a:p>
                      <a:pPr algn="ctr" fontAlgn="b"/>
                      <a:r>
                        <a:rPr lang="en-CA" sz="1200" u="none" strike="noStrike">
                          <a:effectLst/>
                        </a:rPr>
                        <a:t>CP-OFDM full allocation based on agreed SU</a:t>
                      </a:r>
                      <a:endParaRPr lang="en-CA" sz="1200" b="0" i="0" u="none" strike="noStrike">
                        <a:solidFill>
                          <a:srgbClr val="000000"/>
                        </a:solidFill>
                        <a:effectLst/>
                        <a:latin typeface="Calibri"/>
                      </a:endParaRPr>
                    </a:p>
                  </a:txBody>
                  <a:tcPr marL="6380" marR="6380" marT="6380"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2"/>
                  </a:ext>
                </a:extLst>
              </a:tr>
              <a:tr h="205542">
                <a:tc>
                  <a:txBody>
                    <a:bodyPr/>
                    <a:lstStyle/>
                    <a:p>
                      <a:pPr algn="ctr" rtl="0" fontAlgn="ctr"/>
                      <a:r>
                        <a:rPr lang="en-US" sz="1200" u="none" strike="noStrike">
                          <a:effectLst/>
                        </a:rPr>
                        <a:t>15</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25</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52</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79</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106</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133</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216</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270</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N.A</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N.A</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N.A</a:t>
                      </a:r>
                      <a:endParaRPr lang="en-US" sz="1200" b="0" i="0" u="none" strike="noStrike">
                        <a:solidFill>
                          <a:srgbClr val="124191"/>
                        </a:solidFill>
                        <a:effectLst/>
                        <a:latin typeface="Calibri"/>
                      </a:endParaRPr>
                    </a:p>
                  </a:txBody>
                  <a:tcPr marL="6380" marR="6380" marT="6380" marB="0" anchor="ctr"/>
                </a:tc>
                <a:extLst>
                  <a:ext uri="{0D108BD9-81ED-4DB2-BD59-A6C34878D82A}">
                    <a16:rowId xmlns:a16="http://schemas.microsoft.com/office/drawing/2014/main" val="10003"/>
                  </a:ext>
                </a:extLst>
              </a:tr>
              <a:tr h="205542">
                <a:tc>
                  <a:txBody>
                    <a:bodyPr/>
                    <a:lstStyle/>
                    <a:p>
                      <a:pPr algn="ctr" rtl="0" fontAlgn="ctr"/>
                      <a:r>
                        <a:rPr lang="en-US" sz="1200" u="none" strike="noStrike">
                          <a:effectLst/>
                        </a:rPr>
                        <a:t>30</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11</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24</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38</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51</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65</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106</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133</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162</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217</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273</a:t>
                      </a:r>
                      <a:endParaRPr lang="en-US" sz="1200" b="0" i="0" u="none" strike="noStrike">
                        <a:solidFill>
                          <a:srgbClr val="124191"/>
                        </a:solidFill>
                        <a:effectLst/>
                        <a:latin typeface="Calibri"/>
                      </a:endParaRPr>
                    </a:p>
                  </a:txBody>
                  <a:tcPr marL="6380" marR="6380" marT="6380" marB="0" anchor="ctr"/>
                </a:tc>
                <a:extLst>
                  <a:ext uri="{0D108BD9-81ED-4DB2-BD59-A6C34878D82A}">
                    <a16:rowId xmlns:a16="http://schemas.microsoft.com/office/drawing/2014/main" val="10004"/>
                  </a:ext>
                </a:extLst>
              </a:tr>
              <a:tr h="205542">
                <a:tc>
                  <a:txBody>
                    <a:bodyPr/>
                    <a:lstStyle/>
                    <a:p>
                      <a:pPr algn="ctr" rtl="0" fontAlgn="ctr"/>
                      <a:r>
                        <a:rPr lang="en-US" sz="1200" u="none" strike="noStrike">
                          <a:effectLst/>
                        </a:rPr>
                        <a:t>60</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N.A</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11</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18</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24</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31</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51</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65</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79</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107</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135</a:t>
                      </a:r>
                      <a:endParaRPr lang="en-US" sz="1200" b="0" i="0" u="none" strike="noStrike">
                        <a:solidFill>
                          <a:srgbClr val="124191"/>
                        </a:solidFill>
                        <a:effectLst/>
                        <a:latin typeface="Calibri"/>
                      </a:endParaRPr>
                    </a:p>
                  </a:txBody>
                  <a:tcPr marL="6380" marR="6380" marT="6380" marB="0" anchor="ctr"/>
                </a:tc>
                <a:extLst>
                  <a:ext uri="{0D108BD9-81ED-4DB2-BD59-A6C34878D82A}">
                    <a16:rowId xmlns:a16="http://schemas.microsoft.com/office/drawing/2014/main" val="10005"/>
                  </a:ext>
                </a:extLst>
              </a:tr>
              <a:tr h="399069">
                <a:tc gridSpan="11">
                  <a:txBody>
                    <a:bodyPr/>
                    <a:lstStyle/>
                    <a:p>
                      <a:pPr algn="ctr" fontAlgn="b"/>
                      <a:r>
                        <a:rPr lang="en-CA" sz="1200" u="none" strike="noStrike">
                          <a:effectLst/>
                        </a:rPr>
                        <a:t>DFT-s-OFDM full allocation based on agreed SU - all positions within the CP-OFDM RB allocation are valid for full and partial allocations</a:t>
                      </a:r>
                      <a:endParaRPr lang="en-CA" sz="1200" b="0" i="0" u="none" strike="noStrike">
                        <a:solidFill>
                          <a:srgbClr val="000000"/>
                        </a:solidFill>
                        <a:effectLst/>
                        <a:latin typeface="Calibri"/>
                      </a:endParaRPr>
                    </a:p>
                  </a:txBody>
                  <a:tcPr marL="6380" marR="6380" marT="6380"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6"/>
                  </a:ext>
                </a:extLst>
              </a:tr>
              <a:tr h="205542">
                <a:tc>
                  <a:txBody>
                    <a:bodyPr/>
                    <a:lstStyle/>
                    <a:p>
                      <a:pPr algn="ctr" rtl="0" fontAlgn="ctr"/>
                      <a:r>
                        <a:rPr lang="en-US" sz="1200" u="none" strike="noStrike">
                          <a:effectLst/>
                        </a:rPr>
                        <a:t>15</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25</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50</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75</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100</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128</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216</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270</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N.A</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N.A</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N.A</a:t>
                      </a:r>
                      <a:endParaRPr lang="en-US" sz="1200" b="0" i="0" u="none" strike="noStrike">
                        <a:solidFill>
                          <a:srgbClr val="124191"/>
                        </a:solidFill>
                        <a:effectLst/>
                        <a:latin typeface="Calibri"/>
                      </a:endParaRPr>
                    </a:p>
                  </a:txBody>
                  <a:tcPr marL="6380" marR="6380" marT="6380" marB="0" anchor="ctr"/>
                </a:tc>
                <a:extLst>
                  <a:ext uri="{0D108BD9-81ED-4DB2-BD59-A6C34878D82A}">
                    <a16:rowId xmlns:a16="http://schemas.microsoft.com/office/drawing/2014/main" val="10007"/>
                  </a:ext>
                </a:extLst>
              </a:tr>
              <a:tr h="205542">
                <a:tc>
                  <a:txBody>
                    <a:bodyPr/>
                    <a:lstStyle/>
                    <a:p>
                      <a:pPr algn="ctr" rtl="0" fontAlgn="ctr"/>
                      <a:r>
                        <a:rPr lang="en-US" sz="1200" u="none" strike="noStrike">
                          <a:effectLst/>
                        </a:rPr>
                        <a:t>30</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10</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24</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36</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50</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64</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100</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128</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162</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216</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270</a:t>
                      </a:r>
                      <a:endParaRPr lang="en-US" sz="1200" b="0" i="0" u="none" strike="noStrike">
                        <a:solidFill>
                          <a:srgbClr val="124191"/>
                        </a:solidFill>
                        <a:effectLst/>
                        <a:latin typeface="Calibri"/>
                      </a:endParaRPr>
                    </a:p>
                  </a:txBody>
                  <a:tcPr marL="6380" marR="6380" marT="6380" marB="0" anchor="ctr"/>
                </a:tc>
                <a:extLst>
                  <a:ext uri="{0D108BD9-81ED-4DB2-BD59-A6C34878D82A}">
                    <a16:rowId xmlns:a16="http://schemas.microsoft.com/office/drawing/2014/main" val="10008"/>
                  </a:ext>
                </a:extLst>
              </a:tr>
              <a:tr h="202955">
                <a:tc>
                  <a:txBody>
                    <a:bodyPr/>
                    <a:lstStyle/>
                    <a:p>
                      <a:pPr algn="ctr" rtl="0" fontAlgn="ctr"/>
                      <a:r>
                        <a:rPr lang="en-US" sz="1200" u="none" strike="noStrike">
                          <a:effectLst/>
                        </a:rPr>
                        <a:t>60</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N.A</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10</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18</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24</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30</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50</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64</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75</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a:effectLst/>
                        </a:rPr>
                        <a:t>100</a:t>
                      </a:r>
                      <a:endParaRPr lang="en-US" sz="1200" b="0" i="0" u="none" strike="noStrike">
                        <a:solidFill>
                          <a:srgbClr val="124191"/>
                        </a:solidFill>
                        <a:effectLst/>
                        <a:latin typeface="Calibri"/>
                      </a:endParaRPr>
                    </a:p>
                  </a:txBody>
                  <a:tcPr marL="6380" marR="6380" marT="6380" marB="0" anchor="ctr"/>
                </a:tc>
                <a:tc>
                  <a:txBody>
                    <a:bodyPr/>
                    <a:lstStyle/>
                    <a:p>
                      <a:pPr algn="ctr" rtl="0" fontAlgn="ctr"/>
                      <a:r>
                        <a:rPr lang="en-US" sz="1200" u="none" strike="noStrike" dirty="0">
                          <a:effectLst/>
                        </a:rPr>
                        <a:t>135</a:t>
                      </a:r>
                      <a:endParaRPr lang="en-US" sz="1200" b="0" i="0" u="none" strike="noStrike" dirty="0">
                        <a:solidFill>
                          <a:srgbClr val="124191"/>
                        </a:solidFill>
                        <a:effectLst/>
                        <a:latin typeface="Calibri"/>
                      </a:endParaRPr>
                    </a:p>
                  </a:txBody>
                  <a:tcPr marL="6380" marR="6380" marT="6380" marB="0" anchor="ctr"/>
                </a:tc>
                <a:extLst>
                  <a:ext uri="{0D108BD9-81ED-4DB2-BD59-A6C34878D82A}">
                    <a16:rowId xmlns:a16="http://schemas.microsoft.com/office/drawing/2014/main" val="10009"/>
                  </a:ext>
                </a:extLst>
              </a:tr>
            </a:tbl>
          </a:graphicData>
        </a:graphic>
      </p:graphicFrame>
      <p:sp>
        <p:nvSpPr>
          <p:cNvPr id="8" name="Rectangle 7">
            <a:extLst>
              <a:ext uri="{FF2B5EF4-FFF2-40B4-BE49-F238E27FC236}">
                <a16:creationId xmlns:a16="http://schemas.microsoft.com/office/drawing/2014/main" id="{7A6D1281-36D5-445B-BE5C-1991D9EE1B20}"/>
              </a:ext>
            </a:extLst>
          </p:cNvPr>
          <p:cNvSpPr/>
          <p:nvPr/>
        </p:nvSpPr>
        <p:spPr>
          <a:xfrm>
            <a:off x="417600" y="3409955"/>
            <a:ext cx="8157057" cy="600164"/>
          </a:xfrm>
          <a:prstGeom prst="rect">
            <a:avLst/>
          </a:prstGeom>
        </p:spPr>
        <p:txBody>
          <a:bodyPr wrap="square">
            <a:spAutoFit/>
          </a:bodyPr>
          <a:lstStyle/>
          <a:p>
            <a:pPr algn="just" hangingPunct="0">
              <a:spcAft>
                <a:spcPts val="0"/>
              </a:spcAft>
            </a:pPr>
            <a:r>
              <a:rPr lang="en-US" sz="1100" dirty="0">
                <a:solidFill>
                  <a:srgbClr val="000000"/>
                </a:solidFill>
                <a:latin typeface="+mj-lt"/>
                <a:ea typeface="Times New Roman" panose="02020603050405020304" pitchFamily="18" charset="0"/>
              </a:rPr>
              <a:t>Proposal from [9]: DFT-s-OFDM RB allocation should satisfy following rules:</a:t>
            </a:r>
            <a:endParaRPr lang="fi-FI" sz="1100" dirty="0">
              <a:latin typeface="+mj-lt"/>
              <a:ea typeface="Times New Roman" panose="02020603050405020304" pitchFamily="18" charset="0"/>
            </a:endParaRPr>
          </a:p>
          <a:p>
            <a:pPr marL="342900" lvl="0" indent="-342900" algn="just" hangingPunct="0">
              <a:spcAft>
                <a:spcPts val="0"/>
              </a:spcAft>
              <a:buFont typeface="+mj-lt"/>
              <a:buAutoNum type="arabicPeriod"/>
            </a:pPr>
            <a:r>
              <a:rPr lang="en-US" sz="1100" dirty="0">
                <a:solidFill>
                  <a:srgbClr val="000000"/>
                </a:solidFill>
                <a:latin typeface="+mj-lt"/>
                <a:ea typeface="Times New Roman" panose="02020603050405020304" pitchFamily="18" charset="0"/>
              </a:rPr>
              <a:t>Maximum number of RB is the lowest number closest to the max CP-OFDM number of RB satisfying equation 1.</a:t>
            </a:r>
            <a:endParaRPr lang="fi-FI" sz="1100" dirty="0">
              <a:solidFill>
                <a:srgbClr val="000000"/>
              </a:solidFill>
              <a:latin typeface="+mj-lt"/>
              <a:ea typeface="Times New Roman" panose="02020603050405020304" pitchFamily="18" charset="0"/>
            </a:endParaRPr>
          </a:p>
          <a:p>
            <a:pPr marL="342900" lvl="0" indent="-342900" algn="just" hangingPunct="0">
              <a:spcAft>
                <a:spcPts val="0"/>
              </a:spcAft>
              <a:buFont typeface="+mj-lt"/>
              <a:buAutoNum type="arabicPeriod"/>
            </a:pPr>
            <a:r>
              <a:rPr lang="en-US" sz="1100" dirty="0" err="1">
                <a:solidFill>
                  <a:srgbClr val="000000"/>
                </a:solidFill>
                <a:latin typeface="+mj-lt"/>
                <a:ea typeface="Times New Roman" panose="02020603050405020304" pitchFamily="18" charset="0"/>
              </a:rPr>
              <a:t>RBstart</a:t>
            </a:r>
            <a:r>
              <a:rPr lang="en-US" sz="1100" dirty="0">
                <a:solidFill>
                  <a:srgbClr val="000000"/>
                </a:solidFill>
                <a:latin typeface="+mj-lt"/>
                <a:ea typeface="Times New Roman" panose="02020603050405020304" pitchFamily="18" charset="0"/>
              </a:rPr>
              <a:t> possibilities follow equation 2.</a:t>
            </a:r>
            <a:endParaRPr lang="fi-FI" sz="1100" dirty="0">
              <a:solidFill>
                <a:srgbClr val="000000"/>
              </a:solidFill>
              <a:latin typeface="+mj-lt"/>
              <a:ea typeface="Times New Roman" panose="02020603050405020304" pitchFamily="18" charset="0"/>
            </a:endParaRPr>
          </a:p>
        </p:txBody>
      </p:sp>
      <p:sp>
        <p:nvSpPr>
          <p:cNvPr id="9" name="Rectangle 8">
            <a:extLst>
              <a:ext uri="{FF2B5EF4-FFF2-40B4-BE49-F238E27FC236}">
                <a16:creationId xmlns:a16="http://schemas.microsoft.com/office/drawing/2014/main" id="{594D5D10-6CD9-415D-94CB-CEA41DFED629}"/>
              </a:ext>
            </a:extLst>
          </p:cNvPr>
          <p:cNvSpPr/>
          <p:nvPr/>
        </p:nvSpPr>
        <p:spPr>
          <a:xfrm>
            <a:off x="483079" y="3985803"/>
            <a:ext cx="2688557" cy="276999"/>
          </a:xfrm>
          <a:prstGeom prst="rect">
            <a:avLst/>
          </a:prstGeom>
        </p:spPr>
        <p:txBody>
          <a:bodyPr wrap="none">
            <a:spAutoFit/>
          </a:bodyPr>
          <a:lstStyle/>
          <a:p>
            <a:pPr hangingPunct="0">
              <a:spcAft>
                <a:spcPts val="900"/>
              </a:spcAft>
            </a:pPr>
            <a:r>
              <a:rPr lang="en-CA" sz="1200" i="1" dirty="0">
                <a:solidFill>
                  <a:srgbClr val="273142"/>
                </a:solidFill>
                <a:latin typeface="Times New Roman" panose="02020603050405020304" pitchFamily="18" charset="0"/>
                <a:ea typeface="Times New Roman" panose="02020603050405020304" pitchFamily="18" charset="0"/>
              </a:rPr>
              <a:t>number of RB=2^</a:t>
            </a:r>
            <a:r>
              <a:rPr lang="en-CA" sz="1200" i="1" baseline="30000" dirty="0">
                <a:solidFill>
                  <a:srgbClr val="273142"/>
                </a:solidFill>
                <a:latin typeface="Times New Roman" panose="02020603050405020304" pitchFamily="18" charset="0"/>
                <a:ea typeface="Times New Roman" panose="02020603050405020304" pitchFamily="18" charset="0"/>
              </a:rPr>
              <a:t>X</a:t>
            </a:r>
            <a:r>
              <a:rPr lang="en-CA" sz="1200" i="1" dirty="0">
                <a:solidFill>
                  <a:srgbClr val="273142"/>
                </a:solidFill>
                <a:latin typeface="Times New Roman" panose="02020603050405020304" pitchFamily="18" charset="0"/>
                <a:ea typeface="Times New Roman" panose="02020603050405020304" pitchFamily="18" charset="0"/>
              </a:rPr>
              <a:t>*3^</a:t>
            </a:r>
            <a:r>
              <a:rPr lang="en-CA" sz="1200" i="1" baseline="30000" dirty="0">
                <a:solidFill>
                  <a:srgbClr val="273142"/>
                </a:solidFill>
                <a:latin typeface="Times New Roman" panose="02020603050405020304" pitchFamily="18" charset="0"/>
                <a:ea typeface="Times New Roman" panose="02020603050405020304" pitchFamily="18" charset="0"/>
              </a:rPr>
              <a:t>Y</a:t>
            </a:r>
            <a:r>
              <a:rPr lang="en-CA" sz="1200" i="1" dirty="0">
                <a:solidFill>
                  <a:srgbClr val="273142"/>
                </a:solidFill>
                <a:latin typeface="Times New Roman" panose="02020603050405020304" pitchFamily="18" charset="0"/>
                <a:ea typeface="Times New Roman" panose="02020603050405020304" pitchFamily="18" charset="0"/>
              </a:rPr>
              <a:t>*5^</a:t>
            </a:r>
            <a:r>
              <a:rPr lang="en-CA" sz="1200" i="1" baseline="30000" dirty="0">
                <a:solidFill>
                  <a:srgbClr val="273142"/>
                </a:solidFill>
                <a:latin typeface="Times New Roman" panose="02020603050405020304" pitchFamily="18" charset="0"/>
                <a:ea typeface="Times New Roman" panose="02020603050405020304" pitchFamily="18" charset="0"/>
              </a:rPr>
              <a:t>Z </a:t>
            </a:r>
            <a:r>
              <a:rPr lang="en-CA" sz="1200" i="1" dirty="0">
                <a:solidFill>
                  <a:srgbClr val="273142"/>
                </a:solidFill>
                <a:latin typeface="Times New Roman" panose="02020603050405020304" pitchFamily="18" charset="0"/>
                <a:ea typeface="Times New Roman" panose="02020603050405020304" pitchFamily="18" charset="0"/>
              </a:rPr>
              <a:t>(equation 1)</a:t>
            </a:r>
            <a:endParaRPr lang="fi-FI" sz="1200" dirty="0">
              <a:solidFill>
                <a:srgbClr val="273142"/>
              </a:solidFill>
              <a:latin typeface="Times New Roman" panose="02020603050405020304" pitchFamily="18" charset="0"/>
              <a:ea typeface="Times New Roman" panose="02020603050405020304" pitchFamily="18" charset="0"/>
            </a:endParaRPr>
          </a:p>
        </p:txBody>
      </p:sp>
      <p:sp>
        <p:nvSpPr>
          <p:cNvPr id="11" name="Rectangle 10">
            <a:extLst>
              <a:ext uri="{FF2B5EF4-FFF2-40B4-BE49-F238E27FC236}">
                <a16:creationId xmlns:a16="http://schemas.microsoft.com/office/drawing/2014/main" id="{CD363BFF-E6BC-4523-BDAF-CDBCBDF949F3}"/>
              </a:ext>
            </a:extLst>
          </p:cNvPr>
          <p:cNvSpPr/>
          <p:nvPr/>
        </p:nvSpPr>
        <p:spPr>
          <a:xfrm>
            <a:off x="483079" y="4262801"/>
            <a:ext cx="7729268" cy="276999"/>
          </a:xfrm>
          <a:prstGeom prst="rect">
            <a:avLst/>
          </a:prstGeom>
        </p:spPr>
        <p:txBody>
          <a:bodyPr wrap="square">
            <a:spAutoFit/>
          </a:bodyPr>
          <a:lstStyle/>
          <a:p>
            <a:pPr hangingPunct="0">
              <a:spcAft>
                <a:spcPts val="0"/>
              </a:spcAft>
            </a:pPr>
            <a:r>
              <a:rPr lang="en-US" sz="1200" i="1" dirty="0" err="1">
                <a:solidFill>
                  <a:srgbClr val="273142"/>
                </a:solidFill>
                <a:latin typeface="Times New Roman" panose="02020603050405020304" pitchFamily="18" charset="0"/>
              </a:rPr>
              <a:t>RBstart</a:t>
            </a:r>
            <a:r>
              <a:rPr lang="en-US" sz="1200" i="1" dirty="0">
                <a:solidFill>
                  <a:srgbClr val="273142"/>
                </a:solidFill>
                <a:latin typeface="Times New Roman" panose="02020603050405020304" pitchFamily="18" charset="0"/>
              </a:rPr>
              <a:t> DFT-s-OFDM range = 0 to (CP-OFDM </a:t>
            </a:r>
            <a:r>
              <a:rPr lang="en-US" sz="1200" i="1" dirty="0" err="1">
                <a:solidFill>
                  <a:srgbClr val="273142"/>
                </a:solidFill>
                <a:latin typeface="Times New Roman" panose="02020603050405020304" pitchFamily="18" charset="0"/>
              </a:rPr>
              <a:t>maxRB</a:t>
            </a:r>
            <a:r>
              <a:rPr lang="en-US" sz="1200" i="1" dirty="0">
                <a:solidFill>
                  <a:srgbClr val="273142"/>
                </a:solidFill>
                <a:latin typeface="Times New Roman" panose="02020603050405020304" pitchFamily="18" charset="0"/>
              </a:rPr>
              <a:t>)–(DFT-s-OFDM #RB) (equation 2)</a:t>
            </a:r>
            <a:endParaRPr lang="fi-FI" sz="1200" i="1" dirty="0">
              <a:solidFill>
                <a:srgbClr val="273142"/>
              </a:solidFill>
              <a:latin typeface="Times New Roman" panose="02020603050405020304" pitchFamily="18" charset="0"/>
            </a:endParaRPr>
          </a:p>
        </p:txBody>
      </p:sp>
      <p:sp>
        <p:nvSpPr>
          <p:cNvPr id="2" name="Rectangle 1">
            <a:extLst>
              <a:ext uri="{FF2B5EF4-FFF2-40B4-BE49-F238E27FC236}">
                <a16:creationId xmlns:a16="http://schemas.microsoft.com/office/drawing/2014/main" id="{A164D49C-CC8F-4C63-A1B2-2C1221DE0F75}"/>
              </a:ext>
            </a:extLst>
          </p:cNvPr>
          <p:cNvSpPr/>
          <p:nvPr/>
        </p:nvSpPr>
        <p:spPr>
          <a:xfrm>
            <a:off x="483079" y="4498022"/>
            <a:ext cx="8264106" cy="261610"/>
          </a:xfrm>
          <a:prstGeom prst="rect">
            <a:avLst/>
          </a:prstGeom>
        </p:spPr>
        <p:txBody>
          <a:bodyPr wrap="square">
            <a:spAutoFit/>
          </a:bodyPr>
          <a:lstStyle/>
          <a:p>
            <a:pPr algn="just">
              <a:spcAft>
                <a:spcPts val="0"/>
              </a:spcAft>
            </a:pPr>
            <a:r>
              <a:rPr lang="en-GB" sz="1100" b="1" dirty="0">
                <a:solidFill>
                  <a:srgbClr val="000000"/>
                </a:solidFill>
                <a:highlight>
                  <a:srgbClr val="FFFF00"/>
                </a:highlight>
                <a:latin typeface="+mj-lt"/>
              </a:rPr>
              <a:t>Worst case </a:t>
            </a:r>
            <a:r>
              <a:rPr lang="en-GB" sz="1100" b="1" dirty="0" err="1">
                <a:solidFill>
                  <a:srgbClr val="000000"/>
                </a:solidFill>
                <a:highlight>
                  <a:srgbClr val="FFFF00"/>
                </a:highlight>
                <a:latin typeface="+mj-lt"/>
              </a:rPr>
              <a:t>positon</a:t>
            </a:r>
            <a:r>
              <a:rPr lang="en-GB" sz="1100" b="1" dirty="0">
                <a:solidFill>
                  <a:srgbClr val="000000"/>
                </a:solidFill>
                <a:highlight>
                  <a:srgbClr val="FFFF00"/>
                </a:highlight>
                <a:latin typeface="+mj-lt"/>
              </a:rPr>
              <a:t> of RB start 0 for DFT-s-OFDM RB allocation is used for MPR evaluation.</a:t>
            </a:r>
            <a:endParaRPr lang="fi-FI" sz="1100" b="1" dirty="0">
              <a:solidFill>
                <a:srgbClr val="000000"/>
              </a:solidFill>
              <a:highlight>
                <a:srgbClr val="FFFF00"/>
              </a:highlight>
              <a:latin typeface="+mj-lt"/>
            </a:endParaRPr>
          </a:p>
        </p:txBody>
      </p:sp>
    </p:spTree>
    <p:extLst>
      <p:ext uri="{BB962C8B-B14F-4D97-AF65-F5344CB8AC3E}">
        <p14:creationId xmlns:p14="http://schemas.microsoft.com/office/powerpoint/2010/main" val="28247180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841EAFA-26E9-4739-9DE7-E17B69564694}"/>
              </a:ext>
            </a:extLst>
          </p:cNvPr>
          <p:cNvSpPr>
            <a:spLocks noGrp="1"/>
          </p:cNvSpPr>
          <p:nvPr>
            <p:ph type="body" sz="quarter" idx="11"/>
          </p:nvPr>
        </p:nvSpPr>
        <p:spPr/>
        <p:txBody>
          <a:bodyPr/>
          <a:lstStyle/>
          <a:p>
            <a:r>
              <a:rPr lang="fi-FI" dirty="0"/>
              <a:t>Sub-</a:t>
            </a:r>
            <a:r>
              <a:rPr lang="fi-FI" dirty="0" err="1"/>
              <a:t>block</a:t>
            </a:r>
            <a:r>
              <a:rPr lang="fi-FI" dirty="0"/>
              <a:t> </a:t>
            </a:r>
            <a:r>
              <a:rPr lang="fi-FI" dirty="0" err="1"/>
              <a:t>alingment</a:t>
            </a:r>
            <a:endParaRPr lang="fi-FI" dirty="0"/>
          </a:p>
          <a:p>
            <a:endParaRPr lang="fi-FI" dirty="0"/>
          </a:p>
        </p:txBody>
      </p:sp>
      <p:sp>
        <p:nvSpPr>
          <p:cNvPr id="5" name="Footer Placeholder 4">
            <a:extLst>
              <a:ext uri="{FF2B5EF4-FFF2-40B4-BE49-F238E27FC236}">
                <a16:creationId xmlns:a16="http://schemas.microsoft.com/office/drawing/2014/main" id="{31F41C9C-B717-4AC2-B9BD-6BC1BE32DEEC}"/>
              </a:ext>
            </a:extLst>
          </p:cNvPr>
          <p:cNvSpPr>
            <a:spLocks noGrp="1"/>
          </p:cNvSpPr>
          <p:nvPr>
            <p:ph type="ftr" sz="quarter" idx="3"/>
          </p:nvPr>
        </p:nvSpPr>
        <p:spPr/>
        <p:txBody>
          <a:bodyPr/>
          <a:lstStyle/>
          <a:p>
            <a:r>
              <a:rPr lang="en-US"/>
              <a:t>&lt;Document ID: change ID in footer or remove&gt; &lt;Change information classification in footer&gt;</a:t>
            </a:r>
            <a:endParaRPr lang="en-US" dirty="0"/>
          </a:p>
        </p:txBody>
      </p:sp>
      <p:sp>
        <p:nvSpPr>
          <p:cNvPr id="6" name="Rectangle 5">
            <a:extLst>
              <a:ext uri="{FF2B5EF4-FFF2-40B4-BE49-F238E27FC236}">
                <a16:creationId xmlns:a16="http://schemas.microsoft.com/office/drawing/2014/main" id="{EF1309B6-7639-4EF5-B7BC-49C2F93AD319}"/>
              </a:ext>
            </a:extLst>
          </p:cNvPr>
          <p:cNvSpPr/>
          <p:nvPr/>
        </p:nvSpPr>
        <p:spPr>
          <a:xfrm>
            <a:off x="314801" y="995164"/>
            <a:ext cx="2773839" cy="1461939"/>
          </a:xfrm>
          <a:prstGeom prst="rect">
            <a:avLst/>
          </a:prstGeom>
        </p:spPr>
        <p:txBody>
          <a:bodyPr wrap="square">
            <a:spAutoFit/>
          </a:bodyPr>
          <a:lstStyle/>
          <a:p>
            <a:pPr defTabSz="360000">
              <a:spcAft>
                <a:spcPts val="600"/>
              </a:spcAft>
              <a:tabLst>
                <a:tab pos="360000" algn="l"/>
              </a:tabLst>
            </a:pPr>
            <a:r>
              <a:rPr lang="fi-FI" sz="14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Proposal</a:t>
            </a:r>
            <a:r>
              <a:rPr lang="fi-FI" sz="14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1 </a:t>
            </a:r>
            <a:r>
              <a:rPr lang="fi-FI" sz="14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from</a:t>
            </a:r>
            <a:r>
              <a:rPr lang="fi-FI" sz="14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[7]</a:t>
            </a:r>
          </a:p>
          <a:p>
            <a:pPr defTabSz="360000">
              <a:spcAft>
                <a:spcPts val="600"/>
              </a:spcAft>
              <a:tabLst>
                <a:tab pos="360000" algn="l"/>
              </a:tabLst>
            </a:pPr>
            <a:r>
              <a:rPr lang="fi-FI" sz="14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Sub-</a:t>
            </a:r>
            <a:r>
              <a:rPr lang="fi-FI" sz="14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block</a:t>
            </a:r>
            <a:r>
              <a:rPr lang="fi-FI" sz="14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a:t>
            </a:r>
            <a:r>
              <a:rPr lang="fi-FI" sz="14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alingment</a:t>
            </a:r>
            <a:r>
              <a:rPr lang="fi-FI" sz="14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is </a:t>
            </a:r>
            <a:r>
              <a:rPr lang="fi-FI" sz="14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dependent</a:t>
            </a:r>
            <a:r>
              <a:rPr lang="fi-FI" sz="14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a:t>
            </a:r>
            <a:r>
              <a:rPr lang="fi-FI" sz="14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from</a:t>
            </a:r>
            <a:r>
              <a:rPr lang="fi-FI" sz="14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a:t>
            </a:r>
            <a:r>
              <a:rPr lang="fi-FI" sz="14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channel</a:t>
            </a:r>
            <a:r>
              <a:rPr lang="fi-FI" sz="14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a:t>
            </a:r>
            <a:r>
              <a:rPr lang="fi-FI" sz="14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raster</a:t>
            </a:r>
            <a:r>
              <a:rPr lang="fi-FI" sz="14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a:t>
            </a:r>
            <a:r>
              <a:rPr lang="fi-FI" sz="14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but</a:t>
            </a:r>
            <a:r>
              <a:rPr lang="fi-FI" sz="14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at </a:t>
            </a:r>
            <a:r>
              <a:rPr lang="fi-FI" sz="14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least</a:t>
            </a:r>
            <a:r>
              <a:rPr lang="fi-FI" sz="14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100 </a:t>
            </a:r>
            <a:r>
              <a:rPr lang="fi-FI" sz="14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khz</a:t>
            </a:r>
            <a:r>
              <a:rPr lang="fi-FI" sz="14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a:t>
            </a:r>
            <a:r>
              <a:rPr lang="fi-FI" sz="14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raster</a:t>
            </a:r>
            <a:r>
              <a:rPr lang="fi-FI" sz="14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a:t>
            </a:r>
            <a:r>
              <a:rPr lang="fi-FI" sz="14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will</a:t>
            </a:r>
            <a:r>
              <a:rPr lang="fi-FI" sz="14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a:t>
            </a:r>
            <a:r>
              <a:rPr lang="fi-FI" sz="14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be</a:t>
            </a:r>
            <a:r>
              <a:rPr lang="fi-FI" sz="14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a:t>
            </a:r>
            <a:r>
              <a:rPr lang="fi-FI" sz="14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specified</a:t>
            </a:r>
            <a:r>
              <a:rPr lang="fi-FI" sz="14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for LTE </a:t>
            </a:r>
            <a:r>
              <a:rPr lang="fi-FI" sz="14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refarming</a:t>
            </a:r>
            <a:r>
              <a:rPr lang="fi-FI" sz="14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a:t>
            </a:r>
            <a:r>
              <a:rPr lang="fi-FI" sz="14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bands</a:t>
            </a:r>
            <a:r>
              <a:rPr lang="fi-FI" sz="14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a:t>
            </a:r>
          </a:p>
        </p:txBody>
      </p:sp>
      <p:sp>
        <p:nvSpPr>
          <p:cNvPr id="7" name="Rectangle 6">
            <a:extLst>
              <a:ext uri="{FF2B5EF4-FFF2-40B4-BE49-F238E27FC236}">
                <a16:creationId xmlns:a16="http://schemas.microsoft.com/office/drawing/2014/main" id="{AA78F957-8611-45B6-9A08-E4F1C35F25E5}"/>
              </a:ext>
            </a:extLst>
          </p:cNvPr>
          <p:cNvSpPr/>
          <p:nvPr/>
        </p:nvSpPr>
        <p:spPr>
          <a:xfrm>
            <a:off x="3444788" y="67180"/>
            <a:ext cx="5679440" cy="523220"/>
          </a:xfrm>
          <a:prstGeom prst="rect">
            <a:avLst/>
          </a:prstGeom>
        </p:spPr>
        <p:txBody>
          <a:bodyPr wrap="square">
            <a:spAutoFit/>
          </a:bodyPr>
          <a:lstStyle/>
          <a:p>
            <a:r>
              <a:rPr lang="en-GB" sz="1400" dirty="0">
                <a:solidFill>
                  <a:srgbClr val="273142"/>
                </a:solidFill>
                <a:ea typeface="Yu Mincho"/>
              </a:rPr>
              <a:t>Offset of the </a:t>
            </a:r>
            <a:r>
              <a:rPr lang="en-GB" sz="1400" dirty="0" err="1">
                <a:solidFill>
                  <a:srgbClr val="273142"/>
                </a:solidFill>
                <a:ea typeface="Yu Mincho"/>
              </a:rPr>
              <a:t>center</a:t>
            </a:r>
            <a:r>
              <a:rPr lang="en-GB" sz="1400" dirty="0">
                <a:solidFill>
                  <a:srgbClr val="273142"/>
                </a:solidFill>
                <a:ea typeface="Yu Mincho"/>
              </a:rPr>
              <a:t> frequency of the transmission bandwidth configuration for worst case guard band (100 kHz channel raster).</a:t>
            </a:r>
            <a:endParaRPr lang="fi-FI" sz="1400" dirty="0">
              <a:solidFill>
                <a:srgbClr val="273142"/>
              </a:solidFill>
            </a:endParaRPr>
          </a:p>
        </p:txBody>
      </p:sp>
      <p:pic>
        <p:nvPicPr>
          <p:cNvPr id="9" name="Picture 8">
            <a:extLst>
              <a:ext uri="{FF2B5EF4-FFF2-40B4-BE49-F238E27FC236}">
                <a16:creationId xmlns:a16="http://schemas.microsoft.com/office/drawing/2014/main" id="{E3D6FCAF-435B-4F1B-93BF-84C43C35608C}"/>
              </a:ext>
            </a:extLst>
          </p:cNvPr>
          <p:cNvPicPr>
            <a:picLocks noChangeAspect="1"/>
          </p:cNvPicPr>
          <p:nvPr/>
        </p:nvPicPr>
        <p:blipFill>
          <a:blip r:embed="rId2"/>
          <a:stretch>
            <a:fillRect/>
          </a:stretch>
        </p:blipFill>
        <p:spPr>
          <a:xfrm>
            <a:off x="3088640" y="650399"/>
            <a:ext cx="5834307" cy="4106401"/>
          </a:xfrm>
          <a:prstGeom prst="rect">
            <a:avLst/>
          </a:prstGeom>
        </p:spPr>
      </p:pic>
    </p:spTree>
    <p:extLst>
      <p:ext uri="{BB962C8B-B14F-4D97-AF65-F5344CB8AC3E}">
        <p14:creationId xmlns:p14="http://schemas.microsoft.com/office/powerpoint/2010/main" val="25811481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CB5F64A-EA87-440B-BBEF-E2660ED21EB3}"/>
              </a:ext>
            </a:extLst>
          </p:cNvPr>
          <p:cNvSpPr>
            <a:spLocks noGrp="1"/>
          </p:cNvSpPr>
          <p:nvPr>
            <p:ph type="body" sz="quarter" idx="11"/>
          </p:nvPr>
        </p:nvSpPr>
        <p:spPr/>
        <p:txBody>
          <a:bodyPr/>
          <a:lstStyle/>
          <a:p>
            <a:r>
              <a:rPr lang="fi-FI" dirty="0"/>
              <a:t>MPR </a:t>
            </a:r>
            <a:r>
              <a:rPr lang="fi-FI" dirty="0" err="1"/>
              <a:t>Table</a:t>
            </a:r>
            <a:r>
              <a:rPr lang="fi-FI" dirty="0"/>
              <a:t> </a:t>
            </a:r>
            <a:r>
              <a:rPr lang="fi-FI" dirty="0" err="1"/>
              <a:t>format</a:t>
            </a:r>
            <a:r>
              <a:rPr lang="fi-FI" dirty="0"/>
              <a:t> </a:t>
            </a:r>
            <a:r>
              <a:rPr lang="fi-FI" sz="1200" dirty="0" err="1">
                <a:latin typeface="Arial" panose="020B0604020202020204" pitchFamily="34" charset="0"/>
                <a:cs typeface="Arial" panose="020B0604020202020204" pitchFamily="34" charset="0"/>
              </a:rPr>
              <a:t>Proposal</a:t>
            </a:r>
            <a:r>
              <a:rPr lang="fi-FI" sz="1200" dirty="0">
                <a:latin typeface="Arial" panose="020B0604020202020204" pitchFamily="34" charset="0"/>
                <a:cs typeface="Arial" panose="020B0604020202020204" pitchFamily="34" charset="0"/>
              </a:rPr>
              <a:t> 1 </a:t>
            </a:r>
            <a:r>
              <a:rPr lang="fi-FI" sz="1200" dirty="0" err="1">
                <a:latin typeface="Arial" panose="020B0604020202020204" pitchFamily="34" charset="0"/>
                <a:cs typeface="Arial" panose="020B0604020202020204" pitchFamily="34" charset="0"/>
              </a:rPr>
              <a:t>from</a:t>
            </a:r>
            <a:r>
              <a:rPr lang="fi-FI" sz="1200" dirty="0">
                <a:latin typeface="Arial" panose="020B0604020202020204" pitchFamily="34" charset="0"/>
                <a:cs typeface="Arial" panose="020B0604020202020204" pitchFamily="34" charset="0"/>
              </a:rPr>
              <a:t> [4]</a:t>
            </a:r>
          </a:p>
          <a:p>
            <a:endParaRPr lang="fi-FI" dirty="0"/>
          </a:p>
          <a:p>
            <a:endParaRPr lang="fi-FI" dirty="0"/>
          </a:p>
        </p:txBody>
      </p:sp>
      <p:sp>
        <p:nvSpPr>
          <p:cNvPr id="4" name="Text Placeholder 3">
            <a:extLst>
              <a:ext uri="{FF2B5EF4-FFF2-40B4-BE49-F238E27FC236}">
                <a16:creationId xmlns:a16="http://schemas.microsoft.com/office/drawing/2014/main" id="{09D8C106-FBB8-4C74-B645-D011DF99DFB9}"/>
              </a:ext>
            </a:extLst>
          </p:cNvPr>
          <p:cNvSpPr>
            <a:spLocks noGrp="1"/>
          </p:cNvSpPr>
          <p:nvPr>
            <p:ph type="body" sz="quarter" idx="12"/>
          </p:nvPr>
        </p:nvSpPr>
        <p:spPr>
          <a:xfrm>
            <a:off x="417600" y="738635"/>
            <a:ext cx="1600981" cy="243774"/>
          </a:xfrm>
        </p:spPr>
        <p:txBody>
          <a:bodyPr>
            <a:normAutofit/>
          </a:bodyPr>
          <a:lstStyle/>
          <a:p>
            <a:endParaRPr lang="fi-FI" sz="1000" dirty="0">
              <a:latin typeface="Arial" panose="020B0604020202020204" pitchFamily="34" charset="0"/>
              <a:cs typeface="Arial" panose="020B0604020202020204" pitchFamily="34" charset="0"/>
            </a:endParaRPr>
          </a:p>
          <a:p>
            <a:endParaRPr lang="fi-FI" sz="1000" dirty="0"/>
          </a:p>
        </p:txBody>
      </p:sp>
      <p:sp>
        <p:nvSpPr>
          <p:cNvPr id="5" name="Footer Placeholder 4">
            <a:extLst>
              <a:ext uri="{FF2B5EF4-FFF2-40B4-BE49-F238E27FC236}">
                <a16:creationId xmlns:a16="http://schemas.microsoft.com/office/drawing/2014/main" id="{6196B548-1643-4E2E-9313-C1F4DFE8E694}"/>
              </a:ext>
            </a:extLst>
          </p:cNvPr>
          <p:cNvSpPr>
            <a:spLocks noGrp="1"/>
          </p:cNvSpPr>
          <p:nvPr>
            <p:ph type="ftr" sz="quarter" idx="3"/>
          </p:nvPr>
        </p:nvSpPr>
        <p:spPr/>
        <p:txBody>
          <a:bodyPr/>
          <a:lstStyle/>
          <a:p>
            <a:r>
              <a:rPr lang="en-US"/>
              <a:t>&lt;Document ID: change ID in footer or remove&gt; &lt;Change information classification in footer&gt;</a:t>
            </a:r>
            <a:endParaRPr lang="en-US" dirty="0"/>
          </a:p>
        </p:txBody>
      </p:sp>
      <p:sp>
        <p:nvSpPr>
          <p:cNvPr id="9" name="TextBox 8">
            <a:extLst>
              <a:ext uri="{FF2B5EF4-FFF2-40B4-BE49-F238E27FC236}">
                <a16:creationId xmlns:a16="http://schemas.microsoft.com/office/drawing/2014/main" id="{11782231-8255-4E2F-B9A0-93D756389A1E}"/>
              </a:ext>
            </a:extLst>
          </p:cNvPr>
          <p:cNvSpPr txBox="1"/>
          <p:nvPr/>
        </p:nvSpPr>
        <p:spPr>
          <a:xfrm>
            <a:off x="417600" y="3091913"/>
            <a:ext cx="8519708" cy="1638123"/>
          </a:xfrm>
          <a:prstGeom prst="rect">
            <a:avLst/>
          </a:prstGeom>
          <a:noFill/>
        </p:spPr>
        <p:txBody>
          <a:bodyPr wrap="square" lIns="72000" tIns="72000" rIns="72000" bIns="72000" rtlCol="0">
            <a:spAutoFit/>
          </a:bodyPr>
          <a:lstStyle/>
          <a:p>
            <a:pPr defTabSz="360000">
              <a:spcAft>
                <a:spcPts val="600"/>
              </a:spcAft>
              <a:tabLst>
                <a:tab pos="360000" algn="l"/>
              </a:tabLst>
            </a:pPr>
            <a:r>
              <a:rPr lang="fi-FI" sz="11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Edge</a:t>
            </a:r>
            <a:r>
              <a:rPr lang="fi-FI" sz="11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a:t>
            </a:r>
            <a:r>
              <a:rPr lang="fi-FI" sz="11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allocation</a:t>
            </a:r>
            <a:r>
              <a:rPr lang="fi-FI" sz="11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a:t>
            </a:r>
            <a:r>
              <a:rPr lang="fi-FI" sz="11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means</a:t>
            </a:r>
            <a:r>
              <a:rPr lang="fi-FI" sz="11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a:t>
            </a:r>
            <a:r>
              <a:rPr lang="fi-FI" sz="11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that</a:t>
            </a:r>
            <a:r>
              <a:rPr lang="fi-FI" sz="11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a:t>
            </a:r>
            <a:r>
              <a:rPr lang="fi-FI" sz="11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allocation</a:t>
            </a:r>
            <a:r>
              <a:rPr lang="fi-FI" sz="11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a:t>
            </a:r>
            <a:r>
              <a:rPr lang="fi-FI" sz="11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starts</a:t>
            </a:r>
            <a:r>
              <a:rPr lang="fi-FI" sz="11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a:t>
            </a:r>
            <a:r>
              <a:rPr lang="fi-FI" sz="11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from</a:t>
            </a:r>
            <a:r>
              <a:rPr lang="fi-FI" sz="11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RB0 </a:t>
            </a:r>
            <a:r>
              <a:rPr lang="fi-FI" sz="11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or</a:t>
            </a:r>
            <a:r>
              <a:rPr lang="fi-FI" sz="11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a:t>
            </a:r>
            <a:r>
              <a:rPr lang="fi-FI" sz="11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ends</a:t>
            </a:r>
            <a:r>
              <a:rPr lang="fi-FI" sz="11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to </a:t>
            </a:r>
            <a:r>
              <a:rPr lang="fi-FI" sz="11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the</a:t>
            </a:r>
            <a:r>
              <a:rPr lang="fi-FI" sz="11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a:t>
            </a:r>
            <a:r>
              <a:rPr lang="fi-FI" sz="11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highest</a:t>
            </a:r>
            <a:r>
              <a:rPr lang="fi-FI" sz="11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RB at </a:t>
            </a:r>
            <a:r>
              <a:rPr lang="fi-FI" sz="11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the</a:t>
            </a:r>
            <a:r>
              <a:rPr lang="fi-FI" sz="11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a:t>
            </a:r>
            <a:r>
              <a:rPr lang="fi-FI" sz="11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higher</a:t>
            </a:r>
            <a:r>
              <a:rPr lang="fi-FI" sz="11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a:t>
            </a:r>
            <a:r>
              <a:rPr lang="fi-FI" sz="11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edge</a:t>
            </a:r>
            <a:r>
              <a:rPr lang="fi-FI" sz="11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of </a:t>
            </a:r>
            <a:r>
              <a:rPr lang="fi-FI" sz="11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the</a:t>
            </a:r>
            <a:r>
              <a:rPr lang="fi-FI" sz="11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a:t>
            </a:r>
            <a:r>
              <a:rPr lang="fi-FI" sz="11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allocation</a:t>
            </a:r>
            <a:r>
              <a:rPr lang="fi-FI" sz="11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a:t>
            </a:r>
            <a:r>
              <a:rPr lang="en-CA" sz="11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MPR will be smaller than for full </a:t>
            </a:r>
            <a:r>
              <a:rPr lang="en-CA" sz="11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alocation</a:t>
            </a:r>
            <a:endParaRPr lang="fi-FI" sz="1100" dirty="0">
              <a:solidFill>
                <a:schemeClr val="tx2"/>
              </a:solidFill>
              <a:latin typeface="Arial" panose="020B0604020202020204" pitchFamily="34" charset="0"/>
              <a:ea typeface="Nokia Pure Text Light" panose="020B0403020202020204" pitchFamily="34" charset="0"/>
              <a:cs typeface="Arial" panose="020B0604020202020204" pitchFamily="34" charset="0"/>
            </a:endParaRPr>
          </a:p>
          <a:p>
            <a:pPr defTabSz="360000">
              <a:spcAft>
                <a:spcPts val="600"/>
              </a:spcAft>
              <a:tabLst>
                <a:tab pos="360000" algn="l"/>
              </a:tabLst>
            </a:pPr>
            <a:r>
              <a:rPr lang="fi-FI" sz="11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Partial</a:t>
            </a:r>
            <a:r>
              <a:rPr lang="fi-FI" sz="11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a:t>
            </a:r>
            <a:r>
              <a:rPr lang="fi-FI" sz="11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allocation</a:t>
            </a:r>
            <a:r>
              <a:rPr lang="fi-FI" sz="11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is </a:t>
            </a:r>
            <a:r>
              <a:rPr lang="fi-FI" sz="11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smaller</a:t>
            </a:r>
            <a:r>
              <a:rPr lang="fi-FI" sz="11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a:t>
            </a:r>
            <a:r>
              <a:rPr lang="fi-FI" sz="11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than</a:t>
            </a:r>
            <a:r>
              <a:rPr lang="fi-FI" sz="11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a:t>
            </a:r>
            <a:r>
              <a:rPr lang="fi-FI" sz="11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full</a:t>
            </a:r>
            <a:r>
              <a:rPr lang="fi-FI" sz="11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a:t>
            </a:r>
            <a:r>
              <a:rPr lang="fi-FI" sz="11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allocation</a:t>
            </a:r>
            <a:endParaRPr lang="fi-FI" sz="1100" dirty="0">
              <a:solidFill>
                <a:schemeClr val="tx2"/>
              </a:solidFill>
              <a:latin typeface="Arial" panose="020B0604020202020204" pitchFamily="34" charset="0"/>
              <a:ea typeface="Nokia Pure Text Light" panose="020B0403020202020204" pitchFamily="34" charset="0"/>
              <a:cs typeface="Arial" panose="020B0604020202020204" pitchFamily="34" charset="0"/>
            </a:endParaRPr>
          </a:p>
          <a:p>
            <a:pPr defTabSz="360000">
              <a:spcAft>
                <a:spcPts val="600"/>
              </a:spcAft>
              <a:tabLst>
                <a:tab pos="360000" algn="l"/>
              </a:tabLst>
            </a:pPr>
            <a:r>
              <a:rPr lang="fi-FI" sz="11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In </a:t>
            </a:r>
            <a:r>
              <a:rPr lang="fi-FI" sz="11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channel</a:t>
            </a:r>
            <a:r>
              <a:rPr lang="fi-FI" sz="11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a:t>
            </a:r>
            <a:r>
              <a:rPr lang="fi-FI" sz="11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allocation</a:t>
            </a:r>
            <a:r>
              <a:rPr lang="fi-FI" sz="11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is a </a:t>
            </a:r>
            <a:r>
              <a:rPr lang="fi-FI" sz="11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allocation</a:t>
            </a:r>
            <a:r>
              <a:rPr lang="fi-FI" sz="11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a:t>
            </a:r>
            <a:r>
              <a:rPr lang="fi-FI" sz="11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which</a:t>
            </a:r>
            <a:r>
              <a:rPr lang="fi-FI" sz="11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is </a:t>
            </a:r>
            <a:r>
              <a:rPr lang="fi-FI" sz="11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not</a:t>
            </a:r>
            <a:r>
              <a:rPr lang="fi-FI" sz="11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in </a:t>
            </a:r>
            <a:r>
              <a:rPr lang="fi-FI" sz="11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the</a:t>
            </a:r>
            <a:r>
              <a:rPr lang="fi-FI" sz="11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a:t>
            </a:r>
            <a:r>
              <a:rPr lang="fi-FI" sz="11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edge</a:t>
            </a:r>
            <a:r>
              <a:rPr lang="fi-FI" sz="11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a:t>
            </a:r>
            <a:r>
              <a:rPr lang="en-CA" sz="11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a:t>
            </a:r>
            <a:r>
              <a:rPr lang="fi-FI" sz="11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The</a:t>
            </a:r>
            <a:r>
              <a:rPr lang="fi-FI" sz="11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intention is to </a:t>
            </a:r>
            <a:r>
              <a:rPr lang="fi-FI" sz="11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have</a:t>
            </a:r>
            <a:r>
              <a:rPr lang="fi-FI" sz="11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a:t>
            </a:r>
            <a:r>
              <a:rPr lang="fi-FI" sz="11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cases</a:t>
            </a:r>
            <a:r>
              <a:rPr lang="fi-FI" sz="11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a:t>
            </a:r>
            <a:r>
              <a:rPr lang="fi-FI" sz="11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when</a:t>
            </a:r>
            <a:r>
              <a:rPr lang="fi-FI" sz="11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a:t>
            </a:r>
            <a:r>
              <a:rPr lang="fi-FI" sz="11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allocation</a:t>
            </a:r>
            <a:r>
              <a:rPr lang="fi-FI" sz="11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is </a:t>
            </a:r>
            <a:r>
              <a:rPr lang="fi-FI" sz="11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not</a:t>
            </a:r>
            <a:r>
              <a:rPr lang="fi-FI" sz="11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SEM </a:t>
            </a:r>
            <a:r>
              <a:rPr lang="fi-FI" sz="11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or</a:t>
            </a:r>
            <a:r>
              <a:rPr lang="fi-FI" sz="11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ACLR </a:t>
            </a:r>
            <a:r>
              <a:rPr lang="fi-FI" sz="11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limited</a:t>
            </a:r>
            <a:r>
              <a:rPr lang="fi-FI" sz="11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and MPR is </a:t>
            </a:r>
            <a:r>
              <a:rPr lang="fi-FI" sz="11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smaller</a:t>
            </a:r>
            <a:r>
              <a:rPr lang="fi-FI" sz="11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a:t>
            </a:r>
            <a:r>
              <a:rPr lang="fi-FI" sz="11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than</a:t>
            </a:r>
            <a:r>
              <a:rPr lang="fi-FI" sz="11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for </a:t>
            </a:r>
            <a:r>
              <a:rPr lang="fi-FI" sz="11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edge</a:t>
            </a:r>
            <a:r>
              <a:rPr lang="fi-FI" sz="11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 </a:t>
            </a:r>
            <a:r>
              <a:rPr lang="fi-FI" sz="1100" dirty="0" err="1">
                <a:solidFill>
                  <a:schemeClr val="tx2"/>
                </a:solidFill>
                <a:latin typeface="Arial" panose="020B0604020202020204" pitchFamily="34" charset="0"/>
                <a:ea typeface="Nokia Pure Text Light" panose="020B0403020202020204" pitchFamily="34" charset="0"/>
                <a:cs typeface="Arial" panose="020B0604020202020204" pitchFamily="34" charset="0"/>
              </a:rPr>
              <a:t>allocation</a:t>
            </a:r>
            <a:r>
              <a:rPr lang="fi-FI" sz="11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a:t>
            </a:r>
          </a:p>
          <a:p>
            <a:pPr defTabSz="360000">
              <a:spcAft>
                <a:spcPts val="600"/>
              </a:spcAft>
              <a:tabLst>
                <a:tab pos="360000" algn="l"/>
              </a:tabLst>
            </a:pPr>
            <a:r>
              <a:rPr lang="en-US" sz="11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The TBD in the table means that a requirement will be developed in form of a number or an equation</a:t>
            </a:r>
          </a:p>
          <a:p>
            <a:pPr defTabSz="360000">
              <a:spcAft>
                <a:spcPts val="600"/>
              </a:spcAft>
              <a:tabLst>
                <a:tab pos="360000" algn="l"/>
              </a:tabLst>
            </a:pPr>
            <a:r>
              <a:rPr lang="en-US" sz="11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AH conclusion: </a:t>
            </a:r>
            <a:r>
              <a:rPr lang="en-GB" sz="1100" dirty="0">
                <a:solidFill>
                  <a:schemeClr val="tx2"/>
                </a:solidFill>
                <a:latin typeface="Arial" panose="020B0604020202020204" pitchFamily="34" charset="0"/>
                <a:ea typeface="Nokia Pure Text Light" panose="020B0403020202020204" pitchFamily="34" charset="0"/>
                <a:cs typeface="Arial" panose="020B0604020202020204" pitchFamily="34" charset="0"/>
              </a:rPr>
              <a:t>It is ok to use the proposed format for next step. Further fine tune can be applied after seeing the simulation results.</a:t>
            </a:r>
            <a:endParaRPr lang="fi-FI" sz="1100" dirty="0">
              <a:solidFill>
                <a:schemeClr val="tx2"/>
              </a:solidFill>
              <a:latin typeface="Arial" panose="020B0604020202020204" pitchFamily="34" charset="0"/>
              <a:ea typeface="Nokia Pure Text Light" panose="020B0403020202020204" pitchFamily="34" charset="0"/>
              <a:cs typeface="Arial" panose="020B0604020202020204" pitchFamily="34" charset="0"/>
            </a:endParaRPr>
          </a:p>
        </p:txBody>
      </p:sp>
      <p:graphicFrame>
        <p:nvGraphicFramePr>
          <p:cNvPr id="11" name="Table 10">
            <a:extLst>
              <a:ext uri="{FF2B5EF4-FFF2-40B4-BE49-F238E27FC236}">
                <a16:creationId xmlns:a16="http://schemas.microsoft.com/office/drawing/2014/main" id="{7E3DCE04-5C46-4B9F-9C4D-0CB5C9E82A6E}"/>
              </a:ext>
            </a:extLst>
          </p:cNvPr>
          <p:cNvGraphicFramePr>
            <a:graphicFrameLocks noGrp="1"/>
          </p:cNvGraphicFramePr>
          <p:nvPr>
            <p:extLst>
              <p:ext uri="{D42A27DB-BD31-4B8C-83A1-F6EECF244321}">
                <p14:modId xmlns:p14="http://schemas.microsoft.com/office/powerpoint/2010/main" val="3720950555"/>
              </p:ext>
            </p:extLst>
          </p:nvPr>
        </p:nvGraphicFramePr>
        <p:xfrm>
          <a:off x="417600" y="709519"/>
          <a:ext cx="8031193" cy="2353278"/>
        </p:xfrm>
        <a:graphic>
          <a:graphicData uri="http://schemas.openxmlformats.org/drawingml/2006/table">
            <a:tbl>
              <a:tblPr/>
              <a:tblGrid>
                <a:gridCol w="1049622">
                  <a:extLst>
                    <a:ext uri="{9D8B030D-6E8A-4147-A177-3AD203B41FA5}">
                      <a16:colId xmlns:a16="http://schemas.microsoft.com/office/drawing/2014/main" val="2263779638"/>
                    </a:ext>
                  </a:extLst>
                </a:gridCol>
                <a:gridCol w="906491">
                  <a:extLst>
                    <a:ext uri="{9D8B030D-6E8A-4147-A177-3AD203B41FA5}">
                      <a16:colId xmlns:a16="http://schemas.microsoft.com/office/drawing/2014/main" val="1395532678"/>
                    </a:ext>
                  </a:extLst>
                </a:gridCol>
                <a:gridCol w="2035629">
                  <a:extLst>
                    <a:ext uri="{9D8B030D-6E8A-4147-A177-3AD203B41FA5}">
                      <a16:colId xmlns:a16="http://schemas.microsoft.com/office/drawing/2014/main" val="2295267816"/>
                    </a:ext>
                  </a:extLst>
                </a:gridCol>
                <a:gridCol w="2035629">
                  <a:extLst>
                    <a:ext uri="{9D8B030D-6E8A-4147-A177-3AD203B41FA5}">
                      <a16:colId xmlns:a16="http://schemas.microsoft.com/office/drawing/2014/main" val="230774573"/>
                    </a:ext>
                  </a:extLst>
                </a:gridCol>
                <a:gridCol w="2003822">
                  <a:extLst>
                    <a:ext uri="{9D8B030D-6E8A-4147-A177-3AD203B41FA5}">
                      <a16:colId xmlns:a16="http://schemas.microsoft.com/office/drawing/2014/main" val="3970856766"/>
                    </a:ext>
                  </a:extLst>
                </a:gridCol>
              </a:tblGrid>
              <a:tr h="126821">
                <a:tc rowSpan="2">
                  <a:txBody>
                    <a:bodyPr/>
                    <a:lstStyle/>
                    <a:p>
                      <a:pPr algn="ctr" rtl="0" fontAlgn="b"/>
                      <a:r>
                        <a:rPr lang="fi-FI" sz="1000" b="1" i="0" u="none" strike="noStrike" dirty="0" err="1">
                          <a:solidFill>
                            <a:srgbClr val="124191"/>
                          </a:solidFill>
                          <a:effectLst/>
                          <a:latin typeface="Arial" panose="020B0604020202020204" pitchFamily="34" charset="0"/>
                        </a:rPr>
                        <a:t>Waveform</a:t>
                      </a:r>
                      <a:endParaRPr lang="fi-FI" sz="1000" b="1" i="0" u="none" strike="noStrike" dirty="0">
                        <a:solidFill>
                          <a:srgbClr val="124191"/>
                        </a:solidFill>
                        <a:effectLst/>
                        <a:latin typeface="Arial" panose="020B0604020202020204" pitchFamily="34" charset="0"/>
                      </a:endParaRPr>
                    </a:p>
                  </a:txBody>
                  <a:tcPr marL="7620" marR="7620" marT="7620" anchor="b">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9050" cap="flat" cmpd="sng" algn="ctr">
                      <a:solidFill>
                        <a:srgbClr val="98A2AE"/>
                      </a:solidFill>
                      <a:prstDash val="solid"/>
                      <a:round/>
                      <a:headEnd type="none" w="med" len="med"/>
                      <a:tailEnd type="none" w="med" len="med"/>
                    </a:lnB>
                  </a:tcPr>
                </a:tc>
                <a:tc rowSpan="2">
                  <a:txBody>
                    <a:bodyPr/>
                    <a:lstStyle/>
                    <a:p>
                      <a:pPr algn="ctr" rtl="0" fontAlgn="b"/>
                      <a:r>
                        <a:rPr lang="fi-FI" sz="1000" b="1" i="0" u="none" strike="noStrike" dirty="0" err="1">
                          <a:solidFill>
                            <a:srgbClr val="124191"/>
                          </a:solidFill>
                          <a:effectLst/>
                          <a:latin typeface="Arial" panose="020B0604020202020204" pitchFamily="34" charset="0"/>
                        </a:rPr>
                        <a:t>Modulation</a:t>
                      </a:r>
                      <a:endParaRPr lang="fi-FI" sz="1000" b="1" i="0" u="none" strike="noStrike" dirty="0">
                        <a:solidFill>
                          <a:srgbClr val="124191"/>
                        </a:solidFill>
                        <a:effectLst/>
                        <a:latin typeface="Arial" panose="020B0604020202020204" pitchFamily="34" charset="0"/>
                      </a:endParaRPr>
                    </a:p>
                  </a:txBody>
                  <a:tcPr marL="7620" marR="7620" marT="7620" anchor="b">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9050" cap="flat" cmpd="sng" algn="ctr">
                      <a:solidFill>
                        <a:srgbClr val="98A2AE"/>
                      </a:solidFill>
                      <a:prstDash val="solid"/>
                      <a:round/>
                      <a:headEnd type="none" w="med" len="med"/>
                      <a:tailEnd type="none" w="med" len="med"/>
                    </a:lnB>
                  </a:tcPr>
                </a:tc>
                <a:tc gridSpan="3">
                  <a:txBody>
                    <a:bodyPr/>
                    <a:lstStyle/>
                    <a:p>
                      <a:pPr algn="ctr" rtl="0" fontAlgn="b"/>
                      <a:r>
                        <a:rPr lang="en-US" sz="1000" b="1" i="0" u="none" strike="noStrike" dirty="0">
                          <a:solidFill>
                            <a:srgbClr val="124191"/>
                          </a:solidFill>
                          <a:effectLst/>
                          <a:latin typeface="Arial" panose="020B0604020202020204" pitchFamily="34" charset="0"/>
                        </a:rPr>
                        <a:t>MPR [dB] for all channel bandwidths and SCS</a:t>
                      </a:r>
                    </a:p>
                  </a:txBody>
                  <a:tcPr marL="7620" marR="7620" marT="7620" anchor="b">
                    <a:lnL w="12700" cap="flat" cmpd="sng" algn="ctr">
                      <a:solidFill>
                        <a:srgbClr val="98A2AE"/>
                      </a:solidFill>
                      <a:prstDash val="solid"/>
                      <a:round/>
                      <a:headEnd type="none" w="med" len="med"/>
                      <a:tailEnd type="none" w="med" len="med"/>
                    </a:lnL>
                    <a:lnR>
                      <a:noFill/>
                    </a:lnR>
                    <a:lnT w="12700" cap="flat" cmpd="sng" algn="ctr">
                      <a:solidFill>
                        <a:srgbClr val="98A2AE"/>
                      </a:solidFill>
                      <a:prstDash val="solid"/>
                      <a:round/>
                      <a:headEnd type="none" w="med" len="med"/>
                      <a:tailEnd type="none" w="med" len="med"/>
                    </a:lnT>
                    <a:lnB w="19050" cap="flat" cmpd="sng" algn="ctr">
                      <a:solidFill>
                        <a:srgbClr val="98A2AE"/>
                      </a:solidFill>
                      <a:prstDash val="solid"/>
                      <a:round/>
                      <a:headEnd type="none" w="med" len="med"/>
                      <a:tailEnd type="none" w="med" len="med"/>
                    </a:lnB>
                  </a:tcPr>
                </a:tc>
                <a:tc hMerge="1">
                  <a:txBody>
                    <a:bodyPr/>
                    <a:lstStyle/>
                    <a:p>
                      <a:endParaRPr lang="fi-FI"/>
                    </a:p>
                  </a:txBody>
                  <a:tcPr/>
                </a:tc>
                <a:tc hMerge="1">
                  <a:txBody>
                    <a:bodyPr/>
                    <a:lstStyle/>
                    <a:p>
                      <a:endParaRPr lang="fi-FI"/>
                    </a:p>
                  </a:txBody>
                  <a:tcPr/>
                </a:tc>
                <a:extLst>
                  <a:ext uri="{0D108BD9-81ED-4DB2-BD59-A6C34878D82A}">
                    <a16:rowId xmlns:a16="http://schemas.microsoft.com/office/drawing/2014/main" val="2268432557"/>
                  </a:ext>
                </a:extLst>
              </a:tr>
              <a:tr h="220763">
                <a:tc vMerge="1">
                  <a:txBody>
                    <a:bodyPr/>
                    <a:lstStyle/>
                    <a:p>
                      <a:endParaRPr lang="fi-FI"/>
                    </a:p>
                  </a:txBody>
                  <a:tcPr/>
                </a:tc>
                <a:tc vMerge="1">
                  <a:txBody>
                    <a:bodyPr/>
                    <a:lstStyle/>
                    <a:p>
                      <a:endParaRPr lang="fi-FI"/>
                    </a:p>
                  </a:txBody>
                  <a:tcPr/>
                </a:tc>
                <a:tc>
                  <a:txBody>
                    <a:bodyPr/>
                    <a:lstStyle/>
                    <a:p>
                      <a:pPr algn="ctr" rtl="0" fontAlgn="b"/>
                      <a:r>
                        <a:rPr lang="fi-FI" sz="1000" b="0" i="0" u="none" strike="noStrike">
                          <a:solidFill>
                            <a:srgbClr val="124191"/>
                          </a:solidFill>
                          <a:effectLst/>
                          <a:latin typeface="Arial" panose="020B0604020202020204" pitchFamily="34" charset="0"/>
                        </a:rPr>
                        <a:t>Full allocation</a:t>
                      </a:r>
                    </a:p>
                  </a:txBody>
                  <a:tcPr marL="7620" marR="7620" marT="7620" anchor="b">
                    <a:lnL w="1905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905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solidFill>
                      <a:srgbClr val="EFF0F2"/>
                    </a:solidFill>
                  </a:tcPr>
                </a:tc>
                <a:tc>
                  <a:txBody>
                    <a:bodyPr/>
                    <a:lstStyle/>
                    <a:p>
                      <a:pPr algn="ctr" rtl="0" fontAlgn="b"/>
                      <a:r>
                        <a:rPr lang="fi-FI" sz="1000" b="0" i="0" u="none" strike="noStrike" dirty="0" err="1">
                          <a:solidFill>
                            <a:srgbClr val="124191"/>
                          </a:solidFill>
                          <a:effectLst/>
                          <a:latin typeface="Arial" panose="020B0604020202020204" pitchFamily="34" charset="0"/>
                        </a:rPr>
                        <a:t>Edge</a:t>
                      </a:r>
                      <a:r>
                        <a:rPr lang="fi-FI" sz="1000" b="0" i="0" u="none" strike="noStrike" dirty="0">
                          <a:solidFill>
                            <a:srgbClr val="124191"/>
                          </a:solidFill>
                          <a:effectLst/>
                          <a:latin typeface="Arial" panose="020B0604020202020204" pitchFamily="34" charset="0"/>
                        </a:rPr>
                        <a:t> </a:t>
                      </a:r>
                      <a:r>
                        <a:rPr lang="fi-FI" sz="1000" b="0" i="0" u="none" strike="noStrike" dirty="0" err="1">
                          <a:solidFill>
                            <a:srgbClr val="124191"/>
                          </a:solidFill>
                          <a:effectLst/>
                          <a:latin typeface="Arial" panose="020B0604020202020204" pitchFamily="34" charset="0"/>
                        </a:rPr>
                        <a:t>small</a:t>
                      </a:r>
                      <a:r>
                        <a:rPr lang="fi-FI" sz="1000" b="0" i="0" u="none" strike="noStrike" dirty="0">
                          <a:solidFill>
                            <a:srgbClr val="124191"/>
                          </a:solidFill>
                          <a:effectLst/>
                          <a:latin typeface="Arial" panose="020B0604020202020204" pitchFamily="34" charset="0"/>
                        </a:rPr>
                        <a:t> </a:t>
                      </a:r>
                      <a:r>
                        <a:rPr lang="fi-FI" sz="1000" b="0" i="0" u="none" strike="noStrike" dirty="0" err="1">
                          <a:solidFill>
                            <a:srgbClr val="124191"/>
                          </a:solidFill>
                          <a:effectLst/>
                          <a:latin typeface="Arial" panose="020B0604020202020204" pitchFamily="34" charset="0"/>
                        </a:rPr>
                        <a:t>partial</a:t>
                      </a:r>
                      <a:r>
                        <a:rPr lang="fi-FI" sz="1000" b="0" i="0" u="none" strike="noStrike" dirty="0">
                          <a:solidFill>
                            <a:srgbClr val="124191"/>
                          </a:solidFill>
                          <a:effectLst/>
                          <a:latin typeface="Arial" panose="020B0604020202020204" pitchFamily="34" charset="0"/>
                        </a:rPr>
                        <a:t> </a:t>
                      </a:r>
                      <a:r>
                        <a:rPr lang="fi-FI" sz="1000" b="0" i="0" u="none" strike="noStrike" dirty="0" err="1">
                          <a:solidFill>
                            <a:srgbClr val="124191"/>
                          </a:solidFill>
                          <a:effectLst/>
                          <a:latin typeface="Arial" panose="020B0604020202020204" pitchFamily="34" charset="0"/>
                        </a:rPr>
                        <a:t>allocation</a:t>
                      </a:r>
                      <a:endParaRPr lang="fi-FI" sz="1000" b="0" i="0" u="none" strike="noStrike" dirty="0">
                        <a:solidFill>
                          <a:srgbClr val="124191"/>
                        </a:solidFill>
                        <a:effectLst/>
                        <a:latin typeface="Arial" panose="020B0604020202020204" pitchFamily="34" charset="0"/>
                      </a:endParaRPr>
                    </a:p>
                  </a:txBody>
                  <a:tcPr marL="7620" marR="7620" marT="7620" anchor="b">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905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solidFill>
                      <a:srgbClr val="EFF0F2"/>
                    </a:solidFill>
                  </a:tcPr>
                </a:tc>
                <a:tc>
                  <a:txBody>
                    <a:bodyPr/>
                    <a:lstStyle/>
                    <a:p>
                      <a:pPr algn="ctr" rtl="0" fontAlgn="b"/>
                      <a:r>
                        <a:rPr lang="fi-FI" sz="1000" b="0" i="0" u="none" strike="noStrike" dirty="0">
                          <a:solidFill>
                            <a:srgbClr val="124191"/>
                          </a:solidFill>
                          <a:effectLst/>
                          <a:latin typeface="Arial" panose="020B0604020202020204" pitchFamily="34" charset="0"/>
                        </a:rPr>
                        <a:t>In </a:t>
                      </a:r>
                      <a:r>
                        <a:rPr lang="fi-FI" sz="1000" b="0" i="0" u="none" strike="noStrike" dirty="0" err="1">
                          <a:solidFill>
                            <a:srgbClr val="124191"/>
                          </a:solidFill>
                          <a:effectLst/>
                          <a:latin typeface="Arial" panose="020B0604020202020204" pitchFamily="34" charset="0"/>
                        </a:rPr>
                        <a:t>channel</a:t>
                      </a:r>
                      <a:r>
                        <a:rPr lang="fi-FI" sz="1000" b="0" i="0" u="none" strike="noStrike" dirty="0">
                          <a:solidFill>
                            <a:srgbClr val="124191"/>
                          </a:solidFill>
                          <a:effectLst/>
                          <a:latin typeface="Arial" panose="020B0604020202020204" pitchFamily="34" charset="0"/>
                        </a:rPr>
                        <a:t> </a:t>
                      </a:r>
                      <a:r>
                        <a:rPr lang="fi-FI" sz="1000" b="0" i="0" u="none" strike="noStrike" dirty="0" err="1">
                          <a:solidFill>
                            <a:srgbClr val="124191"/>
                          </a:solidFill>
                          <a:effectLst/>
                          <a:latin typeface="Arial" panose="020B0604020202020204" pitchFamily="34" charset="0"/>
                        </a:rPr>
                        <a:t>partial</a:t>
                      </a:r>
                      <a:r>
                        <a:rPr lang="fi-FI" sz="1000" b="0" i="0" u="none" strike="noStrike" dirty="0">
                          <a:solidFill>
                            <a:srgbClr val="124191"/>
                          </a:solidFill>
                          <a:effectLst/>
                          <a:latin typeface="Arial" panose="020B0604020202020204" pitchFamily="34" charset="0"/>
                        </a:rPr>
                        <a:t> </a:t>
                      </a:r>
                      <a:r>
                        <a:rPr lang="fi-FI" sz="1000" b="0" i="0" u="none" strike="noStrike" dirty="0" err="1">
                          <a:solidFill>
                            <a:srgbClr val="124191"/>
                          </a:solidFill>
                          <a:effectLst/>
                          <a:latin typeface="Arial" panose="020B0604020202020204" pitchFamily="34" charset="0"/>
                        </a:rPr>
                        <a:t>allocation</a:t>
                      </a:r>
                      <a:endParaRPr lang="fi-FI" sz="1000" b="0" i="0" u="none" strike="noStrike" dirty="0">
                        <a:solidFill>
                          <a:srgbClr val="124191"/>
                        </a:solidFill>
                        <a:effectLst/>
                        <a:latin typeface="Arial" panose="020B0604020202020204" pitchFamily="34" charset="0"/>
                      </a:endParaRPr>
                    </a:p>
                  </a:txBody>
                  <a:tcPr marL="7620" marR="7620" marT="7620" anchor="b">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905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solidFill>
                      <a:srgbClr val="EFF0F2"/>
                    </a:solidFill>
                  </a:tcPr>
                </a:tc>
                <a:extLst>
                  <a:ext uri="{0D108BD9-81ED-4DB2-BD59-A6C34878D82A}">
                    <a16:rowId xmlns:a16="http://schemas.microsoft.com/office/drawing/2014/main" val="3526208630"/>
                  </a:ext>
                </a:extLst>
              </a:tr>
              <a:tr h="220763">
                <a:tc>
                  <a:txBody>
                    <a:bodyPr/>
                    <a:lstStyle/>
                    <a:p>
                      <a:pPr algn="ctr" rtl="0" fontAlgn="b"/>
                      <a:r>
                        <a:rPr lang="fi-FI" sz="1000" b="1" i="0" u="none" strike="noStrike">
                          <a:solidFill>
                            <a:srgbClr val="124191"/>
                          </a:solidFill>
                          <a:effectLst/>
                          <a:latin typeface="Arial" panose="020B0604020202020204" pitchFamily="34" charset="0"/>
                        </a:rPr>
                        <a:t>DFT-s-OFDM</a:t>
                      </a:r>
                    </a:p>
                  </a:txBody>
                  <a:tcPr marL="7620" marR="7620" marT="7620" anchor="b">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905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tcPr>
                </a:tc>
                <a:tc>
                  <a:txBody>
                    <a:bodyPr/>
                    <a:lstStyle/>
                    <a:p>
                      <a:pPr algn="ctr" rtl="0" fontAlgn="b"/>
                      <a:r>
                        <a:rPr lang="fi-FI" sz="1000" b="0" i="0" u="none" strike="noStrike">
                          <a:solidFill>
                            <a:srgbClr val="124191"/>
                          </a:solidFill>
                          <a:effectLst/>
                          <a:latin typeface="Arial" panose="020B0604020202020204" pitchFamily="34" charset="0"/>
                        </a:rPr>
                        <a:t>Pi/2 BPSK*</a:t>
                      </a:r>
                    </a:p>
                  </a:txBody>
                  <a:tcPr marL="7620" marR="7620" marT="7620" anchor="b">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905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tcPr>
                </a:tc>
                <a:tc>
                  <a:txBody>
                    <a:bodyPr/>
                    <a:lstStyle/>
                    <a:p>
                      <a:pPr algn="ctr" rtl="0" fontAlgn="b"/>
                      <a:r>
                        <a:rPr lang="fi-FI" sz="1000" b="0" i="0" u="none" strike="noStrike">
                          <a:solidFill>
                            <a:srgbClr val="124191"/>
                          </a:solidFill>
                          <a:effectLst/>
                          <a:latin typeface="Arial" panose="020B0604020202020204" pitchFamily="34" charset="0"/>
                        </a:rPr>
                        <a:t>TBD**</a:t>
                      </a:r>
                    </a:p>
                  </a:txBody>
                  <a:tcPr marL="7620" marR="7620" marT="7620" anchor="b">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tcPr>
                </a:tc>
                <a:tc>
                  <a:txBody>
                    <a:bodyPr/>
                    <a:lstStyle/>
                    <a:p>
                      <a:pPr algn="ctr" rtl="0" fontAlgn="b"/>
                      <a:r>
                        <a:rPr lang="fi-FI" sz="1000" b="0" i="0" u="none" strike="noStrike">
                          <a:solidFill>
                            <a:srgbClr val="124191"/>
                          </a:solidFill>
                          <a:effectLst/>
                          <a:latin typeface="Arial" panose="020B0604020202020204" pitchFamily="34" charset="0"/>
                        </a:rPr>
                        <a:t>TBD**</a:t>
                      </a:r>
                    </a:p>
                  </a:txBody>
                  <a:tcPr marL="7620" marR="7620" marT="7620" anchor="b">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tcPr>
                </a:tc>
                <a:tc>
                  <a:txBody>
                    <a:bodyPr/>
                    <a:lstStyle/>
                    <a:p>
                      <a:pPr algn="ctr" rtl="0" fontAlgn="b"/>
                      <a:r>
                        <a:rPr lang="fi-FI" sz="1000" b="0" i="0" u="none" strike="noStrike">
                          <a:solidFill>
                            <a:srgbClr val="124191"/>
                          </a:solidFill>
                          <a:effectLst/>
                          <a:latin typeface="Arial" panose="020B0604020202020204" pitchFamily="34" charset="0"/>
                        </a:rPr>
                        <a:t>TBD**</a:t>
                      </a:r>
                    </a:p>
                  </a:txBody>
                  <a:tcPr marL="7620" marR="7620" marT="7620" anchor="b">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tcPr>
                </a:tc>
                <a:extLst>
                  <a:ext uri="{0D108BD9-81ED-4DB2-BD59-A6C34878D82A}">
                    <a16:rowId xmlns:a16="http://schemas.microsoft.com/office/drawing/2014/main" val="2306874634"/>
                  </a:ext>
                </a:extLst>
              </a:tr>
              <a:tr h="220763">
                <a:tc>
                  <a:txBody>
                    <a:bodyPr/>
                    <a:lstStyle/>
                    <a:p>
                      <a:pPr algn="ctr" rtl="0" fontAlgn="b"/>
                      <a:r>
                        <a:rPr lang="fi-FI" sz="1000" b="1" i="0" u="none" strike="noStrike">
                          <a:solidFill>
                            <a:srgbClr val="124191"/>
                          </a:solidFill>
                          <a:effectLst/>
                          <a:latin typeface="Arial" panose="020B0604020202020204" pitchFamily="34" charset="0"/>
                        </a:rPr>
                        <a:t>DFT-s-OFDM</a:t>
                      </a:r>
                    </a:p>
                  </a:txBody>
                  <a:tcPr marL="7620" marR="7620" marT="7620" anchor="b">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solidFill>
                      <a:srgbClr val="EFF0F2"/>
                    </a:solidFill>
                  </a:tcPr>
                </a:tc>
                <a:tc>
                  <a:txBody>
                    <a:bodyPr/>
                    <a:lstStyle/>
                    <a:p>
                      <a:pPr algn="ctr" rtl="0" fontAlgn="b"/>
                      <a:r>
                        <a:rPr lang="fi-FI" sz="1000" b="0" i="0" u="none" strike="noStrike">
                          <a:solidFill>
                            <a:srgbClr val="124191"/>
                          </a:solidFill>
                          <a:effectLst/>
                          <a:latin typeface="Arial" panose="020B0604020202020204" pitchFamily="34" charset="0"/>
                        </a:rPr>
                        <a:t>QPSK</a:t>
                      </a:r>
                    </a:p>
                  </a:txBody>
                  <a:tcPr marL="7620" marR="7620" marT="7620" anchor="b">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solidFill>
                      <a:srgbClr val="EFF0F2"/>
                    </a:solidFill>
                  </a:tcPr>
                </a:tc>
                <a:tc>
                  <a:txBody>
                    <a:bodyPr/>
                    <a:lstStyle/>
                    <a:p>
                      <a:pPr algn="ctr" rtl="0" fontAlgn="b"/>
                      <a:r>
                        <a:rPr lang="fi-FI" sz="1000" b="0" i="0" u="none" strike="noStrike">
                          <a:solidFill>
                            <a:srgbClr val="124191"/>
                          </a:solidFill>
                          <a:effectLst/>
                          <a:latin typeface="Arial" panose="020B0604020202020204" pitchFamily="34" charset="0"/>
                        </a:rPr>
                        <a:t>TBD</a:t>
                      </a:r>
                    </a:p>
                  </a:txBody>
                  <a:tcPr marL="7620" marR="7620" marT="7620" anchor="b">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solidFill>
                      <a:srgbClr val="EFF0F2"/>
                    </a:solidFill>
                  </a:tcPr>
                </a:tc>
                <a:tc>
                  <a:txBody>
                    <a:bodyPr/>
                    <a:lstStyle/>
                    <a:p>
                      <a:pPr algn="ctr" rtl="0" fontAlgn="b"/>
                      <a:r>
                        <a:rPr lang="fi-FI" sz="1000" b="0" i="0" u="none" strike="noStrike">
                          <a:solidFill>
                            <a:srgbClr val="124191"/>
                          </a:solidFill>
                          <a:effectLst/>
                          <a:latin typeface="Arial" panose="020B0604020202020204" pitchFamily="34" charset="0"/>
                        </a:rPr>
                        <a:t>TBD**</a:t>
                      </a:r>
                    </a:p>
                  </a:txBody>
                  <a:tcPr marL="7620" marR="7620" marT="7620" anchor="b">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solidFill>
                      <a:srgbClr val="EFF0F2"/>
                    </a:solidFill>
                  </a:tcPr>
                </a:tc>
                <a:tc>
                  <a:txBody>
                    <a:bodyPr/>
                    <a:lstStyle/>
                    <a:p>
                      <a:pPr algn="ctr" rtl="0" fontAlgn="b"/>
                      <a:r>
                        <a:rPr lang="fi-FI" sz="1000" b="0" i="0" u="none" strike="noStrike">
                          <a:solidFill>
                            <a:srgbClr val="124191"/>
                          </a:solidFill>
                          <a:effectLst/>
                          <a:latin typeface="Arial" panose="020B0604020202020204" pitchFamily="34" charset="0"/>
                        </a:rPr>
                        <a:t>TBD**</a:t>
                      </a:r>
                    </a:p>
                  </a:txBody>
                  <a:tcPr marL="7620" marR="7620" marT="7620" anchor="b">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solidFill>
                      <a:srgbClr val="EFF0F2"/>
                    </a:solidFill>
                  </a:tcPr>
                </a:tc>
                <a:extLst>
                  <a:ext uri="{0D108BD9-81ED-4DB2-BD59-A6C34878D82A}">
                    <a16:rowId xmlns:a16="http://schemas.microsoft.com/office/drawing/2014/main" val="2376790484"/>
                  </a:ext>
                </a:extLst>
              </a:tr>
              <a:tr h="220763">
                <a:tc>
                  <a:txBody>
                    <a:bodyPr/>
                    <a:lstStyle/>
                    <a:p>
                      <a:pPr algn="ctr" rtl="0" fontAlgn="b"/>
                      <a:r>
                        <a:rPr lang="fi-FI" sz="1000" b="1" i="0" u="none" strike="noStrike">
                          <a:solidFill>
                            <a:srgbClr val="124191"/>
                          </a:solidFill>
                          <a:effectLst/>
                          <a:latin typeface="Arial" panose="020B0604020202020204" pitchFamily="34" charset="0"/>
                        </a:rPr>
                        <a:t>DFT-s-OFDM</a:t>
                      </a:r>
                    </a:p>
                  </a:txBody>
                  <a:tcPr marL="7620" marR="7620" marT="7620" anchor="b">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tcPr>
                </a:tc>
                <a:tc>
                  <a:txBody>
                    <a:bodyPr/>
                    <a:lstStyle/>
                    <a:p>
                      <a:pPr algn="ctr" rtl="0" fontAlgn="b"/>
                      <a:r>
                        <a:rPr lang="fi-FI" sz="1000" b="0" i="0" u="none" strike="noStrike">
                          <a:solidFill>
                            <a:srgbClr val="124191"/>
                          </a:solidFill>
                          <a:effectLst/>
                          <a:latin typeface="Arial" panose="020B0604020202020204" pitchFamily="34" charset="0"/>
                        </a:rPr>
                        <a:t>16QAM</a:t>
                      </a:r>
                    </a:p>
                  </a:txBody>
                  <a:tcPr marL="7620" marR="7620" marT="7620" anchor="b">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tcPr>
                </a:tc>
                <a:tc>
                  <a:txBody>
                    <a:bodyPr/>
                    <a:lstStyle/>
                    <a:p>
                      <a:pPr algn="ctr" rtl="0" fontAlgn="b"/>
                      <a:r>
                        <a:rPr lang="fi-FI" sz="1000" b="0" i="0" u="none" strike="noStrike">
                          <a:solidFill>
                            <a:srgbClr val="124191"/>
                          </a:solidFill>
                          <a:effectLst/>
                          <a:latin typeface="Arial" panose="020B0604020202020204" pitchFamily="34" charset="0"/>
                        </a:rPr>
                        <a:t>TBD</a:t>
                      </a:r>
                    </a:p>
                  </a:txBody>
                  <a:tcPr marL="7620" marR="7620" marT="7620" anchor="b">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tcPr>
                </a:tc>
                <a:tc>
                  <a:txBody>
                    <a:bodyPr/>
                    <a:lstStyle/>
                    <a:p>
                      <a:pPr algn="ctr" rtl="0" fontAlgn="b"/>
                      <a:r>
                        <a:rPr lang="fi-FI" sz="1000" b="0" i="0" u="none" strike="noStrike">
                          <a:solidFill>
                            <a:srgbClr val="124191"/>
                          </a:solidFill>
                          <a:effectLst/>
                          <a:latin typeface="Arial" panose="020B0604020202020204" pitchFamily="34" charset="0"/>
                        </a:rPr>
                        <a:t>TBD**</a:t>
                      </a:r>
                    </a:p>
                  </a:txBody>
                  <a:tcPr marL="7620" marR="7620" marT="7620" anchor="b">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tcPr>
                </a:tc>
                <a:tc>
                  <a:txBody>
                    <a:bodyPr/>
                    <a:lstStyle/>
                    <a:p>
                      <a:pPr algn="ctr" rtl="0" fontAlgn="b"/>
                      <a:r>
                        <a:rPr lang="fi-FI" sz="1000" b="0" i="0" u="none" strike="noStrike">
                          <a:solidFill>
                            <a:srgbClr val="124191"/>
                          </a:solidFill>
                          <a:effectLst/>
                          <a:latin typeface="Arial" panose="020B0604020202020204" pitchFamily="34" charset="0"/>
                        </a:rPr>
                        <a:t>TBD**</a:t>
                      </a:r>
                    </a:p>
                  </a:txBody>
                  <a:tcPr marL="7620" marR="7620" marT="7620" anchor="b">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tcPr>
                </a:tc>
                <a:extLst>
                  <a:ext uri="{0D108BD9-81ED-4DB2-BD59-A6C34878D82A}">
                    <a16:rowId xmlns:a16="http://schemas.microsoft.com/office/drawing/2014/main" val="3884351949"/>
                  </a:ext>
                </a:extLst>
              </a:tr>
              <a:tr h="220763">
                <a:tc>
                  <a:txBody>
                    <a:bodyPr/>
                    <a:lstStyle/>
                    <a:p>
                      <a:pPr algn="ctr" rtl="0" fontAlgn="b"/>
                      <a:r>
                        <a:rPr lang="fi-FI" sz="1000" b="1" i="0" u="none" strike="noStrike">
                          <a:solidFill>
                            <a:srgbClr val="124191"/>
                          </a:solidFill>
                          <a:effectLst/>
                          <a:latin typeface="Arial" panose="020B0604020202020204" pitchFamily="34" charset="0"/>
                        </a:rPr>
                        <a:t>DFT-s-OFDM</a:t>
                      </a:r>
                    </a:p>
                  </a:txBody>
                  <a:tcPr marL="7620" marR="7620" marT="7620" anchor="b">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tcPr>
                </a:tc>
                <a:tc>
                  <a:txBody>
                    <a:bodyPr/>
                    <a:lstStyle/>
                    <a:p>
                      <a:pPr algn="ctr" rtl="0" fontAlgn="b"/>
                      <a:r>
                        <a:rPr lang="fi-FI" sz="1000" b="0" i="0" u="none" strike="noStrike">
                          <a:solidFill>
                            <a:srgbClr val="124191"/>
                          </a:solidFill>
                          <a:effectLst/>
                          <a:latin typeface="Arial" panose="020B0604020202020204" pitchFamily="34" charset="0"/>
                        </a:rPr>
                        <a:t>64QAM</a:t>
                      </a:r>
                    </a:p>
                  </a:txBody>
                  <a:tcPr marL="7620" marR="7620" marT="7620" anchor="b">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solidFill>
                      <a:srgbClr val="EFF0F2"/>
                    </a:solidFill>
                  </a:tcPr>
                </a:tc>
                <a:tc>
                  <a:txBody>
                    <a:bodyPr/>
                    <a:lstStyle/>
                    <a:p>
                      <a:pPr algn="ctr" rtl="0" fontAlgn="b"/>
                      <a:r>
                        <a:rPr lang="fi-FI" sz="1000" b="0" i="0" u="none" strike="noStrike">
                          <a:solidFill>
                            <a:srgbClr val="124191"/>
                          </a:solidFill>
                          <a:effectLst/>
                          <a:latin typeface="Arial" panose="020B0604020202020204" pitchFamily="34" charset="0"/>
                        </a:rPr>
                        <a:t>TBD</a:t>
                      </a:r>
                    </a:p>
                  </a:txBody>
                  <a:tcPr marL="7620" marR="7620" marT="7620" anchor="b">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tcPr>
                </a:tc>
                <a:tc>
                  <a:txBody>
                    <a:bodyPr/>
                    <a:lstStyle/>
                    <a:p>
                      <a:pPr algn="ctr" rtl="0" fontAlgn="b"/>
                      <a:r>
                        <a:rPr lang="fi-FI" sz="1000" b="0" i="0" u="none" strike="noStrike">
                          <a:solidFill>
                            <a:srgbClr val="124191"/>
                          </a:solidFill>
                          <a:effectLst/>
                          <a:latin typeface="Arial" panose="020B0604020202020204" pitchFamily="34" charset="0"/>
                        </a:rPr>
                        <a:t>TBD**</a:t>
                      </a:r>
                    </a:p>
                  </a:txBody>
                  <a:tcPr marL="7620" marR="7620" marT="7620" anchor="b">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tcPr>
                </a:tc>
                <a:tc>
                  <a:txBody>
                    <a:bodyPr/>
                    <a:lstStyle/>
                    <a:p>
                      <a:pPr algn="ctr" rtl="0" fontAlgn="b"/>
                      <a:r>
                        <a:rPr lang="fi-FI" sz="1000" b="0" i="0" u="none" strike="noStrike">
                          <a:solidFill>
                            <a:srgbClr val="124191"/>
                          </a:solidFill>
                          <a:effectLst/>
                          <a:latin typeface="Arial" panose="020B0604020202020204" pitchFamily="34" charset="0"/>
                        </a:rPr>
                        <a:t>TBD**</a:t>
                      </a:r>
                    </a:p>
                  </a:txBody>
                  <a:tcPr marL="7620" marR="7620" marT="7620" anchor="b">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tcPr>
                </a:tc>
                <a:extLst>
                  <a:ext uri="{0D108BD9-81ED-4DB2-BD59-A6C34878D82A}">
                    <a16:rowId xmlns:a16="http://schemas.microsoft.com/office/drawing/2014/main" val="4108305722"/>
                  </a:ext>
                </a:extLst>
              </a:tr>
              <a:tr h="220763">
                <a:tc>
                  <a:txBody>
                    <a:bodyPr/>
                    <a:lstStyle/>
                    <a:p>
                      <a:pPr algn="ctr" rtl="0" fontAlgn="b"/>
                      <a:r>
                        <a:rPr lang="fi-FI" sz="1000" b="1" i="0" u="none" strike="noStrike">
                          <a:solidFill>
                            <a:srgbClr val="124191"/>
                          </a:solidFill>
                          <a:effectLst/>
                          <a:latin typeface="Arial" panose="020B0604020202020204" pitchFamily="34" charset="0"/>
                        </a:rPr>
                        <a:t>DFT-s-OFDM</a:t>
                      </a:r>
                    </a:p>
                  </a:txBody>
                  <a:tcPr marL="7620" marR="7620" marT="7620" anchor="b">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tcPr>
                </a:tc>
                <a:tc>
                  <a:txBody>
                    <a:bodyPr/>
                    <a:lstStyle/>
                    <a:p>
                      <a:pPr algn="ctr" rtl="0" fontAlgn="b"/>
                      <a:r>
                        <a:rPr lang="fi-FI" sz="1000" b="0" i="0" u="none" strike="noStrike">
                          <a:solidFill>
                            <a:srgbClr val="124191"/>
                          </a:solidFill>
                          <a:effectLst/>
                          <a:latin typeface="Arial" panose="020B0604020202020204" pitchFamily="34" charset="0"/>
                        </a:rPr>
                        <a:t>256QAM</a:t>
                      </a:r>
                    </a:p>
                  </a:txBody>
                  <a:tcPr marL="7620" marR="7620" marT="7620" anchor="b">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tcPr>
                </a:tc>
                <a:tc>
                  <a:txBody>
                    <a:bodyPr/>
                    <a:lstStyle/>
                    <a:p>
                      <a:pPr algn="ctr" rtl="0" fontAlgn="b"/>
                      <a:r>
                        <a:rPr lang="fi-FI" sz="1000" b="0" i="0" u="none" strike="noStrike">
                          <a:solidFill>
                            <a:srgbClr val="124191"/>
                          </a:solidFill>
                          <a:effectLst/>
                          <a:latin typeface="Arial" panose="020B0604020202020204" pitchFamily="34" charset="0"/>
                        </a:rPr>
                        <a:t>TBD</a:t>
                      </a:r>
                    </a:p>
                  </a:txBody>
                  <a:tcPr marL="7620" marR="7620" marT="7620" anchor="b">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tcPr>
                </a:tc>
                <a:tc>
                  <a:txBody>
                    <a:bodyPr/>
                    <a:lstStyle/>
                    <a:p>
                      <a:pPr algn="ctr" rtl="0" fontAlgn="b"/>
                      <a:r>
                        <a:rPr lang="fi-FI" sz="1000" b="0" i="0" u="none" strike="noStrike">
                          <a:solidFill>
                            <a:srgbClr val="124191"/>
                          </a:solidFill>
                          <a:effectLst/>
                          <a:latin typeface="Arial" panose="020B0604020202020204" pitchFamily="34" charset="0"/>
                        </a:rPr>
                        <a:t>TBD**</a:t>
                      </a:r>
                    </a:p>
                  </a:txBody>
                  <a:tcPr marL="7620" marR="7620" marT="7620" anchor="b">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tcPr>
                </a:tc>
                <a:tc>
                  <a:txBody>
                    <a:bodyPr/>
                    <a:lstStyle/>
                    <a:p>
                      <a:pPr algn="ctr" rtl="0" fontAlgn="b"/>
                      <a:r>
                        <a:rPr lang="fi-FI" sz="1000" b="0" i="0" u="none" strike="noStrike">
                          <a:solidFill>
                            <a:srgbClr val="124191"/>
                          </a:solidFill>
                          <a:effectLst/>
                          <a:latin typeface="Arial" panose="020B0604020202020204" pitchFamily="34" charset="0"/>
                        </a:rPr>
                        <a:t>TBD**</a:t>
                      </a:r>
                    </a:p>
                  </a:txBody>
                  <a:tcPr marL="7620" marR="7620" marT="7620" anchor="b">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tcPr>
                </a:tc>
                <a:extLst>
                  <a:ext uri="{0D108BD9-81ED-4DB2-BD59-A6C34878D82A}">
                    <a16:rowId xmlns:a16="http://schemas.microsoft.com/office/drawing/2014/main" val="2315563877"/>
                  </a:ext>
                </a:extLst>
              </a:tr>
              <a:tr h="126821">
                <a:tc>
                  <a:txBody>
                    <a:bodyPr/>
                    <a:lstStyle/>
                    <a:p>
                      <a:pPr algn="ctr" rtl="0" fontAlgn="b"/>
                      <a:r>
                        <a:rPr lang="fi-FI" sz="1000" b="1" i="0" u="none" strike="noStrike">
                          <a:solidFill>
                            <a:srgbClr val="124191"/>
                          </a:solidFill>
                          <a:effectLst/>
                          <a:latin typeface="Arial" panose="020B0604020202020204" pitchFamily="34" charset="0"/>
                        </a:rPr>
                        <a:t>CP-OFDM</a:t>
                      </a:r>
                    </a:p>
                  </a:txBody>
                  <a:tcPr marL="7620" marR="7620" marT="7620" anchor="b">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solidFill>
                      <a:srgbClr val="EFF0F2"/>
                    </a:solidFill>
                  </a:tcPr>
                </a:tc>
                <a:tc>
                  <a:txBody>
                    <a:bodyPr/>
                    <a:lstStyle/>
                    <a:p>
                      <a:pPr algn="ctr" rtl="0" fontAlgn="b"/>
                      <a:r>
                        <a:rPr lang="fi-FI" sz="1000" b="0" i="0" u="none" strike="noStrike">
                          <a:solidFill>
                            <a:srgbClr val="124191"/>
                          </a:solidFill>
                          <a:effectLst/>
                          <a:latin typeface="Arial" panose="020B0604020202020204" pitchFamily="34" charset="0"/>
                        </a:rPr>
                        <a:t>QPSK</a:t>
                      </a:r>
                    </a:p>
                  </a:txBody>
                  <a:tcPr marL="7620" marR="7620" marT="7620" anchor="b">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solidFill>
                      <a:srgbClr val="EFF0F2"/>
                    </a:solidFill>
                  </a:tcPr>
                </a:tc>
                <a:tc>
                  <a:txBody>
                    <a:bodyPr/>
                    <a:lstStyle/>
                    <a:p>
                      <a:pPr algn="ctr" rtl="0" fontAlgn="b"/>
                      <a:r>
                        <a:rPr lang="fi-FI" sz="1000" b="0" i="0" u="none" strike="noStrike">
                          <a:solidFill>
                            <a:srgbClr val="124191"/>
                          </a:solidFill>
                          <a:effectLst/>
                          <a:latin typeface="Arial" panose="020B0604020202020204" pitchFamily="34" charset="0"/>
                        </a:rPr>
                        <a:t>TBD</a:t>
                      </a:r>
                    </a:p>
                  </a:txBody>
                  <a:tcPr marL="7620" marR="7620" marT="7620" anchor="b">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solidFill>
                      <a:srgbClr val="EFF0F2"/>
                    </a:solidFill>
                  </a:tcPr>
                </a:tc>
                <a:tc>
                  <a:txBody>
                    <a:bodyPr/>
                    <a:lstStyle/>
                    <a:p>
                      <a:pPr algn="ctr" rtl="0" fontAlgn="b"/>
                      <a:r>
                        <a:rPr lang="fi-FI" sz="1000" b="0" i="0" u="none" strike="noStrike">
                          <a:solidFill>
                            <a:srgbClr val="124191"/>
                          </a:solidFill>
                          <a:effectLst/>
                          <a:latin typeface="Arial" panose="020B0604020202020204" pitchFamily="34" charset="0"/>
                        </a:rPr>
                        <a:t>TBD</a:t>
                      </a:r>
                    </a:p>
                  </a:txBody>
                  <a:tcPr marL="7620" marR="7620" marT="7620" anchor="b">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solidFill>
                      <a:srgbClr val="EFF0F2"/>
                    </a:solidFill>
                  </a:tcPr>
                </a:tc>
                <a:tc>
                  <a:txBody>
                    <a:bodyPr/>
                    <a:lstStyle/>
                    <a:p>
                      <a:pPr algn="ctr" rtl="0" fontAlgn="b"/>
                      <a:r>
                        <a:rPr lang="fi-FI" sz="1000" b="0" i="0" u="none" strike="noStrike" dirty="0">
                          <a:solidFill>
                            <a:srgbClr val="124191"/>
                          </a:solidFill>
                          <a:effectLst/>
                          <a:latin typeface="Arial" panose="020B0604020202020204" pitchFamily="34" charset="0"/>
                        </a:rPr>
                        <a:t>TBD</a:t>
                      </a:r>
                    </a:p>
                  </a:txBody>
                  <a:tcPr marL="7620" marR="7620" marT="7620" anchor="b">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solidFill>
                      <a:srgbClr val="EFF0F2"/>
                    </a:solidFill>
                  </a:tcPr>
                </a:tc>
                <a:extLst>
                  <a:ext uri="{0D108BD9-81ED-4DB2-BD59-A6C34878D82A}">
                    <a16:rowId xmlns:a16="http://schemas.microsoft.com/office/drawing/2014/main" val="3938591624"/>
                  </a:ext>
                </a:extLst>
              </a:tr>
              <a:tr h="126821">
                <a:tc>
                  <a:txBody>
                    <a:bodyPr/>
                    <a:lstStyle/>
                    <a:p>
                      <a:pPr algn="ctr" rtl="0" fontAlgn="b"/>
                      <a:r>
                        <a:rPr lang="fi-FI" sz="1000" b="1" i="0" u="none" strike="noStrike">
                          <a:solidFill>
                            <a:srgbClr val="124191"/>
                          </a:solidFill>
                          <a:effectLst/>
                          <a:latin typeface="Arial" panose="020B0604020202020204" pitchFamily="34" charset="0"/>
                        </a:rPr>
                        <a:t>CP-OFDM</a:t>
                      </a:r>
                    </a:p>
                  </a:txBody>
                  <a:tcPr marL="7620" marR="7620" marT="7620" anchor="b">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tcPr>
                </a:tc>
                <a:tc>
                  <a:txBody>
                    <a:bodyPr/>
                    <a:lstStyle/>
                    <a:p>
                      <a:pPr algn="ctr" rtl="0" fontAlgn="b"/>
                      <a:r>
                        <a:rPr lang="fi-FI" sz="1000" b="0" i="0" u="none" strike="noStrike">
                          <a:solidFill>
                            <a:srgbClr val="124191"/>
                          </a:solidFill>
                          <a:effectLst/>
                          <a:latin typeface="Arial" panose="020B0604020202020204" pitchFamily="34" charset="0"/>
                        </a:rPr>
                        <a:t>16QAM</a:t>
                      </a:r>
                    </a:p>
                  </a:txBody>
                  <a:tcPr marL="7620" marR="7620" marT="7620" anchor="b">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tcPr>
                </a:tc>
                <a:tc>
                  <a:txBody>
                    <a:bodyPr/>
                    <a:lstStyle/>
                    <a:p>
                      <a:pPr algn="ctr" rtl="0" fontAlgn="b"/>
                      <a:r>
                        <a:rPr lang="fi-FI" sz="1000" b="0" i="0" u="none" strike="noStrike">
                          <a:solidFill>
                            <a:srgbClr val="124191"/>
                          </a:solidFill>
                          <a:effectLst/>
                          <a:latin typeface="Arial" panose="020B0604020202020204" pitchFamily="34" charset="0"/>
                        </a:rPr>
                        <a:t>TBD</a:t>
                      </a:r>
                    </a:p>
                  </a:txBody>
                  <a:tcPr marL="7620" marR="7620" marT="7620" anchor="b">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tcPr>
                </a:tc>
                <a:tc>
                  <a:txBody>
                    <a:bodyPr/>
                    <a:lstStyle/>
                    <a:p>
                      <a:pPr algn="ctr" rtl="0" fontAlgn="b"/>
                      <a:r>
                        <a:rPr lang="fi-FI" sz="1000" b="0" i="0" u="none" strike="noStrike">
                          <a:solidFill>
                            <a:srgbClr val="124191"/>
                          </a:solidFill>
                          <a:effectLst/>
                          <a:latin typeface="Arial" panose="020B0604020202020204" pitchFamily="34" charset="0"/>
                        </a:rPr>
                        <a:t>TBD</a:t>
                      </a:r>
                    </a:p>
                  </a:txBody>
                  <a:tcPr marL="7620" marR="7620" marT="7620" anchor="b">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tcPr>
                </a:tc>
                <a:tc>
                  <a:txBody>
                    <a:bodyPr/>
                    <a:lstStyle/>
                    <a:p>
                      <a:pPr algn="ctr" rtl="0" fontAlgn="b"/>
                      <a:r>
                        <a:rPr lang="fi-FI" sz="1000" b="0" i="0" u="none" strike="noStrike">
                          <a:solidFill>
                            <a:srgbClr val="124191"/>
                          </a:solidFill>
                          <a:effectLst/>
                          <a:latin typeface="Arial" panose="020B0604020202020204" pitchFamily="34" charset="0"/>
                        </a:rPr>
                        <a:t>TBD</a:t>
                      </a:r>
                    </a:p>
                  </a:txBody>
                  <a:tcPr marL="7620" marR="7620" marT="7620" anchor="b">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tcPr>
                </a:tc>
                <a:extLst>
                  <a:ext uri="{0D108BD9-81ED-4DB2-BD59-A6C34878D82A}">
                    <a16:rowId xmlns:a16="http://schemas.microsoft.com/office/drawing/2014/main" val="1786268037"/>
                  </a:ext>
                </a:extLst>
              </a:tr>
              <a:tr h="126821">
                <a:tc>
                  <a:txBody>
                    <a:bodyPr/>
                    <a:lstStyle/>
                    <a:p>
                      <a:pPr algn="ctr" rtl="0" fontAlgn="b"/>
                      <a:r>
                        <a:rPr lang="fi-FI" sz="1000" b="1" i="0" u="none" strike="noStrike">
                          <a:solidFill>
                            <a:srgbClr val="124191"/>
                          </a:solidFill>
                          <a:effectLst/>
                          <a:latin typeface="Arial" panose="020B0604020202020204" pitchFamily="34" charset="0"/>
                        </a:rPr>
                        <a:t>CP-OFDM</a:t>
                      </a:r>
                    </a:p>
                  </a:txBody>
                  <a:tcPr marL="7620" marR="7620" marT="7620" anchor="b">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solidFill>
                      <a:srgbClr val="EFF0F2"/>
                    </a:solidFill>
                  </a:tcPr>
                </a:tc>
                <a:tc>
                  <a:txBody>
                    <a:bodyPr/>
                    <a:lstStyle/>
                    <a:p>
                      <a:pPr algn="ctr" rtl="0" fontAlgn="b"/>
                      <a:r>
                        <a:rPr lang="fi-FI" sz="1000" b="0" i="0" u="none" strike="noStrike">
                          <a:solidFill>
                            <a:srgbClr val="124191"/>
                          </a:solidFill>
                          <a:effectLst/>
                          <a:latin typeface="Arial" panose="020B0604020202020204" pitchFamily="34" charset="0"/>
                        </a:rPr>
                        <a:t>64QAM</a:t>
                      </a:r>
                    </a:p>
                  </a:txBody>
                  <a:tcPr marL="7620" marR="7620" marT="7620" anchor="b">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solidFill>
                      <a:srgbClr val="EFF0F2"/>
                    </a:solidFill>
                  </a:tcPr>
                </a:tc>
                <a:tc>
                  <a:txBody>
                    <a:bodyPr/>
                    <a:lstStyle/>
                    <a:p>
                      <a:pPr algn="ctr" rtl="0" fontAlgn="b"/>
                      <a:r>
                        <a:rPr lang="fi-FI" sz="1000" b="0" i="0" u="none" strike="noStrike">
                          <a:solidFill>
                            <a:srgbClr val="124191"/>
                          </a:solidFill>
                          <a:effectLst/>
                          <a:latin typeface="Arial" panose="020B0604020202020204" pitchFamily="34" charset="0"/>
                        </a:rPr>
                        <a:t>TBD</a:t>
                      </a:r>
                    </a:p>
                  </a:txBody>
                  <a:tcPr marL="7620" marR="7620" marT="7620" anchor="b">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solidFill>
                      <a:srgbClr val="EFF0F2"/>
                    </a:solidFill>
                  </a:tcPr>
                </a:tc>
                <a:tc>
                  <a:txBody>
                    <a:bodyPr/>
                    <a:lstStyle/>
                    <a:p>
                      <a:pPr algn="ctr" rtl="0" fontAlgn="b"/>
                      <a:r>
                        <a:rPr lang="fi-FI" sz="1000" b="0" i="0" u="none" strike="noStrike">
                          <a:solidFill>
                            <a:srgbClr val="124191"/>
                          </a:solidFill>
                          <a:effectLst/>
                          <a:latin typeface="Arial" panose="020B0604020202020204" pitchFamily="34" charset="0"/>
                        </a:rPr>
                        <a:t>TBD</a:t>
                      </a:r>
                    </a:p>
                  </a:txBody>
                  <a:tcPr marL="7620" marR="7620" marT="7620" anchor="b">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solidFill>
                      <a:srgbClr val="EFF0F2"/>
                    </a:solidFill>
                  </a:tcPr>
                </a:tc>
                <a:tc>
                  <a:txBody>
                    <a:bodyPr/>
                    <a:lstStyle/>
                    <a:p>
                      <a:pPr algn="ctr" rtl="0" fontAlgn="b"/>
                      <a:r>
                        <a:rPr lang="fi-FI" sz="1000" b="0" i="0" u="none" strike="noStrike">
                          <a:solidFill>
                            <a:srgbClr val="124191"/>
                          </a:solidFill>
                          <a:effectLst/>
                          <a:latin typeface="Arial" panose="020B0604020202020204" pitchFamily="34" charset="0"/>
                        </a:rPr>
                        <a:t>TBD</a:t>
                      </a:r>
                    </a:p>
                  </a:txBody>
                  <a:tcPr marL="7620" marR="7620" marT="7620" anchor="b">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solidFill>
                      <a:srgbClr val="EFF0F2"/>
                    </a:solidFill>
                  </a:tcPr>
                </a:tc>
                <a:extLst>
                  <a:ext uri="{0D108BD9-81ED-4DB2-BD59-A6C34878D82A}">
                    <a16:rowId xmlns:a16="http://schemas.microsoft.com/office/drawing/2014/main" val="3255723522"/>
                  </a:ext>
                </a:extLst>
              </a:tr>
              <a:tr h="126821">
                <a:tc>
                  <a:txBody>
                    <a:bodyPr/>
                    <a:lstStyle/>
                    <a:p>
                      <a:pPr algn="ctr" rtl="0" fontAlgn="b"/>
                      <a:r>
                        <a:rPr lang="fi-FI" sz="1000" b="1" i="0" u="none" strike="noStrike">
                          <a:solidFill>
                            <a:srgbClr val="124191"/>
                          </a:solidFill>
                          <a:effectLst/>
                          <a:latin typeface="Arial" panose="020B0604020202020204" pitchFamily="34" charset="0"/>
                        </a:rPr>
                        <a:t>CP-OFDM</a:t>
                      </a:r>
                    </a:p>
                  </a:txBody>
                  <a:tcPr marL="7620" marR="7620" marT="7620" anchor="b">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tcPr>
                </a:tc>
                <a:tc>
                  <a:txBody>
                    <a:bodyPr/>
                    <a:lstStyle/>
                    <a:p>
                      <a:pPr algn="ctr" rtl="0" fontAlgn="b"/>
                      <a:r>
                        <a:rPr lang="fi-FI" sz="1000" b="0" i="0" u="none" strike="noStrike">
                          <a:solidFill>
                            <a:srgbClr val="124191"/>
                          </a:solidFill>
                          <a:effectLst/>
                          <a:latin typeface="Arial" panose="020B0604020202020204" pitchFamily="34" charset="0"/>
                        </a:rPr>
                        <a:t>256QAM</a:t>
                      </a:r>
                    </a:p>
                  </a:txBody>
                  <a:tcPr marL="7620" marR="7620" marT="7620" anchor="b">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tcPr>
                </a:tc>
                <a:tc>
                  <a:txBody>
                    <a:bodyPr/>
                    <a:lstStyle/>
                    <a:p>
                      <a:pPr algn="ctr" rtl="0" fontAlgn="b"/>
                      <a:r>
                        <a:rPr lang="fi-FI" sz="1000" b="0" i="0" u="none" strike="noStrike">
                          <a:solidFill>
                            <a:srgbClr val="124191"/>
                          </a:solidFill>
                          <a:effectLst/>
                          <a:latin typeface="Arial" panose="020B0604020202020204" pitchFamily="34" charset="0"/>
                        </a:rPr>
                        <a:t>TBD</a:t>
                      </a:r>
                    </a:p>
                  </a:txBody>
                  <a:tcPr marL="7620" marR="7620" marT="7620" anchor="b">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tcPr>
                </a:tc>
                <a:tc>
                  <a:txBody>
                    <a:bodyPr/>
                    <a:lstStyle/>
                    <a:p>
                      <a:pPr algn="ctr" rtl="0" fontAlgn="b"/>
                      <a:r>
                        <a:rPr lang="fi-FI" sz="1000" b="0" i="0" u="none" strike="noStrike">
                          <a:solidFill>
                            <a:srgbClr val="124191"/>
                          </a:solidFill>
                          <a:effectLst/>
                          <a:latin typeface="Arial" panose="020B0604020202020204" pitchFamily="34" charset="0"/>
                        </a:rPr>
                        <a:t>TBD</a:t>
                      </a:r>
                    </a:p>
                  </a:txBody>
                  <a:tcPr marL="7620" marR="7620" marT="7620" anchor="b">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tcPr>
                </a:tc>
                <a:tc>
                  <a:txBody>
                    <a:bodyPr/>
                    <a:lstStyle/>
                    <a:p>
                      <a:pPr algn="ctr" rtl="0" fontAlgn="b"/>
                      <a:r>
                        <a:rPr lang="fi-FI" sz="1000" b="0" i="0" u="none" strike="noStrike" dirty="0">
                          <a:solidFill>
                            <a:srgbClr val="124191"/>
                          </a:solidFill>
                          <a:effectLst/>
                          <a:latin typeface="Arial" panose="020B0604020202020204" pitchFamily="34" charset="0"/>
                        </a:rPr>
                        <a:t>TBD</a:t>
                      </a:r>
                    </a:p>
                  </a:txBody>
                  <a:tcPr marL="7620" marR="7620" marT="7620" anchor="b">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tcPr>
                </a:tc>
                <a:extLst>
                  <a:ext uri="{0D108BD9-81ED-4DB2-BD59-A6C34878D82A}">
                    <a16:rowId xmlns:a16="http://schemas.microsoft.com/office/drawing/2014/main" val="2554556349"/>
                  </a:ext>
                </a:extLst>
              </a:tr>
            </a:tbl>
          </a:graphicData>
        </a:graphic>
      </p:graphicFrame>
    </p:spTree>
    <p:extLst>
      <p:ext uri="{BB962C8B-B14F-4D97-AF65-F5344CB8AC3E}">
        <p14:creationId xmlns:p14="http://schemas.microsoft.com/office/powerpoint/2010/main" val="3363001894"/>
      </p:ext>
    </p:extLst>
  </p:cSld>
  <p:clrMapOvr>
    <a:masterClrMapping/>
  </p:clrMapOvr>
</p:sld>
</file>

<file path=ppt/theme/theme1.xml><?xml version="1.0" encoding="utf-8"?>
<a:theme xmlns:a="http://schemas.openxmlformats.org/drawingml/2006/main" name="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Arial">
      <a:majorFont>
        <a:latin typeface="Arial"/>
        <a:ea typeface=""/>
        <a:cs typeface=""/>
      </a:majorFont>
      <a:minorFont>
        <a:latin typeface="Arial"/>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err="1" smtClean="0">
            <a:solidFill>
              <a:schemeClr val="tx2"/>
            </a:solidFill>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spAutoFit/>
      </a:bodyPr>
      <a:lstStyle>
        <a:defPPr defTabSz="360000">
          <a:spcAft>
            <a:spcPts val="600"/>
          </a:spcAft>
          <a:tabLst>
            <a:tab pos="360000" algn="l"/>
          </a:tabLst>
          <a:defRPr sz="1200" dirty="0" smtClean="0">
            <a:solidFill>
              <a:schemeClr val="tx2"/>
            </a:solidFill>
            <a:latin typeface="Arial" panose="020B0604020202020204" pitchFamily="34" charset="0"/>
            <a:ea typeface="Nokia Pure Text Light" panose="020B0403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Nokia_Arial_PPT_Corp_V3" id="{CF799A99-5A47-4F52-A14E-781A96F95C37}" vid="{C7B0C472-D938-464B-996D-292DBA541520}"/>
    </a:ext>
  </a:extLst>
</a:theme>
</file>

<file path=ppt/theme/theme2.xml><?xml version="1.0" encoding="utf-8"?>
<a:theme xmlns:a="http://schemas.openxmlformats.org/drawingml/2006/main" name="2 Nokia INTERNAL White Master plain">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Arial">
      <a:majorFont>
        <a:latin typeface="Arial"/>
        <a:ea typeface=""/>
        <a:cs typeface=""/>
      </a:majorFont>
      <a:minorFont>
        <a:latin typeface="Arial"/>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tlCol="0" anchor="t"/>
      <a:lstStyle>
        <a:defPPr algn="l">
          <a:defRPr sz="1200" dirty="0" smtClean="0">
            <a:solidFill>
              <a:schemeClr val="tx2"/>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tx2"/>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Nokia_Arial_PPT_Corp_V3" id="{CF799A99-5A47-4F52-A14E-781A96F95C37}" vid="{8EB8CD5E-55A8-47A6-968A-A6040D55259A}"/>
    </a:ext>
  </a:extLst>
</a:theme>
</file>

<file path=ppt/theme/theme3.xml><?xml version="1.0" encoding="utf-8"?>
<a:theme xmlns:a="http://schemas.openxmlformats.org/drawingml/2006/main" name="3 Nokia Blue Master plain">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Arial">
      <a:majorFont>
        <a:latin typeface="Arial"/>
        <a:ea typeface=""/>
        <a:cs typeface=""/>
      </a:majorFont>
      <a:minorFont>
        <a:latin typeface="Arial"/>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Nokia_Arial_PPT_Corp_V3" id="{CF799A99-5A47-4F52-A14E-781A96F95C37}" vid="{06AAE512-0224-47C0-B25E-A6EF1ED64957}"/>
    </a:ext>
  </a:extLst>
</a:theme>
</file>

<file path=ppt/theme/theme4.xml><?xml version="1.0" encoding="utf-8"?>
<a:theme xmlns:a="http://schemas.openxmlformats.org/drawingml/2006/main" name="4 Nokia Blue EXTERNAL Master end slid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Arial">
      <a:majorFont>
        <a:latin typeface="Arial"/>
        <a:ea typeface=""/>
        <a:cs typeface=""/>
      </a:majorFont>
      <a:minorFont>
        <a:latin typeface="Arial"/>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Nokia_Arial_PPT_Corp_V3" id="{CF799A99-5A47-4F52-A14E-781A96F95C37}" vid="{91426FE9-18D3-489C-9C48-009BB162A08D}"/>
    </a:ext>
  </a:extLst>
</a:theme>
</file>

<file path=ppt/theme/theme5.xml><?xml version="1.0" encoding="utf-8"?>
<a:theme xmlns:a="http://schemas.openxmlformats.org/drawingml/2006/main" name="5 Nokia White INTERNAL Master end slid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Arial">
      <a:majorFont>
        <a:latin typeface="Arial"/>
        <a:ea typeface=""/>
        <a:cs typeface=""/>
      </a:majorFont>
      <a:minorFont>
        <a:latin typeface="Arial"/>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Nokia_Arial_PPT_Corp_V3" id="{CF799A99-5A47-4F52-A14E-781A96F95C37}" vid="{464B52C3-138A-45C5-9352-5FC3A108FCD4}"/>
    </a:ext>
  </a:extLst>
</a:theme>
</file>

<file path=ppt/theme/theme6.xml><?xml version="1.0" encoding="utf-8"?>
<a:theme xmlns:a="http://schemas.openxmlformats.org/drawingml/2006/main" name="6 Nokia Divider Master plain">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Arial">
      <a:majorFont>
        <a:latin typeface="Arial"/>
        <a:ea typeface=""/>
        <a:cs typeface=""/>
      </a:majorFont>
      <a:minorFont>
        <a:latin typeface="Arial"/>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w="3175">
          <a:solidFill>
            <a:schemeClr val="bg2"/>
          </a:solidFill>
          <a:prstDash val="solid"/>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Nokia_Arial_PPT_Corp_V3" id="{CF799A99-5A47-4F52-A14E-781A96F95C37}" vid="{1366F945-CD9A-4F39-A342-B7BA343D497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1 6 " ? > < A r r a y O f O b j e c t L i n k   x m l n s : x s i = " h t t p : / / w w w . w 3 . o r g / 2 0 0 1 / X M L S c h e m a - i n s t a n c e "   x m l n s : x s d = " h t t p : / / w w w . w 3 . o r g / 2 0 0 1 / X M L S c h e m a " / > 
</file>

<file path=customXml/itemProps1.xml><?xml version="1.0" encoding="utf-8"?>
<ds:datastoreItem xmlns:ds="http://schemas.openxmlformats.org/officeDocument/2006/customXml" ds:itemID="{826FA07C-A199-43B1-A30A-67E7BC569876}">
  <ds:schemaRef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Nokia_Arial_PPT_Nokia_V3</Template>
  <TotalTime>0</TotalTime>
  <Words>1949</Words>
  <Application>Microsoft Office PowerPoint</Application>
  <PresentationFormat>On-screen Show (16:9)</PresentationFormat>
  <Paragraphs>666</Paragraphs>
  <Slides>20</Slides>
  <Notes>0</Notes>
  <HiddenSlides>0</HiddenSlides>
  <MMClips>0</MMClips>
  <ScaleCrop>false</ScaleCrop>
  <HeadingPairs>
    <vt:vector size="6" baseType="variant">
      <vt:variant>
        <vt:lpstr>Fonts Used</vt:lpstr>
      </vt:variant>
      <vt:variant>
        <vt:i4>9</vt:i4>
      </vt:variant>
      <vt:variant>
        <vt:lpstr>Theme</vt:lpstr>
      </vt:variant>
      <vt:variant>
        <vt:i4>6</vt:i4>
      </vt:variant>
      <vt:variant>
        <vt:lpstr>Slide Titles</vt:lpstr>
      </vt:variant>
      <vt:variant>
        <vt:i4>20</vt:i4>
      </vt:variant>
    </vt:vector>
  </HeadingPairs>
  <TitlesOfParts>
    <vt:vector size="35" baseType="lpstr">
      <vt:lpstr>Meiryo UI</vt:lpstr>
      <vt:lpstr>ＭＳ 明朝</vt:lpstr>
      <vt:lpstr>Arial</vt:lpstr>
      <vt:lpstr>Calibri</vt:lpstr>
      <vt:lpstr>Nokia Pure Text</vt:lpstr>
      <vt:lpstr>Nokia Pure Text Light</vt:lpstr>
      <vt:lpstr>Symbol</vt:lpstr>
      <vt:lpstr>Times New Roman</vt:lpstr>
      <vt:lpstr>Yu Mincho</vt:lpstr>
      <vt:lpstr>Nokia White Master with headline</vt:lpstr>
      <vt:lpstr>2 Nokia INTERNAL White Master plain</vt:lpstr>
      <vt:lpstr>3 Nokia Blue Master plain</vt:lpstr>
      <vt:lpstr>4 Nokia Blue EXTERNAL Master end slide</vt:lpstr>
      <vt:lpstr>5 Nokia White INTERNAL Master end slide</vt:lpstr>
      <vt:lpstr>6 Nokia Divider Master plain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Agreement</vt:lpstr>
      <vt:lpstr>Agreement</vt:lpstr>
      <vt:lpstr>Agreement</vt:lpstr>
      <vt:lpstr>Agreement</vt:lpstr>
      <vt:lpstr>Agreement</vt:lpstr>
      <vt:lpstr>Agreement</vt:lpstr>
      <vt:lpstr>Agreement</vt:lpstr>
      <vt:lpstr>Agreement</vt:lpstr>
      <vt:lpstr>Agreement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2017-08-22T15:15:52Z</dcterms:created>
  <dcterms:modified xsi:type="dcterms:W3CDTF">2017-08-25T09:08:59Z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bjectLinks">
    <vt:lpwstr>{826FA07C-A199-43B1-A30A-67E7BC569876}</vt:lpwstr>
  </property>
</Properties>
</file>