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7" r:id="rId3"/>
    <p:sldId id="278" r:id="rId4"/>
    <p:sldId id="280" r:id="rId5"/>
    <p:sldId id="279" r:id="rId6"/>
    <p:sldId id="273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6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2/17/2017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emissions scaling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7.13.3.1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Nokia, Alcatel-Lucent Shanghai Bell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#82</a:t>
            </a:r>
            <a:r>
              <a:rPr lang="en-US" altLang="sv-SE" sz="2400" b="1" dirty="0">
                <a:cs typeface="Arial" panose="020B0604020202020204" pitchFamily="34" charset="0"/>
              </a:rPr>
              <a:t>					</a:t>
            </a:r>
            <a:r>
              <a:rPr lang="en-US" altLang="sv-SE" sz="2000" b="1" dirty="0">
                <a:cs typeface="Arial" panose="020B0604020202020204" pitchFamily="34" charset="0"/>
              </a:rPr>
              <a:t> R4-1702266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Athens, Greece, 13th – 17th February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/>
              <a:t>During the AAS evening ad hoc meeting, contributions on emissions scaling [1][2] were discussed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400" dirty="0"/>
              <a:t>As there is no conducted interface and hence no TAB connectors in the OTA AAS BS architecture, the contributions identified and discussed the following open issues:</a:t>
            </a:r>
          </a:p>
          <a:p>
            <a:pPr lvl="1">
              <a:defRPr/>
            </a:pPr>
            <a:r>
              <a:rPr lang="en-GB" altLang="en-US" sz="2000" dirty="0"/>
              <a:t>N</a:t>
            </a:r>
            <a:r>
              <a:rPr lang="en-GB" altLang="en-US" sz="2000" baseline="-25000" dirty="0"/>
              <a:t>TXU,counted</a:t>
            </a:r>
            <a:r>
              <a:rPr lang="en-GB" altLang="en-US" sz="2000" dirty="0"/>
              <a:t> is fixed or adapt REL-13 N</a:t>
            </a:r>
            <a:r>
              <a:rPr lang="en-GB" altLang="en-US" sz="2000" baseline="-25000" dirty="0"/>
              <a:t>TXU,counted </a:t>
            </a:r>
            <a:r>
              <a:rPr lang="en-GB" altLang="en-US" sz="2000" dirty="0"/>
              <a:t> for OTA requirements</a:t>
            </a:r>
            <a:endParaRPr lang="en-US" sz="2000" dirty="0"/>
          </a:p>
          <a:p>
            <a:pPr lvl="1">
              <a:defRPr/>
            </a:pPr>
            <a:r>
              <a:rPr lang="en-US" sz="2000" dirty="0"/>
              <a:t>REL-13 AAS scaling terminology is defined in terms of TAB connectors</a:t>
            </a:r>
            <a:endParaRPr lang="en-US" sz="2000" strike="sngStrike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en-US" dirty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288" y="980728"/>
            <a:ext cx="8425184" cy="4886672"/>
          </a:xfrm>
          <a:noFill/>
        </p:spPr>
        <p:txBody>
          <a:bodyPr/>
          <a:lstStyle/>
          <a:p>
            <a:pPr>
              <a:defRPr/>
            </a:pPr>
            <a:r>
              <a:rPr lang="en-GB" sz="2000" dirty="0"/>
              <a:t>The current scaling factor N</a:t>
            </a:r>
            <a:r>
              <a:rPr lang="en-GB" sz="2000" baseline="-25000" dirty="0"/>
              <a:t>TXU, counted</a:t>
            </a:r>
            <a:r>
              <a:rPr lang="en-GB" sz="2000" dirty="0"/>
              <a:t>  is calculated from a number of defined  and declared parameters, of these 3 of them have been identified as referring to the conducted interface or the TAB connectors. </a:t>
            </a:r>
          </a:p>
          <a:p>
            <a:pPr>
              <a:defRPr/>
            </a:pPr>
            <a:r>
              <a:rPr lang="en-GB" sz="1600" b="1" dirty="0"/>
              <a:t>active transmitter unit: </a:t>
            </a:r>
            <a:r>
              <a:rPr lang="en-GB" sz="1600" dirty="0"/>
              <a:t>transmitter unit which is ON, and has the ability to send modulated data streams that are parallel and distinct to those sent from other transmitter units </a:t>
            </a:r>
            <a:r>
              <a:rPr lang="en-GB" sz="1600" dirty="0">
                <a:solidFill>
                  <a:srgbClr val="FF0000"/>
                </a:solidFill>
              </a:rPr>
              <a:t>to one or more </a:t>
            </a:r>
            <a:r>
              <a:rPr lang="en-GB" sz="1600" i="1" dirty="0">
                <a:solidFill>
                  <a:srgbClr val="FF0000"/>
                </a:solidFill>
              </a:rPr>
              <a:t>TAB connectors</a:t>
            </a:r>
            <a:r>
              <a:rPr lang="en-GB" sz="1600" dirty="0">
                <a:solidFill>
                  <a:srgbClr val="FF0000"/>
                </a:solidFill>
              </a:rPr>
              <a:t> at the </a:t>
            </a:r>
            <a:r>
              <a:rPr lang="en-GB" sz="1600" i="1" dirty="0">
                <a:solidFill>
                  <a:srgbClr val="FF0000"/>
                </a:solidFill>
              </a:rPr>
              <a:t>transceiver array boundary</a:t>
            </a:r>
            <a:endParaRPr lang="en-GB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x-none" sz="1600" b="1"/>
              <a:t>N</a:t>
            </a:r>
            <a:r>
              <a:rPr lang="x-none" sz="1600" b="1" baseline="-25000"/>
              <a:t>cells	</a:t>
            </a:r>
            <a:r>
              <a:rPr lang="x-none" sz="1600"/>
              <a:t>A declared number corresponding to the minimum number of cells that can be transmitted by an AAS BS in a particular band with transmission on </a:t>
            </a:r>
            <a:r>
              <a:rPr lang="x-none" sz="1600">
                <a:solidFill>
                  <a:srgbClr val="FF0000"/>
                </a:solidFill>
              </a:rPr>
              <a:t>all </a:t>
            </a:r>
            <a:r>
              <a:rPr lang="x-none" sz="1600" i="1">
                <a:solidFill>
                  <a:srgbClr val="FF0000"/>
                </a:solidFill>
              </a:rPr>
              <a:t>TAB connectors</a:t>
            </a:r>
            <a:r>
              <a:rPr lang="x-none" sz="1600"/>
              <a:t> supporting the operating band.</a:t>
            </a:r>
            <a:endParaRPr lang="en-GB" sz="1600" dirty="0"/>
          </a:p>
          <a:p>
            <a:r>
              <a:rPr lang="en-GB" sz="1600" b="1" dirty="0"/>
              <a:t>TAB connector TX min cell group: </a:t>
            </a:r>
            <a:r>
              <a:rPr lang="en-GB" sz="1600" i="1" dirty="0"/>
              <a:t>operating band</a:t>
            </a:r>
            <a:r>
              <a:rPr lang="en-GB" sz="1600" dirty="0"/>
              <a:t> specific declared </a:t>
            </a:r>
            <a:r>
              <a:rPr lang="en-GB" sz="1600" dirty="0">
                <a:solidFill>
                  <a:srgbClr val="FF0000"/>
                </a:solidFill>
              </a:rPr>
              <a:t>group of </a:t>
            </a:r>
            <a:r>
              <a:rPr lang="en-GB" sz="1600" i="1" dirty="0">
                <a:solidFill>
                  <a:srgbClr val="FF0000"/>
                </a:solidFill>
              </a:rPr>
              <a:t>TAB connectors </a:t>
            </a:r>
            <a:r>
              <a:rPr lang="en-GB" sz="1600" dirty="0"/>
              <a:t>to which TX requirements are applied. </a:t>
            </a:r>
          </a:p>
          <a:p>
            <a:r>
              <a:rPr lang="en-GB" sz="1600" dirty="0"/>
              <a:t>NOTE:	Within this definition, the group corresponds to the </a:t>
            </a:r>
            <a:r>
              <a:rPr lang="en-GB" sz="1600" dirty="0">
                <a:solidFill>
                  <a:srgbClr val="FF0000"/>
                </a:solidFill>
              </a:rPr>
              <a:t>group of </a:t>
            </a:r>
            <a:r>
              <a:rPr lang="en-GB" sz="1600" i="1" dirty="0">
                <a:solidFill>
                  <a:srgbClr val="FF0000"/>
                </a:solidFill>
              </a:rPr>
              <a:t>TAB connectors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/>
              <a:t>which are responsible for transmitting a cell when the AAS BS setting corresponding to the declared minimum number of cells with transmission on </a:t>
            </a:r>
            <a:r>
              <a:rPr lang="en-GB" sz="1600" dirty="0">
                <a:solidFill>
                  <a:srgbClr val="FF0000"/>
                </a:solidFill>
              </a:rPr>
              <a:t>all </a:t>
            </a:r>
            <a:r>
              <a:rPr lang="en-GB" sz="1600" i="1" dirty="0">
                <a:solidFill>
                  <a:srgbClr val="FF0000"/>
                </a:solidFill>
              </a:rPr>
              <a:t>TAB connectors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/>
              <a:t>supporting an </a:t>
            </a:r>
            <a:r>
              <a:rPr lang="en-GB" sz="1600" i="1" dirty="0"/>
              <a:t>operating band</a:t>
            </a:r>
            <a:r>
              <a:rPr lang="en-GB" sz="1600" dirty="0"/>
              <a:t>, but its existence is not limited to that condition.</a:t>
            </a:r>
          </a:p>
          <a:p>
            <a:pPr>
              <a:defRPr/>
            </a:pPr>
            <a:r>
              <a:rPr lang="en-GB" sz="2000" dirty="0"/>
              <a:t>In order to make the scaling factor suitable for the all OTA requirements these definitions must be made suitable for the OTA AAS BS architecture  [3] and not refer to TAB connectors or the conducted interface.</a:t>
            </a:r>
          </a:p>
          <a:p>
            <a:pPr marL="0" indent="0"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en-US" dirty="0"/>
              <a:t>Way forward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425184" cy="4525962"/>
          </a:xfrm>
          <a:noFill/>
        </p:spPr>
        <p:txBody>
          <a:bodyPr/>
          <a:lstStyle/>
          <a:p>
            <a:pPr>
              <a:defRPr/>
            </a:pPr>
            <a:r>
              <a:rPr lang="en-GB" altLang="en-US" sz="2400" dirty="0"/>
              <a:t>Companies are encouraged to submit proposals for the next meeting addressing the following open issues:</a:t>
            </a:r>
          </a:p>
          <a:p>
            <a:pPr lvl="1">
              <a:defRPr/>
            </a:pPr>
            <a:r>
              <a:rPr lang="en-GB" altLang="en-US" sz="2000" dirty="0"/>
              <a:t>For OTA unwanted emissions requirements, two options are possible:</a:t>
            </a:r>
          </a:p>
          <a:p>
            <a:pPr marL="857250" lvl="2" indent="0">
              <a:buNone/>
              <a:defRPr/>
            </a:pPr>
            <a:r>
              <a:rPr lang="en-GB" altLang="en-US" sz="1600" dirty="0"/>
              <a:t> a.  </a:t>
            </a:r>
            <a:r>
              <a:rPr lang="en-GB" altLang="en-US" sz="1800" dirty="0"/>
              <a:t>Use different scaling factor for  hybrid and OTA requirements, for OTA use a fixed scaling factor [</a:t>
            </a:r>
            <a:r>
              <a:rPr lang="en-GB" altLang="en-US" sz="1800" dirty="0" err="1"/>
              <a:t>N</a:t>
            </a:r>
            <a:r>
              <a:rPr lang="en-GB" altLang="en-US" sz="1800" baseline="-25000" dirty="0" err="1"/>
              <a:t>TXU,xxx</a:t>
            </a:r>
            <a:r>
              <a:rPr lang="en-GB" altLang="en-US" sz="1800" dirty="0"/>
              <a:t>] where [</a:t>
            </a:r>
            <a:r>
              <a:rPr lang="en-GB" altLang="en-US" sz="1800" dirty="0" err="1"/>
              <a:t>N</a:t>
            </a:r>
            <a:r>
              <a:rPr lang="en-GB" altLang="en-US" sz="1800" baseline="-25000" dirty="0" err="1"/>
              <a:t>TXU,xxx</a:t>
            </a:r>
            <a:r>
              <a:rPr lang="en-GB" altLang="en-US" sz="1800" dirty="0"/>
              <a:t>]=8 for E-UTRA or 4 for UTRA. The  final name for </a:t>
            </a:r>
            <a:r>
              <a:rPr lang="en-GB" altLang="en-US" sz="1800" dirty="0" err="1"/>
              <a:t>N</a:t>
            </a:r>
            <a:r>
              <a:rPr lang="en-GB" altLang="en-US" sz="1800" baseline="-25000" dirty="0" err="1"/>
              <a:t>TXU,xxx</a:t>
            </a:r>
            <a:r>
              <a:rPr lang="en-GB" altLang="en-US" sz="1800" dirty="0"/>
              <a:t> is FFS.</a:t>
            </a:r>
          </a:p>
          <a:p>
            <a:pPr marL="857250" lvl="2" indent="0">
              <a:buNone/>
              <a:defRPr/>
            </a:pPr>
            <a:r>
              <a:rPr lang="en-GB" altLang="en-US" sz="1800" dirty="0"/>
              <a:t> b.  Use the same scaling factor for both hybrid and OTA requirements (</a:t>
            </a:r>
            <a:r>
              <a:rPr lang="en-GB" altLang="en-US" sz="1800" dirty="0" err="1"/>
              <a:t>N</a:t>
            </a:r>
            <a:r>
              <a:rPr lang="en-GB" altLang="en-US" sz="1800" baseline="-25000" dirty="0" err="1"/>
              <a:t>TXU,counted</a:t>
            </a:r>
            <a:r>
              <a:rPr lang="en-GB" altLang="en-US" sz="1800" dirty="0"/>
              <a:t> ) using the same scaling concept as in REL-13 AAS but with minor modifications as suggested in the next slide</a:t>
            </a:r>
            <a:endParaRPr lang="en-GB" sz="18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9591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en-US" dirty="0"/>
              <a:t>Way Forward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288" y="980728"/>
            <a:ext cx="8425184" cy="5688632"/>
          </a:xfrm>
          <a:noFill/>
        </p:spPr>
        <p:txBody>
          <a:bodyPr/>
          <a:lstStyle/>
          <a:p>
            <a:pPr>
              <a:defRPr/>
            </a:pPr>
            <a:r>
              <a:rPr lang="en-GB" sz="2400" dirty="0"/>
              <a:t>For option b, the proposed modifications are as follows:</a:t>
            </a:r>
          </a:p>
          <a:p>
            <a:pPr lvl="1">
              <a:defRPr/>
            </a:pPr>
            <a:r>
              <a:rPr lang="en-GB" sz="2000" dirty="0"/>
              <a:t>the definitions can be modified in such a way to maintain the correct meaning and be applicable to both the hybrid AAS BS architecture and the OTA AAS BS architecture:</a:t>
            </a:r>
          </a:p>
          <a:p>
            <a:pPr lvl="2">
              <a:defRPr/>
            </a:pPr>
            <a:r>
              <a:rPr lang="en-GB" sz="1600" b="1" dirty="0"/>
              <a:t>active transmitter unit: </a:t>
            </a:r>
            <a:r>
              <a:rPr lang="en-GB" sz="1600" dirty="0"/>
              <a:t>transmitter unit which is ON, and has the ability to send modulated data streams that are parallel and distinct to those sent from other transmitter units </a:t>
            </a:r>
            <a:r>
              <a:rPr lang="en-GB" sz="1600" dirty="0">
                <a:solidFill>
                  <a:srgbClr val="FF0000"/>
                </a:solidFill>
              </a:rPr>
              <a:t>to be radiated in the far field.</a:t>
            </a:r>
          </a:p>
          <a:p>
            <a:pPr lvl="2">
              <a:defRPr/>
            </a:pPr>
            <a:r>
              <a:rPr lang="x-none" sz="1600" b="1" dirty="0"/>
              <a:t>N</a:t>
            </a:r>
            <a:r>
              <a:rPr lang="x-none" sz="1600" b="1" baseline="-25000" dirty="0"/>
              <a:t>cells	</a:t>
            </a:r>
            <a:r>
              <a:rPr lang="x-none" sz="1600" dirty="0"/>
              <a:t>A declared number corresponding to the minimum number of cells that can be transmitted by an AAS BS in a particular band with transmission on </a:t>
            </a:r>
            <a:r>
              <a:rPr lang="x-none" sz="1600" dirty="0">
                <a:solidFill>
                  <a:srgbClr val="FF0000"/>
                </a:solidFill>
              </a:rPr>
              <a:t>all </a:t>
            </a:r>
            <a:r>
              <a:rPr lang="en-GB" sz="1600" dirty="0">
                <a:solidFill>
                  <a:srgbClr val="FF0000"/>
                </a:solidFill>
              </a:rPr>
              <a:t>Transceiver units </a:t>
            </a:r>
            <a:r>
              <a:rPr lang="x-none" sz="1600" dirty="0"/>
              <a:t>supporting the operating band.</a:t>
            </a:r>
            <a:endParaRPr lang="en-GB" sz="1600" dirty="0"/>
          </a:p>
          <a:p>
            <a:pPr lvl="2"/>
            <a:r>
              <a:rPr lang="en-GB" sz="1600" b="1" dirty="0"/>
              <a:t>TAB connector TX min cell group: </a:t>
            </a:r>
            <a:r>
              <a:rPr lang="en-GB" sz="1600" i="1" dirty="0"/>
              <a:t>operating band</a:t>
            </a:r>
            <a:r>
              <a:rPr lang="en-GB" sz="1600" dirty="0"/>
              <a:t> specific declared </a:t>
            </a:r>
            <a:r>
              <a:rPr lang="en-GB" sz="1600" dirty="0">
                <a:solidFill>
                  <a:srgbClr val="FF0000"/>
                </a:solidFill>
              </a:rPr>
              <a:t>group of Transceiver units </a:t>
            </a:r>
            <a:r>
              <a:rPr lang="en-GB" sz="1600" dirty="0"/>
              <a:t>to which TX requirements are applied. </a:t>
            </a:r>
          </a:p>
          <a:p>
            <a:pPr lvl="2"/>
            <a:r>
              <a:rPr lang="en-GB" sz="1600" dirty="0"/>
              <a:t>NOTE:	Within this definition, the group corresponds to the </a:t>
            </a:r>
            <a:r>
              <a:rPr lang="en-GB" sz="1600" dirty="0">
                <a:solidFill>
                  <a:srgbClr val="FF0000"/>
                </a:solidFill>
              </a:rPr>
              <a:t>group of Transceiver units </a:t>
            </a:r>
            <a:r>
              <a:rPr lang="en-GB" sz="1600" dirty="0"/>
              <a:t>which are responsible for transmitting a cell when the AAS BS setting corresponding to the declared minimum number of cells with transmission on </a:t>
            </a:r>
            <a:r>
              <a:rPr lang="en-GB" sz="1600" dirty="0">
                <a:solidFill>
                  <a:srgbClr val="FF0000"/>
                </a:solidFill>
              </a:rPr>
              <a:t>all Transceiver units </a:t>
            </a:r>
            <a:r>
              <a:rPr lang="en-GB" sz="1600" dirty="0"/>
              <a:t>supporting an </a:t>
            </a:r>
            <a:r>
              <a:rPr lang="en-GB" sz="1600" i="1" dirty="0"/>
              <a:t>operating band</a:t>
            </a:r>
            <a:r>
              <a:rPr lang="en-GB" sz="1600" dirty="0"/>
              <a:t>, but its existence is not limited to that condition.</a:t>
            </a:r>
          </a:p>
          <a:p>
            <a:pPr>
              <a:defRPr/>
            </a:pPr>
            <a:endParaRPr lang="en-GB" sz="1600" dirty="0"/>
          </a:p>
          <a:p>
            <a:pPr>
              <a:defRPr/>
            </a:pPr>
            <a:r>
              <a:rPr lang="en-US" sz="2400"/>
              <a:t>Other </a:t>
            </a:r>
            <a:r>
              <a:rPr lang="en-US" sz="2400" dirty="0"/>
              <a:t>forms of wording are not precluded.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GB" altLang="en-US" dirty="0"/>
              <a:t>References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i-FI" sz="2000" dirty="0"/>
              <a:t>[1]     R4-</a:t>
            </a:r>
            <a:r>
              <a:rPr lang="en-GB" sz="2000" dirty="0"/>
              <a:t>1701861	, OTA unwanted emission requirements, Nokia, Alcatel-Lucent Shanghai Bell</a:t>
            </a:r>
            <a:endParaRPr lang="fi-FI" sz="2000" dirty="0"/>
          </a:p>
          <a:p>
            <a:pPr marL="0" indent="0">
              <a:buNone/>
              <a:defRPr/>
            </a:pPr>
            <a:endParaRPr lang="fi-FI" sz="2000" dirty="0"/>
          </a:p>
          <a:p>
            <a:pPr marL="0" indent="0">
              <a:buNone/>
              <a:defRPr/>
            </a:pPr>
            <a:r>
              <a:rPr lang="fi-FI" sz="2000" dirty="0"/>
              <a:t>[2]     </a:t>
            </a:r>
            <a:r>
              <a:rPr lang="en-GB" sz="2000" dirty="0"/>
              <a:t>R4-1701726	, Emissions scaling, Huawei</a:t>
            </a:r>
          </a:p>
          <a:p>
            <a:pPr marL="0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r>
              <a:rPr lang="en-GB" sz="2000" dirty="0"/>
              <a:t>[3] R4-1701730	TP to TR37.843  Updating reference architecture diagrams		Huawei</a:t>
            </a:r>
          </a:p>
          <a:p>
            <a:pPr marL="0" indent="0">
              <a:buNone/>
              <a:defRPr/>
            </a:pPr>
            <a:endParaRPr lang="en-US" sz="2000" dirty="0"/>
          </a:p>
          <a:p>
            <a:pPr marL="0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fi-FI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31384</TotalTime>
  <Words>362</Words>
  <Application>Microsoft Office PowerPoint</Application>
  <PresentationFormat>On-screen Show (4:3)</PresentationFormat>
  <Paragraphs>44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Way forward on emissions scaling</vt:lpstr>
      <vt:lpstr>Background</vt:lpstr>
      <vt:lpstr>Background</vt:lpstr>
      <vt:lpstr>Way forward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LO, Anthony (Nokia - GB)</cp:lastModifiedBy>
  <cp:revision>348</cp:revision>
  <dcterms:created xsi:type="dcterms:W3CDTF">2014-03-20T14:32:54Z</dcterms:created>
  <dcterms:modified xsi:type="dcterms:W3CDTF">2017-02-17T09:42:39Z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1487260693</vt:lpwstr>
  </property>
</Properties>
</file>