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5" r:id="rId3"/>
    <p:sldId id="269" r:id="rId4"/>
    <p:sldId id="271"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23" autoAdjust="0"/>
    <p:restoredTop sz="94660"/>
  </p:normalViewPr>
  <p:slideViewPr>
    <p:cSldViewPr>
      <p:cViewPr varScale="1">
        <p:scale>
          <a:sx n="71" d="100"/>
          <a:sy n="71" d="100"/>
        </p:scale>
        <p:origin x="101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FB29B7-CB72-4647-BD41-DAD27CF6A814}" type="datetimeFigureOut">
              <a:rPr lang="en-US" smtClean="0"/>
              <a:t>2/16/2017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7C52DB-3B51-4A96-A317-EB1C7A90CB19}" type="slidenum">
              <a:rPr lang="en-US" smtClean="0"/>
              <a:t>‹#›</a:t>
            </a:fld>
            <a:endParaRPr lang="en-US"/>
          </a:p>
        </p:txBody>
      </p:sp>
    </p:spTree>
    <p:extLst>
      <p:ext uri="{BB962C8B-B14F-4D97-AF65-F5344CB8AC3E}">
        <p14:creationId xmlns:p14="http://schemas.microsoft.com/office/powerpoint/2010/main" val="2241620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7C52DB-3B51-4A96-A317-EB1C7A90CB19}" type="slidenum">
              <a:rPr lang="en-US" smtClean="0"/>
              <a:t>1</a:t>
            </a:fld>
            <a:endParaRPr lang="en-US"/>
          </a:p>
        </p:txBody>
      </p:sp>
    </p:spTree>
    <p:extLst>
      <p:ext uri="{BB962C8B-B14F-4D97-AF65-F5344CB8AC3E}">
        <p14:creationId xmlns:p14="http://schemas.microsoft.com/office/powerpoint/2010/main" val="3417391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2017/2/16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2017/2/16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dirty="0"/>
              <a:t>WF on NR </a:t>
            </a:r>
            <a:r>
              <a:rPr kumimoji="1" lang="en-US" altLang="ja-JP" dirty="0" smtClean="0"/>
              <a:t>spectrum utilization</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Huawei, </a:t>
            </a:r>
            <a:r>
              <a:rPr lang="en-US" altLang="ja-JP" dirty="0" err="1" smtClean="0"/>
              <a:t>HiSilicon</a:t>
            </a:r>
            <a:r>
              <a:rPr lang="en-US" altLang="ja-JP" dirty="0" smtClean="0"/>
              <a:t>,…</a:t>
            </a:r>
            <a:endParaRPr kumimoji="1" lang="ja-JP" altLang="en-US" dirty="0"/>
          </a:p>
        </p:txBody>
      </p:sp>
      <p:sp>
        <p:nvSpPr>
          <p:cNvPr id="4" name="テキスト ボックス 3"/>
          <p:cNvSpPr txBox="1"/>
          <p:nvPr/>
        </p:nvSpPr>
        <p:spPr>
          <a:xfrm>
            <a:off x="251520" y="211724"/>
            <a:ext cx="4179477" cy="923330"/>
          </a:xfrm>
          <a:prstGeom prst="rect">
            <a:avLst/>
          </a:prstGeom>
          <a:noFill/>
        </p:spPr>
        <p:txBody>
          <a:bodyPr wrap="none" rtlCol="0">
            <a:spAutoFit/>
          </a:bodyPr>
          <a:lstStyle/>
          <a:p>
            <a:r>
              <a:rPr lang="en-US" altLang="ja-JP" dirty="0"/>
              <a:t>3GPP TSG RAN </a:t>
            </a:r>
            <a:r>
              <a:rPr lang="en-US" altLang="ja-JP" dirty="0" smtClean="0"/>
              <a:t>WG4 </a:t>
            </a:r>
            <a:r>
              <a:rPr lang="en-US" altLang="ja-JP" dirty="0"/>
              <a:t>Meeting #</a:t>
            </a:r>
            <a:r>
              <a:rPr lang="en-US" altLang="ja-JP" dirty="0" smtClean="0"/>
              <a:t>82</a:t>
            </a:r>
            <a:endParaRPr lang="en-US" altLang="ja-JP" dirty="0"/>
          </a:p>
          <a:p>
            <a:r>
              <a:rPr lang="en-US" altLang="ja-JP" dirty="0"/>
              <a:t>Athens, Greece, 13th - 17th February 2017</a:t>
            </a:r>
          </a:p>
          <a:p>
            <a:r>
              <a:rPr kumimoji="1" lang="en-US" altLang="ja-JP" dirty="0"/>
              <a:t>Agenda: </a:t>
            </a:r>
            <a:r>
              <a:rPr lang="en-US" altLang="ja-JP" dirty="0" smtClean="0"/>
              <a:t>10.4.1.1</a:t>
            </a:r>
            <a:endParaRPr kumimoji="1" lang="ja-JP" altLang="en-US"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kumimoji="1" lang="en-US" altLang="ja-JP" sz="2400" smtClean="0"/>
              <a:t>R4-1702033</a:t>
            </a:r>
            <a:endParaRPr kumimoji="1" lang="ja-JP" altLang="en-US" sz="2400" dirty="0"/>
          </a:p>
        </p:txBody>
      </p:sp>
    </p:spTree>
    <p:extLst>
      <p:ext uri="{BB962C8B-B14F-4D97-AF65-F5344CB8AC3E}">
        <p14:creationId xmlns:p14="http://schemas.microsoft.com/office/powerpoint/2010/main" val="3649589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p:cNvSpPr>
            <a:spLocks noGrp="1"/>
          </p:cNvSpPr>
          <p:nvPr>
            <p:ph idx="1"/>
          </p:nvPr>
        </p:nvSpPr>
        <p:spPr>
          <a:xfrm>
            <a:off x="457200" y="1628800"/>
            <a:ext cx="8507288" cy="4853136"/>
          </a:xfrm>
        </p:spPr>
        <p:txBody>
          <a:bodyPr>
            <a:normAutofit fontScale="70000" lnSpcReduction="20000"/>
          </a:bodyPr>
          <a:lstStyle/>
          <a:p>
            <a:r>
              <a:rPr lang="en-US" altLang="zh-CN" sz="3600" dirty="0"/>
              <a:t>In RAN4 #80bis [1], it was agreed that </a:t>
            </a:r>
            <a:endParaRPr lang="zh-CN" altLang="zh-CN" sz="3600" dirty="0"/>
          </a:p>
          <a:p>
            <a:pPr lvl="1"/>
            <a:r>
              <a:rPr lang="en-US" altLang="zh-CN" sz="3300" dirty="0"/>
              <a:t>Carrier spectrum utilization, denoted by Y, is assumed to be higher than 90% in RAN4 future study and RAN4 requirements should be defined based on this assumption. </a:t>
            </a:r>
            <a:endParaRPr lang="zh-CN" altLang="zh-CN" sz="3300" dirty="0"/>
          </a:p>
          <a:p>
            <a:pPr lvl="2"/>
            <a:r>
              <a:rPr lang="en-US" altLang="zh-CN" sz="2900" dirty="0"/>
              <a:t>Y may depend on specific numerology and carrier bandwidth. It is FFS how the guard band at the edge of a channel should be defined when different numerologies are frequency multiplied</a:t>
            </a:r>
            <a:endParaRPr lang="zh-CN" altLang="zh-CN" sz="2900" dirty="0"/>
          </a:p>
          <a:p>
            <a:pPr lvl="2"/>
            <a:r>
              <a:rPr lang="en-US" altLang="zh-CN" sz="2900" dirty="0"/>
              <a:t>Y may depend on the BS/UE implementation complexity and declared capability. It is possible to define different value of Y for different BS/UE capabilities with compliance of related RF requirements, e.g. EVM, ACLR, SEM, etc. It is important to verify both the spectrum and EVM results at the same time in order to ensure well performing and robust system </a:t>
            </a:r>
            <a:endParaRPr lang="en-US" sz="2900" dirty="0" smtClean="0"/>
          </a:p>
          <a:p>
            <a:r>
              <a:rPr lang="en-US" dirty="0" smtClean="0"/>
              <a:t>Companies’ evaluation results show that Y varies with numerology, carrier bandwidth and spectrally confinement techniques (filtering/windowing, also their length).</a:t>
            </a:r>
            <a:endParaRPr lang="en-US" dirty="0"/>
          </a:p>
          <a:p>
            <a:endParaRPr lang="en-US" altLang="ja-JP" dirty="0"/>
          </a:p>
        </p:txBody>
      </p:sp>
    </p:spTree>
    <p:extLst>
      <p:ext uri="{BB962C8B-B14F-4D97-AF65-F5344CB8AC3E}">
        <p14:creationId xmlns:p14="http://schemas.microsoft.com/office/powerpoint/2010/main" val="929701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WF</a:t>
            </a:r>
            <a:r>
              <a:rPr kumimoji="1" lang="en-US" altLang="ja-JP" dirty="0" smtClean="0"/>
              <a:t> </a:t>
            </a:r>
            <a:endParaRPr kumimoji="1" lang="ja-JP" altLang="en-US" dirty="0"/>
          </a:p>
        </p:txBody>
      </p:sp>
      <p:sp>
        <p:nvSpPr>
          <p:cNvPr id="3" name="コンテンツ プレースホルダー 2"/>
          <p:cNvSpPr>
            <a:spLocks noGrp="1"/>
          </p:cNvSpPr>
          <p:nvPr>
            <p:ph idx="1"/>
          </p:nvPr>
        </p:nvSpPr>
        <p:spPr>
          <a:xfrm>
            <a:off x="107504" y="1628800"/>
            <a:ext cx="8856984" cy="5040560"/>
          </a:xfrm>
        </p:spPr>
        <p:txBody>
          <a:bodyPr>
            <a:normAutofit/>
          </a:bodyPr>
          <a:lstStyle/>
          <a:p>
            <a:pPr lvl="0"/>
            <a:r>
              <a:rPr lang="en-US" altLang="zh-CN" sz="2400" dirty="0" smtClean="0"/>
              <a:t>Spectrum utilization for each carrier bandwidth is only specified for single numerology.</a:t>
            </a:r>
          </a:p>
          <a:p>
            <a:pPr lvl="0"/>
            <a:r>
              <a:rPr lang="en-US" altLang="zh-CN" sz="2400" dirty="0"/>
              <a:t>For </a:t>
            </a:r>
            <a:r>
              <a:rPr lang="en-US" altLang="zh-CN" sz="2400" dirty="0" err="1"/>
              <a:t>FDMed</a:t>
            </a:r>
            <a:r>
              <a:rPr lang="en-US" altLang="zh-CN" sz="2400" dirty="0"/>
              <a:t> mixed numerologies in a </a:t>
            </a:r>
            <a:r>
              <a:rPr lang="en-US" altLang="zh-CN" sz="2400" dirty="0" smtClean="0"/>
              <a:t>carrier, </a:t>
            </a:r>
            <a:r>
              <a:rPr lang="en-US" altLang="zh-CN" sz="2400" dirty="0"/>
              <a:t>it is proposed that NR doesn’t define the spectrum utilization </a:t>
            </a:r>
            <a:r>
              <a:rPr lang="en-US" altLang="zh-CN" sz="2400" dirty="0" smtClean="0"/>
              <a:t>in </a:t>
            </a:r>
            <a:r>
              <a:rPr lang="en-US" altLang="zh-CN" sz="2400" dirty="0"/>
              <a:t>an explicit way, but leave it as an implementation issue</a:t>
            </a:r>
            <a:endParaRPr lang="zh-CN" altLang="zh-CN" sz="2000" dirty="0"/>
          </a:p>
          <a:p>
            <a:pPr lvl="1"/>
            <a:r>
              <a:rPr lang="en-US" sz="2000" dirty="0" smtClean="0"/>
              <a:t>The guard </a:t>
            </a:r>
            <a:r>
              <a:rPr lang="en-US" sz="2000" dirty="0"/>
              <a:t>band at </a:t>
            </a:r>
            <a:r>
              <a:rPr lang="en-US" sz="2000" dirty="0" smtClean="0"/>
              <a:t>each edge of the carrier </a:t>
            </a:r>
            <a:r>
              <a:rPr lang="en-US" sz="2000" dirty="0"/>
              <a:t>is determined </a:t>
            </a:r>
            <a:r>
              <a:rPr lang="en-US" sz="2000" dirty="0" smtClean="0"/>
              <a:t>based on the </a:t>
            </a:r>
            <a:r>
              <a:rPr lang="en-US" sz="2000" dirty="0"/>
              <a:t>spectrum </a:t>
            </a:r>
            <a:r>
              <a:rPr lang="en-US" sz="2000" dirty="0" smtClean="0"/>
              <a:t>utilization corresponding to the numerology at carrier bandwidth edge</a:t>
            </a:r>
            <a:endParaRPr lang="en-US" sz="2000" dirty="0"/>
          </a:p>
          <a:p>
            <a:pPr lvl="1"/>
            <a:r>
              <a:rPr lang="en-US" sz="2000" dirty="0" smtClean="0"/>
              <a:t>The guard band between two numerologies is not explicitly specified, i.e. left as an </a:t>
            </a:r>
            <a:r>
              <a:rPr lang="en-US" sz="2000" dirty="0"/>
              <a:t>implementation issue</a:t>
            </a:r>
          </a:p>
          <a:p>
            <a:pPr lvl="2"/>
            <a:r>
              <a:rPr lang="en-US" sz="1800" dirty="0" smtClean="0"/>
              <a:t>FFS how to decide the guard </a:t>
            </a:r>
            <a:r>
              <a:rPr lang="en-US" sz="1800" dirty="0"/>
              <a:t>band </a:t>
            </a:r>
            <a:r>
              <a:rPr lang="en-US" sz="1800" dirty="0" smtClean="0"/>
              <a:t>size for </a:t>
            </a:r>
            <a:r>
              <a:rPr lang="en-US" altLang="zh-CN" sz="1800" dirty="0" smtClean="0"/>
              <a:t>defining </a:t>
            </a:r>
            <a:r>
              <a:rPr lang="en-US" sz="1800" dirty="0" smtClean="0"/>
              <a:t> in-band </a:t>
            </a:r>
            <a:r>
              <a:rPr lang="en-US" sz="1800" dirty="0"/>
              <a:t>requirements</a:t>
            </a:r>
          </a:p>
        </p:txBody>
      </p:sp>
    </p:spTree>
    <p:extLst>
      <p:ext uri="{BB962C8B-B14F-4D97-AF65-F5344CB8AC3E}">
        <p14:creationId xmlns:p14="http://schemas.microsoft.com/office/powerpoint/2010/main" val="375266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WF </a:t>
            </a:r>
            <a:endParaRPr kumimoji="1" lang="ja-JP" altLang="en-US" dirty="0"/>
          </a:p>
        </p:txBody>
      </p:sp>
      <p:sp>
        <p:nvSpPr>
          <p:cNvPr id="3" name="コンテンツ プレースホルダー 2"/>
          <p:cNvSpPr>
            <a:spLocks noGrp="1"/>
          </p:cNvSpPr>
          <p:nvPr>
            <p:ph idx="1"/>
          </p:nvPr>
        </p:nvSpPr>
        <p:spPr>
          <a:xfrm>
            <a:off x="107504" y="1628800"/>
            <a:ext cx="8856984" cy="5040560"/>
          </a:xfrm>
        </p:spPr>
        <p:txBody>
          <a:bodyPr>
            <a:normAutofit/>
          </a:bodyPr>
          <a:lstStyle/>
          <a:p>
            <a:pPr lvl="0"/>
            <a:r>
              <a:rPr lang="en-US" altLang="zh-CN" sz="2400" dirty="0" smtClean="0"/>
              <a:t>To </a:t>
            </a:r>
            <a:r>
              <a:rPr lang="en-US" altLang="zh-CN" sz="2400" dirty="0"/>
              <a:t>strive for high spectrum utilization while allowing the flexibility in implementation, it is proposed to define NR spectrum utilization as a set of different values, </a:t>
            </a:r>
            <a:r>
              <a:rPr lang="en-US" altLang="zh-CN" sz="2400" dirty="0" smtClean="0"/>
              <a:t>corresponding </a:t>
            </a:r>
            <a:r>
              <a:rPr lang="en-US" altLang="zh-CN" sz="2400" dirty="0"/>
              <a:t>to different BS capabilities and UE capabilities ( &gt;= 90%) , taking into account different numerology, carrier bandwidth, and applied waveform with different </a:t>
            </a:r>
            <a:r>
              <a:rPr lang="en-US" altLang="zh-CN" sz="2400" dirty="0" smtClean="0"/>
              <a:t>parameters.</a:t>
            </a:r>
          </a:p>
          <a:p>
            <a:pPr lvl="1"/>
            <a:r>
              <a:rPr lang="en-US" altLang="zh-CN" sz="2000" dirty="0" smtClean="0"/>
              <a:t>The </a:t>
            </a:r>
            <a:r>
              <a:rPr lang="en-US" altLang="zh-CN" sz="2000" dirty="0"/>
              <a:t>detailed values </a:t>
            </a:r>
            <a:r>
              <a:rPr lang="en-US" altLang="zh-CN" sz="2000" dirty="0" smtClean="0"/>
              <a:t> within </a:t>
            </a:r>
            <a:r>
              <a:rPr lang="en-US" altLang="zh-CN" sz="2000" dirty="0"/>
              <a:t>the set </a:t>
            </a:r>
            <a:r>
              <a:rPr lang="en-US" altLang="zh-CN" sz="2000" dirty="0" smtClean="0"/>
              <a:t>is FSS (e.g. [A%, B%, C%])</a:t>
            </a:r>
            <a:endParaRPr lang="zh-CN" altLang="zh-CN" sz="2000" dirty="0"/>
          </a:p>
          <a:p>
            <a:pPr lvl="1"/>
            <a:r>
              <a:rPr lang="en-US" altLang="zh-CN" sz="2000" dirty="0" smtClean="0"/>
              <a:t>The values correspond to </a:t>
            </a:r>
            <a:r>
              <a:rPr lang="en-US" altLang="zh-CN" sz="2000" dirty="0"/>
              <a:t>minimum, medium, and </a:t>
            </a:r>
            <a:r>
              <a:rPr lang="en-US" altLang="zh-CN" sz="2000" dirty="0" smtClean="0"/>
              <a:t>high spectrum utilization level</a:t>
            </a:r>
            <a:endParaRPr lang="en-US" sz="2000" dirty="0"/>
          </a:p>
        </p:txBody>
      </p:sp>
    </p:spTree>
    <p:extLst>
      <p:ext uri="{BB962C8B-B14F-4D97-AF65-F5344CB8AC3E}">
        <p14:creationId xmlns:p14="http://schemas.microsoft.com/office/powerpoint/2010/main" val="229585541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3068</TotalTime>
  <Words>382</Words>
  <Application>Microsoft Office PowerPoint</Application>
  <PresentationFormat>On-screen Show (4:3)</PresentationFormat>
  <Paragraphs>23</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MS PGothic</vt:lpstr>
      <vt:lpstr>SimSun</vt:lpstr>
      <vt:lpstr>Arial</vt:lpstr>
      <vt:lpstr>Calibri</vt:lpstr>
      <vt:lpstr>Office テーマ</vt:lpstr>
      <vt:lpstr>WF on NR spectrum utilization</vt:lpstr>
      <vt:lpstr>Background</vt:lpstr>
      <vt:lpstr>WF </vt:lpstr>
      <vt:lpstr>WF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Beam Recovery</dc:title>
  <dc:creator>wookbong.lee@intel.com</dc:creator>
  <cp:lastModifiedBy>Steven Chen</cp:lastModifiedBy>
  <cp:revision>143</cp:revision>
  <dcterms:created xsi:type="dcterms:W3CDTF">2016-04-11T23:33:51Z</dcterms:created>
  <dcterms:modified xsi:type="dcterms:W3CDTF">2017-02-16T16:49:10Z</dcterms:modified>
</cp:coreProperties>
</file>