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56" r:id="rId2"/>
    <p:sldId id="277" r:id="rId3"/>
    <p:sldId id="272" r:id="rId4"/>
    <p:sldId id="281" r:id="rId5"/>
    <p:sldId id="274" r:id="rId6"/>
    <p:sldId id="278" r:id="rId7"/>
    <p:sldId id="275" r:id="rId8"/>
  </p:sldIdLst>
  <p:sldSz cx="9144000" cy="6858000" type="screen4x3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Imadur Rahman" initials="IR" lastIdx="2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pitchFamily="34" charset="0"/>
              </a:defRPr>
            </a:lvl1pPr>
          </a:lstStyle>
          <a:p>
            <a:pPr>
              <a:defRPr/>
            </a:pPr>
            <a:endParaRPr lang="en-US" altLang="sv-SE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cs typeface="Arial" pitchFamily="34" charset="0"/>
              </a:defRPr>
            </a:lvl1pPr>
          </a:lstStyle>
          <a:p>
            <a:pPr>
              <a:defRPr/>
            </a:pPr>
            <a:fld id="{3AC7B30B-57C5-430E-9E07-6854595C56A4}" type="datetimeFigureOut">
              <a:rPr lang="en-US" altLang="sv-SE"/>
              <a:pPr>
                <a:defRPr/>
              </a:pPr>
              <a:t>11/17/2016</a:t>
            </a:fld>
            <a:endParaRPr lang="en-US" altLang="sv-SE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pitchFamily="34" charset="0"/>
              </a:defRPr>
            </a:lvl1pPr>
          </a:lstStyle>
          <a:p>
            <a:pPr>
              <a:defRPr/>
            </a:pPr>
            <a:endParaRPr lang="en-US" altLang="sv-S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703C08FC-A096-4C68-B1BE-B10D8539C32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5904427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19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sv-SE"/>
          </a:p>
        </p:txBody>
      </p:sp>
      <p:sp>
        <p:nvSpPr>
          <p:cNvPr id="819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2B201AAA-E908-4C1C-8521-D24AD4F5BF20}" type="slidenum">
              <a:rPr lang="en-US" altLang="sv-SE">
                <a:cs typeface="Arial" panose="020B0604020202020204" pitchFamily="34" charset="0"/>
              </a:rPr>
              <a:pPr>
                <a:spcBef>
                  <a:spcPct val="0"/>
                </a:spcBef>
              </a:pPr>
              <a:t>1</a:t>
            </a:fld>
            <a:endParaRPr lang="en-US" altLang="sv-SE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0802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8FEA4C-64C2-4A22-8C3A-34802847581A}" type="datetimeFigureOut">
              <a:rPr lang="zh-CN" altLang="sv-SE"/>
              <a:pPr>
                <a:defRPr/>
              </a:pPr>
              <a:t>2016/11/17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EDA1264-6763-4D17-926D-0D6D2E7EAEF9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58791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E54A58-563A-48C5-B634-42CB6C04D84E}" type="datetimeFigureOut">
              <a:rPr lang="zh-CN" altLang="sv-SE"/>
              <a:pPr>
                <a:defRPr/>
              </a:pPr>
              <a:t>2016/11/17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C863E6E-46F9-4E1E-B879-68DFDADE6467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42086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AA26DE-51F2-4F0E-9F39-9F4F99D15B93}" type="datetimeFigureOut">
              <a:rPr lang="zh-CN" altLang="sv-SE"/>
              <a:pPr>
                <a:defRPr/>
              </a:pPr>
              <a:t>2016/11/17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95D3FE1-5279-4C40-9788-DE145D5B8477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51939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1C49A3-B31A-44FB-9C21-F9F4CCD849C1}" type="datetimeFigureOut">
              <a:rPr lang="zh-CN" altLang="sv-SE"/>
              <a:pPr>
                <a:defRPr/>
              </a:pPr>
              <a:t>2016/11/17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C54AEF9-6AC0-4D36-8D41-4B0C62C45032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33932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7B66C9-3E16-430F-B137-DBB040BB7364}" type="datetimeFigureOut">
              <a:rPr lang="zh-CN" altLang="sv-SE"/>
              <a:pPr>
                <a:defRPr/>
              </a:pPr>
              <a:t>2016/11/17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DE59903-29D1-4908-AC1A-7571AA077D9D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41669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EB66E3-1A08-44FF-A487-1902B128CF79}" type="datetimeFigureOut">
              <a:rPr lang="zh-CN" altLang="sv-SE"/>
              <a:pPr>
                <a:defRPr/>
              </a:pPr>
              <a:t>2016/11/17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4B195B8-6669-46E4-BDAD-ED044E7CA6BC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31602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23D8A1-2ABB-432A-976A-D24708DC8D43}" type="datetimeFigureOut">
              <a:rPr lang="zh-CN" altLang="sv-SE"/>
              <a:pPr>
                <a:defRPr/>
              </a:pPr>
              <a:t>2016/11/17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CDC6750-00F1-477C-9B7C-1A0E5685AABB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47854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A60AF3-F95B-492F-8248-C8CC9C5503F8}" type="datetimeFigureOut">
              <a:rPr lang="zh-CN" altLang="sv-SE"/>
              <a:pPr>
                <a:defRPr/>
              </a:pPr>
              <a:t>2016/11/17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46A8BF5-6457-4E20-B124-6757D6BDA8C2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67130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B6187A-079C-498D-90A3-41C9E2F9F4DE}" type="datetimeFigureOut">
              <a:rPr lang="zh-CN" altLang="sv-SE"/>
              <a:pPr>
                <a:defRPr/>
              </a:pPr>
              <a:t>2016/11/17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5B9BC91-9596-4633-8CD2-9C12DE31438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90181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D19773-BB9A-483C-8166-0AB348753AFB}" type="datetimeFigureOut">
              <a:rPr lang="zh-CN" altLang="sv-SE"/>
              <a:pPr>
                <a:defRPr/>
              </a:pPr>
              <a:t>2016/11/17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2EEF6E6-EEB3-46AC-AF58-8636A1035F1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71212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FCF32B-0E83-48D6-AE58-48F6CE1B2557}" type="datetimeFigureOut">
              <a:rPr lang="zh-CN" altLang="sv-SE"/>
              <a:pPr>
                <a:defRPr/>
              </a:pPr>
              <a:t>2016/11/17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BCA50DE-3F15-4069-86F1-5FE5E284CC62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05480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cs typeface="Arial" pitchFamily="34" charset="0"/>
              </a:defRPr>
            </a:lvl1pPr>
          </a:lstStyle>
          <a:p>
            <a:pPr>
              <a:defRPr/>
            </a:pPr>
            <a:fld id="{D44602B5-CE5B-4684-82E4-90AC78E01600}" type="datetimeFigureOut">
              <a:rPr lang="zh-CN" altLang="sv-SE"/>
              <a:pPr>
                <a:defRPr/>
              </a:pPr>
              <a:t>2016/11/17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cs typeface="Arial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fld id="{0C3F5196-3EF4-4794-80B1-28C94844456D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SimSun" pitchFamily="2" charset="-122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SimSun" pitchFamily="2" charset="-122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SimSun" pitchFamily="2" charset="-122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SimSun" pitchFamily="2" charset="-122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SimSun" pitchFamily="2" charset="-122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SimSun" pitchFamily="2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>
                <a:ea typeface="+mj-ea"/>
              </a:rPr>
              <a:t>Way forward on </a:t>
            </a:r>
            <a:r>
              <a:rPr lang="en-US" dirty="0" smtClean="0">
                <a:ea typeface="+mj-ea"/>
              </a:rPr>
              <a:t>in-band  </a:t>
            </a:r>
            <a:r>
              <a:rPr lang="en-US" dirty="0">
                <a:ea typeface="+mj-ea"/>
              </a:rPr>
              <a:t>requirements for NR</a:t>
            </a:r>
          </a:p>
        </p:txBody>
      </p:sp>
      <p:sp>
        <p:nvSpPr>
          <p:cNvPr id="2051" name="Subtitle 2"/>
          <p:cNvSpPr>
            <a:spLocks noGrp="1"/>
          </p:cNvSpPr>
          <p:nvPr>
            <p:ph type="subTitle" idx="1"/>
          </p:nvPr>
        </p:nvSpPr>
        <p:spPr>
          <a:xfrm>
            <a:off x="1042988" y="4149725"/>
            <a:ext cx="7345362" cy="1727200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altLang="sv-SE" sz="3000" b="1" dirty="0">
                <a:solidFill>
                  <a:schemeClr val="tx1"/>
                </a:solidFill>
              </a:rPr>
              <a:t>Agenda Item:</a:t>
            </a:r>
            <a:r>
              <a:rPr lang="en-US" altLang="sv-SE" sz="3000" dirty="0">
                <a:solidFill>
                  <a:schemeClr val="tx1"/>
                </a:solidFill>
              </a:rPr>
              <a:t>	</a:t>
            </a:r>
            <a:r>
              <a:rPr lang="en-US" altLang="sv-SE" sz="3000" dirty="0" smtClean="0">
                <a:solidFill>
                  <a:schemeClr val="tx1"/>
                </a:solidFill>
              </a:rPr>
              <a:t>11.5.1</a:t>
            </a:r>
            <a:endParaRPr lang="en-US" altLang="sv-SE" sz="3000" dirty="0">
              <a:solidFill>
                <a:schemeClr val="tx1"/>
              </a:solidFill>
            </a:endParaRPr>
          </a:p>
          <a:p>
            <a:pPr eaLnBrk="1" hangingPunct="1">
              <a:lnSpc>
                <a:spcPct val="80000"/>
              </a:lnSpc>
            </a:pPr>
            <a:r>
              <a:rPr lang="en-US" altLang="sv-SE" sz="3000" b="1" dirty="0">
                <a:solidFill>
                  <a:schemeClr val="tx1"/>
                </a:solidFill>
              </a:rPr>
              <a:t>Document for:</a:t>
            </a:r>
            <a:r>
              <a:rPr lang="en-US" altLang="sv-SE" sz="3000" dirty="0">
                <a:solidFill>
                  <a:schemeClr val="tx1"/>
                </a:solidFill>
              </a:rPr>
              <a:t>	Approval</a:t>
            </a:r>
          </a:p>
          <a:p>
            <a:pPr eaLnBrk="1" hangingPunct="1">
              <a:lnSpc>
                <a:spcPct val="80000"/>
              </a:lnSpc>
            </a:pPr>
            <a:r>
              <a:rPr lang="en-US" altLang="sv-SE" sz="3000" b="1" dirty="0">
                <a:solidFill>
                  <a:schemeClr val="tx1"/>
                </a:solidFill>
              </a:rPr>
              <a:t>Source: </a:t>
            </a:r>
            <a:r>
              <a:rPr lang="sv-SE" altLang="sv-SE" sz="3000" dirty="0" smtClean="0">
                <a:solidFill>
                  <a:schemeClr val="tx1"/>
                </a:solidFill>
              </a:rPr>
              <a:t>Nokia</a:t>
            </a:r>
            <a:r>
              <a:rPr lang="sv-SE" altLang="zh-CN" sz="2800" dirty="0" smtClean="0"/>
              <a:t> </a:t>
            </a:r>
            <a:r>
              <a:rPr lang="en-US" altLang="ko-KR" sz="2800" dirty="0" smtClean="0"/>
              <a:t> </a:t>
            </a:r>
            <a:r>
              <a:rPr lang="sv-SE" altLang="sv-SE" sz="3000" dirty="0" smtClean="0">
                <a:solidFill>
                  <a:schemeClr val="tx1"/>
                </a:solidFill>
              </a:rPr>
              <a:t> </a:t>
            </a:r>
            <a:endParaRPr lang="en-US" altLang="sv-SE" sz="3000" dirty="0">
              <a:solidFill>
                <a:srgbClr val="7030A0"/>
              </a:solidFill>
            </a:endParaRPr>
          </a:p>
        </p:txBody>
      </p:sp>
      <p:sp>
        <p:nvSpPr>
          <p:cNvPr id="2052" name="Rectangle 3"/>
          <p:cNvSpPr>
            <a:spLocks noChangeArrowheads="1"/>
          </p:cNvSpPr>
          <p:nvPr/>
        </p:nvSpPr>
        <p:spPr bwMode="auto">
          <a:xfrm>
            <a:off x="395288" y="342900"/>
            <a:ext cx="8497887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en-US" altLang="sv-SE" sz="2000" b="1" dirty="0">
                <a:cs typeface="Arial" panose="020B0604020202020204" pitchFamily="34" charset="0"/>
              </a:rPr>
              <a:t>3GPP TSG-RAN WG4 #</a:t>
            </a:r>
            <a:r>
              <a:rPr lang="en-US" altLang="sv-SE" sz="2000" b="1" dirty="0" smtClean="0">
                <a:cs typeface="Arial" panose="020B0604020202020204" pitchFamily="34" charset="0"/>
              </a:rPr>
              <a:t>81</a:t>
            </a:r>
            <a:r>
              <a:rPr lang="en-US" altLang="sv-SE" sz="2400" b="1" dirty="0">
                <a:cs typeface="Arial" panose="020B0604020202020204" pitchFamily="34" charset="0"/>
              </a:rPr>
              <a:t>				</a:t>
            </a:r>
            <a:r>
              <a:rPr lang="en-US" altLang="sv-SE" sz="2400" b="1" dirty="0" smtClean="0">
                <a:cs typeface="Arial" panose="020B0604020202020204" pitchFamily="34" charset="0"/>
              </a:rPr>
              <a:t>	</a:t>
            </a:r>
            <a:r>
              <a:rPr lang="en-US" altLang="sv-SE" sz="2000" b="1" dirty="0" smtClean="0">
                <a:cs typeface="Arial" panose="020B0604020202020204" pitchFamily="34" charset="0"/>
              </a:rPr>
              <a:t>Tdoc R4-1610593</a:t>
            </a:r>
            <a:endParaRPr lang="sv-SE" altLang="sv-SE" sz="2400" b="1" dirty="0">
              <a:cs typeface="Arial" panose="020B0604020202020204" pitchFamily="34" charset="0"/>
            </a:endParaRPr>
          </a:p>
          <a:p>
            <a:pPr>
              <a:buFont typeface="Arial" panose="020B0604020202020204" pitchFamily="34" charset="0"/>
              <a:buNone/>
            </a:pPr>
            <a:r>
              <a:rPr lang="en-US" altLang="sv-SE" sz="2000" b="1" dirty="0" smtClean="0">
                <a:cs typeface="Arial" panose="020B0604020202020204" pitchFamily="34" charset="0"/>
              </a:rPr>
              <a:t>Reno, NV, US, 14</a:t>
            </a:r>
            <a:r>
              <a:rPr lang="en-US" altLang="sv-SE" sz="2000" b="1" baseline="30000" dirty="0" smtClean="0">
                <a:cs typeface="Arial" panose="020B0604020202020204" pitchFamily="34" charset="0"/>
              </a:rPr>
              <a:t>th</a:t>
            </a:r>
            <a:r>
              <a:rPr lang="en-US" altLang="sv-SE" sz="2000" b="1" dirty="0" smtClean="0">
                <a:cs typeface="Arial" panose="020B0604020202020204" pitchFamily="34" charset="0"/>
              </a:rPr>
              <a:t> </a:t>
            </a:r>
            <a:r>
              <a:rPr lang="en-US" altLang="sv-SE" sz="2000" b="1" dirty="0">
                <a:cs typeface="Arial" panose="020B0604020202020204" pitchFamily="34" charset="0"/>
              </a:rPr>
              <a:t>– </a:t>
            </a:r>
            <a:r>
              <a:rPr lang="en-US" altLang="sv-SE" sz="2000" b="1" dirty="0" smtClean="0">
                <a:cs typeface="Arial" panose="020B0604020202020204" pitchFamily="34" charset="0"/>
              </a:rPr>
              <a:t>18</a:t>
            </a:r>
            <a:r>
              <a:rPr lang="en-US" altLang="sv-SE" sz="2000" b="1" baseline="30000" dirty="0" smtClean="0">
                <a:cs typeface="Arial" panose="020B0604020202020204" pitchFamily="34" charset="0"/>
              </a:rPr>
              <a:t>th</a:t>
            </a:r>
            <a:r>
              <a:rPr lang="en-US" altLang="sv-SE" sz="2000" b="1" dirty="0" smtClean="0">
                <a:cs typeface="Arial" panose="020B0604020202020204" pitchFamily="34" charset="0"/>
              </a:rPr>
              <a:t> November 2016</a:t>
            </a:r>
            <a:endParaRPr lang="sv-SE" altLang="sv-SE" sz="2000" b="1" dirty="0"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altLang="sv-SE" dirty="0"/>
              <a:t>Background</a:t>
            </a:r>
            <a:endParaRPr lang="en-US" altLang="sv-S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8313" y="1412875"/>
            <a:ext cx="8229600" cy="4525963"/>
          </a:xfrm>
        </p:spPr>
        <p:txBody>
          <a:bodyPr/>
          <a:lstStyle/>
          <a:p>
            <a:pPr marL="0" indent="0">
              <a:buFont typeface="Arial" charset="0"/>
              <a:buNone/>
              <a:defRPr/>
            </a:pPr>
            <a:endParaRPr lang="sv-SE" sz="1800" dirty="0"/>
          </a:p>
          <a:p>
            <a:pPr>
              <a:buFont typeface="Arial" charset="0"/>
              <a:buChar char="•"/>
              <a:defRPr/>
            </a:pPr>
            <a:endParaRPr lang="en-US" sz="1800" dirty="0"/>
          </a:p>
        </p:txBody>
      </p:sp>
      <p:sp>
        <p:nvSpPr>
          <p:cNvPr id="4" name="Content Placeholder 2"/>
          <p:cNvSpPr txBox="1">
            <a:spLocks/>
          </p:cNvSpPr>
          <p:nvPr/>
        </p:nvSpPr>
        <p:spPr bwMode="auto">
          <a:xfrm>
            <a:off x="395288" y="1341438"/>
            <a:ext cx="8425184" cy="4525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SimSun" pitchFamily="2" charset="-122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SimSun" pitchFamily="2" charset="-122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SimSun" pitchFamily="2" charset="-122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SimSun" pitchFamily="2" charset="-122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SimSun" pitchFamily="2" charset="-122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sz="2400" dirty="0" smtClean="0"/>
              <a:t>10 </a:t>
            </a:r>
            <a:r>
              <a:rPr lang="en-US" sz="2400" dirty="0"/>
              <a:t>contributions </a:t>
            </a:r>
            <a:r>
              <a:rPr lang="en-US" sz="2400" dirty="0" smtClean="0"/>
              <a:t>discussed </a:t>
            </a:r>
            <a:r>
              <a:rPr lang="en-US" sz="2400" dirty="0"/>
              <a:t>in agenda item </a:t>
            </a:r>
            <a:r>
              <a:rPr lang="en-US" sz="2400" dirty="0" smtClean="0"/>
              <a:t>11.5.1 </a:t>
            </a:r>
            <a:r>
              <a:rPr lang="en-US" sz="2400" dirty="0"/>
              <a:t>in </a:t>
            </a:r>
            <a:r>
              <a:rPr lang="en-US" sz="2400" dirty="0" smtClean="0"/>
              <a:t>NR </a:t>
            </a:r>
            <a:r>
              <a:rPr lang="en-US" sz="2400" dirty="0"/>
              <a:t>session </a:t>
            </a:r>
            <a:endParaRPr lang="en-US" sz="2400" dirty="0" smtClean="0"/>
          </a:p>
          <a:p>
            <a:pPr lvl="1">
              <a:defRPr/>
            </a:pPr>
            <a:r>
              <a:rPr lang="en-GB" sz="1200" dirty="0"/>
              <a:t>R4-1609219	Scenarios and assumptions for NR in-band emission, EVM and in-band selectivity requirements with </a:t>
            </a:r>
            <a:r>
              <a:rPr lang="en-GB" sz="1200" dirty="0" smtClean="0"/>
              <a:t>			different numerologies, </a:t>
            </a:r>
            <a:r>
              <a:rPr lang="en-GB" sz="1200" i="1" dirty="0"/>
              <a:t>Nokia, Alcatel-Lucent Shanghai Bell</a:t>
            </a:r>
            <a:endParaRPr lang="en-GB" sz="1200" dirty="0" smtClean="0"/>
          </a:p>
          <a:p>
            <a:pPr lvl="1">
              <a:defRPr/>
            </a:pPr>
            <a:r>
              <a:rPr lang="en-GB" sz="1200" dirty="0"/>
              <a:t>R4-1609241	Network Assistance in NR waveform </a:t>
            </a:r>
            <a:r>
              <a:rPr lang="en-GB" sz="1200" dirty="0" smtClean="0"/>
              <a:t>selection, </a:t>
            </a:r>
            <a:r>
              <a:rPr lang="en-GB" sz="1200" i="1" dirty="0"/>
              <a:t>AT&amp;T</a:t>
            </a:r>
            <a:endParaRPr lang="en-GB" sz="1200" dirty="0" smtClean="0"/>
          </a:p>
          <a:p>
            <a:pPr lvl="1">
              <a:defRPr/>
            </a:pPr>
            <a:r>
              <a:rPr lang="en-GB" sz="1200" dirty="0"/>
              <a:t>R4-1609413	Consideration on In-band emission requirements for mixed </a:t>
            </a:r>
            <a:r>
              <a:rPr lang="en-GB" sz="1200" dirty="0" smtClean="0"/>
              <a:t>numerologies, </a:t>
            </a:r>
            <a:r>
              <a:rPr lang="en-GB" sz="1200" i="1" dirty="0" smtClean="0"/>
              <a:t>Huawei</a:t>
            </a:r>
            <a:r>
              <a:rPr lang="en-GB" sz="1200" i="1" dirty="0"/>
              <a:t>, Hisilicon</a:t>
            </a:r>
            <a:endParaRPr lang="en-GB" sz="1200" dirty="0"/>
          </a:p>
          <a:p>
            <a:pPr lvl="1">
              <a:defRPr/>
            </a:pPr>
            <a:r>
              <a:rPr lang="en-GB" sz="1200" dirty="0"/>
              <a:t>R4-1609221	NR UL in-band emissions and EVM requirements at UE </a:t>
            </a:r>
            <a:r>
              <a:rPr lang="en-GB" sz="1200" dirty="0" smtClean="0"/>
              <a:t>TX, </a:t>
            </a:r>
            <a:r>
              <a:rPr lang="en-GB" sz="1200" i="1" dirty="0"/>
              <a:t>Nokia, Alcatel-Lucent Shanghai </a:t>
            </a:r>
            <a:r>
              <a:rPr lang="en-GB" sz="1200" i="1" dirty="0" smtClean="0"/>
              <a:t>Bell</a:t>
            </a:r>
            <a:endParaRPr lang="en-GB" sz="1200" dirty="0"/>
          </a:p>
          <a:p>
            <a:pPr lvl="1">
              <a:defRPr/>
            </a:pPr>
            <a:r>
              <a:rPr lang="en-GB" sz="1200" dirty="0"/>
              <a:t>R4-1609414	Consideration on In-band selectivity requirements for mixed </a:t>
            </a:r>
            <a:r>
              <a:rPr lang="en-GB" sz="1200" dirty="0" smtClean="0"/>
              <a:t>numerologies, </a:t>
            </a:r>
            <a:r>
              <a:rPr lang="en-GB" sz="1200" i="1" dirty="0"/>
              <a:t>Huawei, </a:t>
            </a:r>
            <a:r>
              <a:rPr lang="en-GB" sz="1200" i="1" dirty="0" smtClean="0"/>
              <a:t>Hisilicon</a:t>
            </a:r>
            <a:endParaRPr lang="en-GB" sz="1200" dirty="0"/>
          </a:p>
          <a:p>
            <a:pPr lvl="1">
              <a:defRPr/>
            </a:pPr>
            <a:r>
              <a:rPr lang="en-GB" sz="1200" dirty="0"/>
              <a:t>R4-1609227	NR DL selectivity requirements at UE </a:t>
            </a:r>
            <a:r>
              <a:rPr lang="en-GB" sz="1200" dirty="0" smtClean="0"/>
              <a:t>RX, </a:t>
            </a:r>
            <a:r>
              <a:rPr lang="en-GB" sz="1200" i="1" dirty="0"/>
              <a:t>Nokia, Alcatel-Lucent Shanghai </a:t>
            </a:r>
            <a:r>
              <a:rPr lang="en-GB" sz="1200" i="1" dirty="0" smtClean="0"/>
              <a:t>Bell</a:t>
            </a:r>
            <a:endParaRPr lang="en-GB" sz="1200" dirty="0"/>
          </a:p>
          <a:p>
            <a:pPr lvl="1">
              <a:defRPr/>
            </a:pPr>
            <a:r>
              <a:rPr lang="en-GB" sz="1200" dirty="0"/>
              <a:t>R4-1609223	NR UL selectivity requirements at BS </a:t>
            </a:r>
            <a:r>
              <a:rPr lang="en-GB" sz="1200" dirty="0" smtClean="0"/>
              <a:t>RX, </a:t>
            </a:r>
            <a:r>
              <a:rPr lang="en-GB" sz="1200" i="1" dirty="0"/>
              <a:t>Nokia, Alcatel-Lucent Shanghai </a:t>
            </a:r>
            <a:r>
              <a:rPr lang="en-GB" sz="1200" i="1" dirty="0" smtClean="0"/>
              <a:t>Bell</a:t>
            </a:r>
            <a:endParaRPr lang="en-GB" sz="1200" dirty="0"/>
          </a:p>
          <a:p>
            <a:pPr lvl="1">
              <a:defRPr/>
            </a:pPr>
            <a:r>
              <a:rPr lang="en-GB" sz="1200" dirty="0"/>
              <a:t>R4-1609737	Necessity of EVM and in-band emission and its testability for NR </a:t>
            </a:r>
            <a:r>
              <a:rPr lang="en-GB" sz="1200" dirty="0" smtClean="0"/>
              <a:t>BS, </a:t>
            </a:r>
            <a:r>
              <a:rPr lang="en-GB" sz="1200" i="1" dirty="0"/>
              <a:t>NTT DOCOMO, INC.</a:t>
            </a:r>
            <a:endParaRPr lang="en-GB" sz="1200" dirty="0"/>
          </a:p>
          <a:p>
            <a:pPr lvl="1">
              <a:defRPr/>
            </a:pPr>
            <a:r>
              <a:rPr lang="en-GB" sz="1200" dirty="0"/>
              <a:t>R4-1609225	NR DL in-band EVM and emission requirements at BS </a:t>
            </a:r>
            <a:r>
              <a:rPr lang="en-GB" sz="1200" dirty="0" smtClean="0"/>
              <a:t>TX, </a:t>
            </a:r>
            <a:r>
              <a:rPr lang="en-GB" sz="1200" i="1" dirty="0"/>
              <a:t>Nokia, Alcatel-Lucent Shanghai </a:t>
            </a:r>
            <a:r>
              <a:rPr lang="en-GB" sz="1200" i="1" dirty="0" smtClean="0"/>
              <a:t>Bell</a:t>
            </a:r>
          </a:p>
          <a:p>
            <a:pPr lvl="1">
              <a:defRPr/>
            </a:pPr>
            <a:r>
              <a:rPr lang="en-GB" sz="1200" i="1" dirty="0" smtClean="0"/>
              <a:t>R4-1609666	</a:t>
            </a:r>
            <a:r>
              <a:rPr lang="en-GB" sz="1200" dirty="0"/>
              <a:t>Considerations on EVM requirement in NR, </a:t>
            </a:r>
            <a:r>
              <a:rPr lang="en-GB" sz="1200" i="1" dirty="0"/>
              <a:t>ZTE, ZTE Microelectronics</a:t>
            </a:r>
            <a:endParaRPr lang="en-US" sz="1200" dirty="0"/>
          </a:p>
          <a:p>
            <a:pPr>
              <a:defRPr/>
            </a:pPr>
            <a:r>
              <a:rPr lang="en-US" sz="2400" dirty="0"/>
              <a:t>This contribution summaries the issues and agreed WF for </a:t>
            </a:r>
            <a:r>
              <a:rPr lang="en-US" sz="2400" dirty="0" smtClean="0"/>
              <a:t>in-band requirements</a:t>
            </a:r>
            <a:endParaRPr lang="en-US" sz="2400" dirty="0"/>
          </a:p>
          <a:p>
            <a:pPr>
              <a:defRPr/>
            </a:pPr>
            <a:endParaRPr lang="en-US" sz="2400" dirty="0"/>
          </a:p>
          <a:p>
            <a:pPr>
              <a:defRPr/>
            </a:pPr>
            <a:endParaRPr lang="en-US" sz="2400" dirty="0"/>
          </a:p>
          <a:p>
            <a:pPr>
              <a:defRPr/>
            </a:pPr>
            <a:endParaRPr lang="fi-FI" altLang="en-US" sz="2000" dirty="0"/>
          </a:p>
          <a:p>
            <a:pPr lvl="1">
              <a:defRPr/>
            </a:pPr>
            <a:endParaRPr lang="en-US" altLang="en-US" sz="2000" dirty="0"/>
          </a:p>
        </p:txBody>
      </p:sp>
    </p:spTree>
    <p:extLst>
      <p:ext uri="{BB962C8B-B14F-4D97-AF65-F5344CB8AC3E}">
        <p14:creationId xmlns:p14="http://schemas.microsoft.com/office/powerpoint/2010/main" val="134502803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457200" y="-27384"/>
            <a:ext cx="8229600" cy="1143000"/>
          </a:xfrm>
        </p:spPr>
        <p:txBody>
          <a:bodyPr/>
          <a:lstStyle/>
          <a:p>
            <a:r>
              <a:rPr lang="en-GB" dirty="0" smtClean="0"/>
              <a:t>Scenarios and assumptions</a:t>
            </a:r>
            <a:endParaRPr lang="en-US" altLang="en-US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052736"/>
            <a:ext cx="8363272" cy="4781128"/>
          </a:xfrm>
        </p:spPr>
        <p:txBody>
          <a:bodyPr/>
          <a:lstStyle/>
          <a:p>
            <a:r>
              <a:rPr lang="en-GB" sz="1800" b="1" dirty="0" smtClean="0"/>
              <a:t>Develop </a:t>
            </a:r>
            <a:r>
              <a:rPr lang="en-GB" sz="1800" b="1" dirty="0"/>
              <a:t>NR DL and UL in-band emission,  EVM and in-band selectivity requirements with different numerologies </a:t>
            </a:r>
            <a:r>
              <a:rPr lang="en-GB" sz="1800" b="1" dirty="0" smtClean="0"/>
              <a:t>on </a:t>
            </a:r>
            <a:r>
              <a:rPr lang="en-GB" sz="1800" b="1" dirty="0"/>
              <a:t>the same NR Carrier </a:t>
            </a:r>
            <a:endParaRPr lang="en-GB" sz="1800" b="1" dirty="0" smtClean="0"/>
          </a:p>
          <a:p>
            <a:pPr lvl="1"/>
            <a:r>
              <a:rPr lang="en-GB" sz="1400" b="1" dirty="0" smtClean="0">
                <a:solidFill>
                  <a:srgbClr val="FF0000"/>
                </a:solidFill>
              </a:rPr>
              <a:t>Different numerologies between different services</a:t>
            </a:r>
          </a:p>
          <a:p>
            <a:pPr lvl="1"/>
            <a:r>
              <a:rPr lang="en-GB" sz="1400" b="1" dirty="0">
                <a:solidFill>
                  <a:srgbClr val="FF0000"/>
                </a:solidFill>
              </a:rPr>
              <a:t>Different numerologies between </a:t>
            </a:r>
            <a:r>
              <a:rPr lang="en-GB" sz="1400" b="1" dirty="0" smtClean="0">
                <a:solidFill>
                  <a:srgbClr val="FF0000"/>
                </a:solidFill>
              </a:rPr>
              <a:t>channels within a service</a:t>
            </a:r>
            <a:endParaRPr lang="en-GB" sz="1400" b="1" dirty="0" smtClean="0">
              <a:solidFill>
                <a:srgbClr val="FF0000"/>
              </a:solidFill>
            </a:endParaRPr>
          </a:p>
          <a:p>
            <a:r>
              <a:rPr lang="en-GB" sz="1800" b="1" dirty="0" smtClean="0"/>
              <a:t>In first phase define two </a:t>
            </a:r>
            <a:r>
              <a:rPr lang="en-GB" sz="1800" b="1" dirty="0"/>
              <a:t>different </a:t>
            </a:r>
            <a:r>
              <a:rPr lang="en-GB" sz="1800" b="1" strike="sngStrike" dirty="0">
                <a:solidFill>
                  <a:srgbClr val="0070C0"/>
                </a:solidFill>
              </a:rPr>
              <a:t>sub-blocks</a:t>
            </a:r>
            <a:r>
              <a:rPr lang="en-GB" sz="1800" b="1" dirty="0"/>
              <a:t> </a:t>
            </a:r>
            <a:r>
              <a:rPr lang="en-GB" sz="1800" b="1" dirty="0" smtClean="0"/>
              <a:t>numerologies within </a:t>
            </a:r>
            <a:r>
              <a:rPr lang="en-GB" sz="1800" b="1" dirty="0"/>
              <a:t>one NR </a:t>
            </a:r>
            <a:r>
              <a:rPr lang="en-GB" sz="1800" b="1" dirty="0" smtClean="0"/>
              <a:t>carrier</a:t>
            </a:r>
          </a:p>
          <a:p>
            <a:pPr lvl="1"/>
            <a:r>
              <a:rPr lang="en-GB" sz="1800" b="1" dirty="0" smtClean="0"/>
              <a:t>Sub-block 1 with </a:t>
            </a:r>
            <a:r>
              <a:rPr lang="en-GB" sz="1800" b="1" dirty="0">
                <a:solidFill>
                  <a:srgbClr val="0070C0"/>
                </a:solidFill>
              </a:rPr>
              <a:t>15kHz SCS </a:t>
            </a:r>
            <a:r>
              <a:rPr lang="en-GB" sz="1800" b="1" strike="sngStrike" dirty="0" smtClean="0">
                <a:solidFill>
                  <a:srgbClr val="0070C0"/>
                </a:solidFill>
              </a:rPr>
              <a:t>narrow </a:t>
            </a:r>
            <a:r>
              <a:rPr lang="en-GB" sz="1800" b="1" strike="sngStrike" dirty="0" smtClean="0">
                <a:solidFill>
                  <a:srgbClr val="0070C0"/>
                </a:solidFill>
              </a:rPr>
              <a:t>BW and small SCS</a:t>
            </a:r>
          </a:p>
          <a:p>
            <a:pPr lvl="1"/>
            <a:r>
              <a:rPr lang="en-GB" sz="1800" b="1" dirty="0" smtClean="0"/>
              <a:t>Sub-block 2 with </a:t>
            </a:r>
            <a:r>
              <a:rPr lang="en-GB" sz="1800" b="1" dirty="0">
                <a:solidFill>
                  <a:srgbClr val="0070C0"/>
                </a:solidFill>
              </a:rPr>
              <a:t>60kHz SCS </a:t>
            </a:r>
            <a:r>
              <a:rPr lang="en-GB" sz="1800" b="1" strike="sngStrike" dirty="0" smtClean="0">
                <a:solidFill>
                  <a:srgbClr val="0070C0"/>
                </a:solidFill>
              </a:rPr>
              <a:t>wider </a:t>
            </a:r>
            <a:r>
              <a:rPr lang="en-GB" sz="1800" b="1" strike="sngStrike" dirty="0" smtClean="0">
                <a:solidFill>
                  <a:srgbClr val="0070C0"/>
                </a:solidFill>
              </a:rPr>
              <a:t>BW and larger </a:t>
            </a:r>
            <a:r>
              <a:rPr lang="en-GB" sz="1800" b="1" strike="sngStrike" dirty="0" smtClean="0">
                <a:solidFill>
                  <a:srgbClr val="0070C0"/>
                </a:solidFill>
              </a:rPr>
              <a:t>SCS</a:t>
            </a:r>
          </a:p>
          <a:p>
            <a:pPr lvl="1"/>
            <a:r>
              <a:rPr lang="en-GB" sz="1800" b="1" strike="sngStrike" dirty="0">
                <a:solidFill>
                  <a:srgbClr val="0070C0"/>
                </a:solidFill>
              </a:rPr>
              <a:t>The same sub-block BW can be a starting point, e.g. 10MHz for each </a:t>
            </a:r>
            <a:r>
              <a:rPr lang="en-GB" sz="1800" b="1" strike="sngStrike" dirty="0" smtClean="0">
                <a:solidFill>
                  <a:srgbClr val="0070C0"/>
                </a:solidFill>
              </a:rPr>
              <a:t>sub-block </a:t>
            </a:r>
            <a:r>
              <a:rPr lang="en-GB" sz="1800" b="1" u="sng" dirty="0" err="1">
                <a:solidFill>
                  <a:srgbClr val="7030A0"/>
                </a:solidFill>
              </a:rPr>
              <a:t>Sub-block</a:t>
            </a:r>
            <a:r>
              <a:rPr lang="en-GB" sz="1800" b="1" u="sng" dirty="0">
                <a:solidFill>
                  <a:srgbClr val="7030A0"/>
                </a:solidFill>
              </a:rPr>
              <a:t> BWs are FFS and will be investigated in conjunction with other related requirement definitions like EVM and in-band </a:t>
            </a:r>
            <a:r>
              <a:rPr lang="en-GB" sz="1800" b="1" u="sng" dirty="0" smtClean="0">
                <a:solidFill>
                  <a:srgbClr val="7030A0"/>
                </a:solidFill>
              </a:rPr>
              <a:t>emissions</a:t>
            </a:r>
            <a:endParaRPr lang="fi-FI" sz="1800" strike="sngStrike" dirty="0">
              <a:solidFill>
                <a:srgbClr val="7030A0"/>
              </a:solidFill>
            </a:endParaRPr>
          </a:p>
          <a:p>
            <a:r>
              <a:rPr lang="en-GB" sz="1800" b="1" dirty="0" smtClean="0"/>
              <a:t>Develop </a:t>
            </a:r>
            <a:r>
              <a:rPr lang="en-GB" sz="1800" b="1" strike="sngStrike" dirty="0" smtClean="0">
                <a:solidFill>
                  <a:srgbClr val="FF0000"/>
                </a:solidFill>
              </a:rPr>
              <a:t>first</a:t>
            </a:r>
            <a:r>
              <a:rPr lang="en-GB" sz="1800" b="1" dirty="0" smtClean="0"/>
              <a:t> the </a:t>
            </a:r>
            <a:r>
              <a:rPr lang="en-GB" sz="1800" b="1" dirty="0"/>
              <a:t>in-band requirements </a:t>
            </a:r>
            <a:r>
              <a:rPr lang="en-GB" sz="1800" b="1" dirty="0" smtClean="0"/>
              <a:t>for below </a:t>
            </a:r>
            <a:r>
              <a:rPr lang="en-GB" sz="1800" b="1" dirty="0"/>
              <a:t>6 </a:t>
            </a:r>
            <a:r>
              <a:rPr lang="en-GB" sz="1800" b="1" dirty="0" smtClean="0"/>
              <a:t>GHz </a:t>
            </a:r>
            <a:r>
              <a:rPr lang="en-GB" sz="1800" b="1" dirty="0" smtClean="0">
                <a:solidFill>
                  <a:srgbClr val="FF0000"/>
                </a:solidFill>
              </a:rPr>
              <a:t>for </a:t>
            </a:r>
            <a:r>
              <a:rPr lang="en-GB" sz="1800" b="1" dirty="0">
                <a:solidFill>
                  <a:srgbClr val="FF0000"/>
                </a:solidFill>
              </a:rPr>
              <a:t>different numerologies between different services </a:t>
            </a:r>
            <a:endParaRPr lang="en-GB" sz="1800" b="1" dirty="0" smtClean="0">
              <a:solidFill>
                <a:srgbClr val="FF0000"/>
              </a:solidFill>
            </a:endParaRPr>
          </a:p>
          <a:p>
            <a:r>
              <a:rPr lang="en-GB" sz="1800" b="1" dirty="0"/>
              <a:t>Develop </a:t>
            </a:r>
            <a:r>
              <a:rPr lang="en-GB" sz="1800" b="1" dirty="0"/>
              <a:t>the </a:t>
            </a:r>
            <a:r>
              <a:rPr lang="en-GB" sz="1800" b="1" dirty="0"/>
              <a:t>in-band requirements for below </a:t>
            </a:r>
            <a:r>
              <a:rPr lang="en-GB" sz="1800" b="1" dirty="0" smtClean="0"/>
              <a:t>40 </a:t>
            </a:r>
            <a:r>
              <a:rPr lang="en-GB" sz="1800" b="1" dirty="0"/>
              <a:t>GHz </a:t>
            </a:r>
            <a:r>
              <a:rPr lang="en-GB" sz="1800" b="1" dirty="0"/>
              <a:t>for </a:t>
            </a:r>
            <a:r>
              <a:rPr lang="en-GB" sz="1800" b="1" dirty="0">
                <a:solidFill>
                  <a:srgbClr val="FF0000"/>
                </a:solidFill>
              </a:rPr>
              <a:t>d</a:t>
            </a:r>
            <a:r>
              <a:rPr lang="en-GB" sz="1800" b="1" dirty="0" smtClean="0">
                <a:solidFill>
                  <a:srgbClr val="FF0000"/>
                </a:solidFill>
              </a:rPr>
              <a:t>ifferent </a:t>
            </a:r>
            <a:r>
              <a:rPr lang="en-GB" sz="1800" b="1" dirty="0">
                <a:solidFill>
                  <a:srgbClr val="FF0000"/>
                </a:solidFill>
              </a:rPr>
              <a:t>numerologies between channels within a service</a:t>
            </a:r>
          </a:p>
          <a:p>
            <a:r>
              <a:rPr lang="en-GB" sz="1800" b="1" strike="sngStrike" dirty="0" smtClean="0">
                <a:solidFill>
                  <a:srgbClr val="0070C0"/>
                </a:solidFill>
              </a:rPr>
              <a:t>Use </a:t>
            </a:r>
            <a:r>
              <a:rPr lang="en-GB" sz="1800" b="1" strike="sngStrike" dirty="0">
                <a:solidFill>
                  <a:srgbClr val="0070C0"/>
                </a:solidFill>
              </a:rPr>
              <a:t>80 MHz bandwidth for NR carrier, which is divided to </a:t>
            </a:r>
            <a:endParaRPr lang="en-GB" sz="1800" b="1" strike="sngStrike" dirty="0" smtClean="0">
              <a:solidFill>
                <a:srgbClr val="0070C0"/>
              </a:solidFill>
            </a:endParaRPr>
          </a:p>
          <a:p>
            <a:pPr lvl="1"/>
            <a:r>
              <a:rPr lang="en-GB" sz="1800" b="1" strike="sngStrike" dirty="0">
                <a:solidFill>
                  <a:srgbClr val="0070C0"/>
                </a:solidFill>
              </a:rPr>
              <a:t>Sub-block </a:t>
            </a:r>
            <a:r>
              <a:rPr lang="en-GB" sz="1800" b="1" strike="sngStrike" dirty="0" smtClean="0">
                <a:solidFill>
                  <a:srgbClr val="0070C0"/>
                </a:solidFill>
              </a:rPr>
              <a:t>1 with 1-4 </a:t>
            </a:r>
            <a:r>
              <a:rPr lang="en-GB" sz="1800" b="1" strike="sngStrike" dirty="0">
                <a:solidFill>
                  <a:srgbClr val="0070C0"/>
                </a:solidFill>
              </a:rPr>
              <a:t>PRB </a:t>
            </a:r>
            <a:r>
              <a:rPr lang="en-GB" sz="1800" b="1" strike="sngStrike" dirty="0" smtClean="0">
                <a:solidFill>
                  <a:srgbClr val="0070C0"/>
                </a:solidFill>
              </a:rPr>
              <a:t>and 15 kHz SCS</a:t>
            </a:r>
          </a:p>
          <a:p>
            <a:pPr lvl="1"/>
            <a:r>
              <a:rPr lang="en-GB" sz="1800" b="1" strike="sngStrike" dirty="0">
                <a:solidFill>
                  <a:srgbClr val="0070C0"/>
                </a:solidFill>
              </a:rPr>
              <a:t>The rest for sub-block 2 and needed guard </a:t>
            </a:r>
            <a:r>
              <a:rPr lang="en-GB" sz="1800" b="1" strike="sngStrike" dirty="0" smtClean="0">
                <a:solidFill>
                  <a:srgbClr val="0070C0"/>
                </a:solidFill>
              </a:rPr>
              <a:t>band</a:t>
            </a:r>
          </a:p>
          <a:p>
            <a:pPr lvl="1"/>
            <a:r>
              <a:rPr lang="en-GB" sz="1800" b="1" strike="sngStrike" dirty="0">
                <a:solidFill>
                  <a:srgbClr val="0070C0"/>
                </a:solidFill>
              </a:rPr>
              <a:t>Sub-block </a:t>
            </a:r>
            <a:r>
              <a:rPr lang="en-GB" sz="1800" b="1" strike="sngStrike" dirty="0" smtClean="0">
                <a:solidFill>
                  <a:srgbClr val="0070C0"/>
                </a:solidFill>
              </a:rPr>
              <a:t>2 </a:t>
            </a:r>
            <a:r>
              <a:rPr lang="en-GB" sz="1800" b="1" strike="sngStrike" dirty="0">
                <a:solidFill>
                  <a:srgbClr val="0070C0"/>
                </a:solidFill>
              </a:rPr>
              <a:t>with </a:t>
            </a:r>
            <a:r>
              <a:rPr lang="en-GB" sz="1800" b="1" strike="sngStrike" dirty="0" smtClean="0">
                <a:solidFill>
                  <a:srgbClr val="0070C0"/>
                </a:solidFill>
              </a:rPr>
              <a:t>60 </a:t>
            </a:r>
            <a:r>
              <a:rPr lang="en-GB" sz="1800" b="1" strike="sngStrike" dirty="0">
                <a:solidFill>
                  <a:srgbClr val="0070C0"/>
                </a:solidFill>
              </a:rPr>
              <a:t>kHz </a:t>
            </a:r>
            <a:r>
              <a:rPr lang="en-GB" sz="1800" b="1" strike="sngStrike" dirty="0" smtClean="0">
                <a:solidFill>
                  <a:srgbClr val="0070C0"/>
                </a:solidFill>
              </a:rPr>
              <a:t>SCS</a:t>
            </a:r>
            <a:endParaRPr lang="en-GB" sz="1800" b="1" strike="sngStrike" dirty="0" smtClean="0">
              <a:solidFill>
                <a:srgbClr val="0070C0"/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NR </a:t>
            </a:r>
            <a:r>
              <a:rPr lang="en-GB" dirty="0"/>
              <a:t>UL in-band emissions and EVM requirements at UE </a:t>
            </a:r>
            <a:r>
              <a:rPr lang="en-GB" dirty="0" smtClean="0"/>
              <a:t>TX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1600" b="1" dirty="0" smtClean="0"/>
              <a:t>Perform </a:t>
            </a:r>
            <a:r>
              <a:rPr lang="en-GB" sz="1600" b="1" dirty="0"/>
              <a:t>link simulations with two numerologies next to each other in frequency domain to study how stringent UL in-band emission requirements would benefit NR system and frequency domain service multiplexing within the same NR </a:t>
            </a:r>
            <a:r>
              <a:rPr lang="en-GB" sz="1600" b="1" dirty="0" smtClean="0"/>
              <a:t>carrier</a:t>
            </a:r>
            <a:endParaRPr lang="fi-FI" sz="1600" dirty="0"/>
          </a:p>
          <a:p>
            <a:r>
              <a:rPr lang="en-GB" sz="1600" b="1" strike="sngStrike" dirty="0" smtClean="0">
                <a:solidFill>
                  <a:srgbClr val="0070C0"/>
                </a:solidFill>
              </a:rPr>
              <a:t>Consider </a:t>
            </a:r>
            <a:r>
              <a:rPr lang="en-GB" sz="1600" b="1" strike="sngStrike" dirty="0" smtClean="0">
                <a:solidFill>
                  <a:srgbClr val="0070C0"/>
                </a:solidFill>
              </a:rPr>
              <a:t>if defining </a:t>
            </a:r>
            <a:r>
              <a:rPr lang="en-GB" sz="1600" b="1" strike="sngStrike" dirty="0">
                <a:solidFill>
                  <a:srgbClr val="0070C0"/>
                </a:solidFill>
              </a:rPr>
              <a:t>two sets of in-band emission and EVM requirements; more and less </a:t>
            </a:r>
            <a:r>
              <a:rPr lang="en-GB" sz="1600" b="1" strike="sngStrike" dirty="0" smtClean="0">
                <a:solidFill>
                  <a:srgbClr val="0070C0"/>
                </a:solidFill>
              </a:rPr>
              <a:t>stringent are needed based on further analysis including pros and cons. </a:t>
            </a:r>
            <a:r>
              <a:rPr lang="en-GB" sz="1600" b="1" strike="sngStrike" dirty="0">
                <a:solidFill>
                  <a:srgbClr val="0070C0"/>
                </a:solidFill>
              </a:rPr>
              <a:t>The usage of these requirements would be controlled by the NR </a:t>
            </a:r>
            <a:r>
              <a:rPr lang="en-GB" sz="1600" b="1" strike="sngStrike" dirty="0" smtClean="0">
                <a:solidFill>
                  <a:srgbClr val="0070C0"/>
                </a:solidFill>
              </a:rPr>
              <a:t>network</a:t>
            </a:r>
            <a:endParaRPr lang="fi-FI" sz="1600" strike="sngStrike" dirty="0">
              <a:solidFill>
                <a:srgbClr val="0070C0"/>
              </a:solidFill>
            </a:endParaRPr>
          </a:p>
          <a:p>
            <a:r>
              <a:rPr lang="en-GB" sz="1600" b="1" dirty="0"/>
              <a:t>D</a:t>
            </a:r>
            <a:r>
              <a:rPr lang="en-GB" sz="1600" b="1" dirty="0" smtClean="0"/>
              <a:t>evelop </a:t>
            </a:r>
            <a:r>
              <a:rPr lang="en-GB" sz="1600" b="1" dirty="0"/>
              <a:t>first UE Tx in-band emission and EVM requirements for the baseline CP-OFDM baseline </a:t>
            </a:r>
            <a:r>
              <a:rPr lang="en-GB" sz="1600" b="1" dirty="0" smtClean="0"/>
              <a:t>waveform </a:t>
            </a:r>
            <a:r>
              <a:rPr lang="en-GB" sz="1600" b="1" u="sng" dirty="0">
                <a:solidFill>
                  <a:srgbClr val="7030A0"/>
                </a:solidFill>
              </a:rPr>
              <a:t>assuming suitable spectral confinement methods </a:t>
            </a:r>
            <a:endParaRPr lang="fi-FI" sz="1600" dirty="0">
              <a:solidFill>
                <a:srgbClr val="7030A0"/>
              </a:solidFill>
            </a:endParaRPr>
          </a:p>
          <a:p>
            <a:r>
              <a:rPr lang="en-GB" sz="1600" b="1" dirty="0" smtClean="0"/>
              <a:t>If </a:t>
            </a:r>
            <a:r>
              <a:rPr lang="en-GB" sz="1600" b="1" dirty="0"/>
              <a:t>the current LTE based UE Tx in-band emission requirement definition is reused in NR, update  the UE Tx in-band emission requirement definition so that both the same and different numerologies are verified as victim and aggressor UEs by checking all the numerologies in the test equipment receiver</a:t>
            </a:r>
            <a:endParaRPr lang="fi-FI" sz="1600" dirty="0"/>
          </a:p>
          <a:p>
            <a:pPr lvl="1"/>
            <a:r>
              <a:rPr lang="en-GB" sz="1400" b="1" dirty="0" smtClean="0"/>
              <a:t>Before </a:t>
            </a:r>
            <a:r>
              <a:rPr lang="en-GB" sz="1400" b="1" dirty="0"/>
              <a:t>agreeing the exact definition of NR UE Tx in-band emission requirement, study if it is feasible to define NR UE Tx in-band emission requirements in a new numerology independent </a:t>
            </a:r>
            <a:r>
              <a:rPr lang="en-GB" sz="1400" b="1" dirty="0" smtClean="0"/>
              <a:t>way</a:t>
            </a:r>
            <a:endParaRPr lang="fi-FI" sz="1400" dirty="0"/>
          </a:p>
        </p:txBody>
      </p:sp>
    </p:spTree>
    <p:extLst>
      <p:ext uri="{BB962C8B-B14F-4D97-AF65-F5344CB8AC3E}">
        <p14:creationId xmlns:p14="http://schemas.microsoft.com/office/powerpoint/2010/main" val="261042212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NR </a:t>
            </a:r>
            <a:r>
              <a:rPr lang="en-GB" dirty="0"/>
              <a:t>DL selectivity requirements at UE </a:t>
            </a:r>
            <a:r>
              <a:rPr lang="en-GB" dirty="0" smtClean="0"/>
              <a:t>RX </a:t>
            </a:r>
            <a:endParaRPr lang="en-US" altLang="sv-S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Font typeface="Arial" charset="0"/>
              <a:buNone/>
              <a:defRPr/>
            </a:pPr>
            <a:endParaRPr lang="sv-SE" sz="1800" dirty="0"/>
          </a:p>
          <a:p>
            <a:pPr>
              <a:buFont typeface="Arial" charset="0"/>
              <a:buChar char="•"/>
              <a:defRPr/>
            </a:pPr>
            <a:endParaRPr lang="en-US" sz="1800" dirty="0"/>
          </a:p>
        </p:txBody>
      </p:sp>
      <p:sp>
        <p:nvSpPr>
          <p:cNvPr id="5" name="Content Placeholder 3"/>
          <p:cNvSpPr txBox="1">
            <a:spLocks/>
          </p:cNvSpPr>
          <p:nvPr/>
        </p:nvSpPr>
        <p:spPr bwMode="auto">
          <a:xfrm>
            <a:off x="609600" y="17526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SimSun" pitchFamily="2" charset="-122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SimSun" pitchFamily="2" charset="-122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SimSun" pitchFamily="2" charset="-122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SimSun" pitchFamily="2" charset="-122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SimSun" pitchFamily="2" charset="-122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000" b="1" dirty="0" smtClean="0"/>
              <a:t>Define </a:t>
            </a:r>
            <a:r>
              <a:rPr lang="en-GB" sz="2000" b="1" dirty="0"/>
              <a:t>DL in-band selectivity requirements at UE Rx </a:t>
            </a:r>
            <a:r>
              <a:rPr lang="en-GB" sz="2000" b="1" dirty="0" smtClean="0"/>
              <a:t>with different numerologies in adjacent wanted </a:t>
            </a:r>
            <a:r>
              <a:rPr lang="en-GB" sz="2000" b="1" dirty="0"/>
              <a:t>and interfering </a:t>
            </a:r>
            <a:r>
              <a:rPr lang="en-GB" sz="2000" b="1" dirty="0" smtClean="0"/>
              <a:t>sub-blocks</a:t>
            </a:r>
          </a:p>
          <a:p>
            <a:r>
              <a:rPr lang="en-GB" sz="2000" b="1" dirty="0"/>
              <a:t>Definition in mixed numerology case should follow the same format as uplink, taking the possible power imbalance level between numerologies into </a:t>
            </a:r>
            <a:r>
              <a:rPr lang="en-GB" sz="2000" b="1" dirty="0" smtClean="0"/>
              <a:t>consideration</a:t>
            </a:r>
          </a:p>
          <a:p>
            <a:r>
              <a:rPr lang="en-GB" sz="2000" b="1" dirty="0"/>
              <a:t>Investigate </a:t>
            </a:r>
            <a:r>
              <a:rPr lang="en-GB" sz="2000" b="1" dirty="0" smtClean="0"/>
              <a:t>the necessity of guard band for </a:t>
            </a:r>
            <a:r>
              <a:rPr lang="en-GB" sz="2000" b="1" dirty="0"/>
              <a:t>the targeted modulation </a:t>
            </a:r>
            <a:r>
              <a:rPr lang="en-GB" sz="2000" b="1" strike="sngStrike" dirty="0">
                <a:solidFill>
                  <a:srgbClr val="0070C0"/>
                </a:solidFill>
              </a:rPr>
              <a:t>in order to </a:t>
            </a:r>
            <a:endParaRPr lang="en-GB" sz="2000" b="1" strike="sngStrike" dirty="0" smtClean="0">
              <a:solidFill>
                <a:srgbClr val="0070C0"/>
              </a:solidFill>
            </a:endParaRPr>
          </a:p>
          <a:p>
            <a:pPr lvl="1"/>
            <a:r>
              <a:rPr lang="en-GB" sz="1600" b="1" strike="sngStrike" dirty="0">
                <a:solidFill>
                  <a:srgbClr val="0070C0"/>
                </a:solidFill>
              </a:rPr>
              <a:t>sufficiently stress DL in-band selectivity performance at UE </a:t>
            </a:r>
            <a:r>
              <a:rPr lang="en-GB" sz="1600" b="1" strike="sngStrike" dirty="0" smtClean="0">
                <a:solidFill>
                  <a:srgbClr val="0070C0"/>
                </a:solidFill>
              </a:rPr>
              <a:t>Rx</a:t>
            </a:r>
          </a:p>
          <a:p>
            <a:pPr lvl="1"/>
            <a:r>
              <a:rPr lang="en-GB" sz="1600" b="1" strike="sngStrike" dirty="0" smtClean="0">
                <a:solidFill>
                  <a:srgbClr val="0070C0"/>
                </a:solidFill>
              </a:rPr>
              <a:t>differentiate </a:t>
            </a:r>
            <a:r>
              <a:rPr lang="en-GB" sz="1600" b="1" strike="sngStrike" dirty="0">
                <a:solidFill>
                  <a:srgbClr val="0070C0"/>
                </a:solidFill>
              </a:rPr>
              <a:t>good and bad UEs from each other</a:t>
            </a:r>
          </a:p>
          <a:p>
            <a:endParaRPr lang="fi-FI" sz="1600" b="1" dirty="0"/>
          </a:p>
          <a:p>
            <a:endParaRPr lang="fi-FI" sz="20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>
          <a:xfrm>
            <a:off x="457200" y="-99392"/>
            <a:ext cx="8229600" cy="1143000"/>
          </a:xfrm>
        </p:spPr>
        <p:txBody>
          <a:bodyPr/>
          <a:lstStyle/>
          <a:p>
            <a:r>
              <a:rPr lang="en-GB" dirty="0"/>
              <a:t>NR DL </a:t>
            </a:r>
            <a:r>
              <a:rPr lang="en-GB" dirty="0" smtClean="0"/>
              <a:t>EVM </a:t>
            </a:r>
            <a:r>
              <a:rPr lang="en-GB" dirty="0"/>
              <a:t>and in-band </a:t>
            </a:r>
            <a:r>
              <a:rPr lang="en-GB" dirty="0" smtClean="0"/>
              <a:t>emission </a:t>
            </a:r>
            <a:r>
              <a:rPr lang="en-GB" dirty="0"/>
              <a:t>requirements at BS </a:t>
            </a:r>
            <a:r>
              <a:rPr lang="en-GB" dirty="0" smtClean="0"/>
              <a:t>TX</a:t>
            </a:r>
            <a:endParaRPr lang="en-US" altLang="sv-SE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980728"/>
            <a:ext cx="8229600" cy="5400600"/>
          </a:xfrm>
        </p:spPr>
        <p:txBody>
          <a:bodyPr/>
          <a:lstStyle/>
          <a:p>
            <a:r>
              <a:rPr lang="en-GB" sz="1600" b="1" dirty="0" smtClean="0">
                <a:solidFill>
                  <a:srgbClr val="FF0000"/>
                </a:solidFill>
              </a:rPr>
              <a:t>EVM is required regardless on single or mixed numerology</a:t>
            </a:r>
          </a:p>
          <a:p>
            <a:pPr lvl="1"/>
            <a:r>
              <a:rPr lang="en-GB" sz="1600" b="1" dirty="0" smtClean="0">
                <a:solidFill>
                  <a:srgbClr val="FF0000"/>
                </a:solidFill>
              </a:rPr>
              <a:t>Define two </a:t>
            </a:r>
            <a:r>
              <a:rPr lang="en-GB" sz="1600" b="1" dirty="0">
                <a:solidFill>
                  <a:srgbClr val="FF0000"/>
                </a:solidFill>
              </a:rPr>
              <a:t>numerology EVM requirements with two sub-blocks with different numerologies </a:t>
            </a:r>
            <a:endParaRPr lang="en-GB" sz="1600" b="1" dirty="0" smtClean="0">
              <a:solidFill>
                <a:srgbClr val="FF0000"/>
              </a:solidFill>
            </a:endParaRPr>
          </a:p>
          <a:p>
            <a:pPr lvl="1"/>
            <a:r>
              <a:rPr lang="en-GB" sz="16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Further </a:t>
            </a:r>
            <a:r>
              <a:rPr lang="en-GB" sz="1600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study on the issue that EVMs are unevenly distributed among the allocated resource </a:t>
            </a:r>
            <a:r>
              <a:rPr lang="en-GB" sz="16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blocks</a:t>
            </a:r>
            <a:endParaRPr lang="en-GB" sz="1600" b="1" dirty="0">
              <a:solidFill>
                <a:srgbClr val="FF0000"/>
              </a:solidFill>
            </a:endParaRPr>
          </a:p>
          <a:p>
            <a:pPr lvl="1"/>
            <a:r>
              <a:rPr lang="en-GB" sz="1600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High order modulation up to 256QAM should be covered in the </a:t>
            </a:r>
            <a:r>
              <a:rPr lang="en-GB" sz="16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evaluation</a:t>
            </a:r>
            <a:endParaRPr lang="en-GB" sz="1600" b="1" dirty="0" smtClean="0">
              <a:solidFill>
                <a:srgbClr val="FF0000"/>
              </a:solidFill>
            </a:endParaRPr>
          </a:p>
          <a:p>
            <a:r>
              <a:rPr lang="en-GB" sz="1600" b="1" dirty="0" smtClean="0"/>
              <a:t>Evaluate </a:t>
            </a:r>
            <a:r>
              <a:rPr lang="en-GB" sz="1600" b="1" dirty="0" smtClean="0"/>
              <a:t>the feasibility to specify </a:t>
            </a:r>
            <a:r>
              <a:rPr lang="en-GB" sz="1600" b="1" strike="sngStrike" dirty="0" smtClean="0">
                <a:solidFill>
                  <a:srgbClr val="FF0000"/>
                </a:solidFill>
              </a:rPr>
              <a:t>both EVM and </a:t>
            </a:r>
            <a:r>
              <a:rPr lang="en-GB" sz="1600" b="1" dirty="0" smtClean="0"/>
              <a:t>UL </a:t>
            </a:r>
            <a:r>
              <a:rPr lang="en-GB" sz="1600" b="1" dirty="0" smtClean="0"/>
              <a:t>based in-band emissions requirement for the BS</a:t>
            </a:r>
          </a:p>
          <a:p>
            <a:r>
              <a:rPr lang="en-GB" sz="1600" b="1" strike="sngStrike" dirty="0" smtClean="0">
                <a:solidFill>
                  <a:srgbClr val="FF0000"/>
                </a:solidFill>
              </a:rPr>
              <a:t>In </a:t>
            </a:r>
            <a:r>
              <a:rPr lang="en-GB" sz="1600" b="1" strike="sngStrike" dirty="0">
                <a:solidFill>
                  <a:srgbClr val="FF0000"/>
                </a:solidFill>
              </a:rPr>
              <a:t>addition to the current LTE BS Tx EVM requirements measured with single numerology over all allocated resource blocks, </a:t>
            </a:r>
            <a:r>
              <a:rPr lang="en-GB" sz="1600" b="1" strike="sngStrike" dirty="0" smtClean="0">
                <a:solidFill>
                  <a:srgbClr val="FF0000"/>
                </a:solidFill>
              </a:rPr>
              <a:t>define also </a:t>
            </a:r>
            <a:r>
              <a:rPr lang="en-GB" sz="1600" b="1" strike="sngStrike" dirty="0">
                <a:solidFill>
                  <a:srgbClr val="FF0000"/>
                </a:solidFill>
              </a:rPr>
              <a:t>two numerology EVM requirements with two sub-blocks with different numerologies </a:t>
            </a:r>
            <a:endParaRPr lang="en-GB" sz="1600" b="1" strike="sngStrike" dirty="0" smtClean="0">
              <a:solidFill>
                <a:srgbClr val="FF0000"/>
              </a:solidFill>
            </a:endParaRPr>
          </a:p>
          <a:p>
            <a:r>
              <a:rPr lang="en-GB" sz="1600" b="1" dirty="0" smtClean="0"/>
              <a:t>In </a:t>
            </a:r>
            <a:r>
              <a:rPr lang="en-GB" sz="1600" b="1" dirty="0"/>
              <a:t>the two numerology </a:t>
            </a:r>
            <a:r>
              <a:rPr lang="en-GB" sz="1600" b="1" dirty="0" smtClean="0"/>
              <a:t>case, EVM </a:t>
            </a:r>
            <a:r>
              <a:rPr lang="en-GB" sz="1600" b="1" dirty="0"/>
              <a:t>will be measured for both of the sub-blocks using the numerology used in a given </a:t>
            </a:r>
            <a:r>
              <a:rPr lang="en-GB" sz="1600" b="1" dirty="0" smtClean="0"/>
              <a:t>sub-block </a:t>
            </a:r>
            <a:r>
              <a:rPr lang="en-GB" sz="1600" b="1" dirty="0">
                <a:solidFill>
                  <a:srgbClr val="0070C0"/>
                </a:solidFill>
              </a:rPr>
              <a:t>edge PRBs </a:t>
            </a:r>
            <a:endParaRPr lang="en-GB" sz="1600" b="1" dirty="0" smtClean="0">
              <a:solidFill>
                <a:srgbClr val="0070C0"/>
              </a:solidFill>
            </a:endParaRPr>
          </a:p>
          <a:p>
            <a:pPr lvl="1"/>
            <a:r>
              <a:rPr lang="en-GB" sz="1600" b="1" dirty="0" smtClean="0"/>
              <a:t>EVM performance of the edge subcarrier shall be covered</a:t>
            </a:r>
          </a:p>
          <a:p>
            <a:r>
              <a:rPr lang="en-GB" sz="1600" b="1" dirty="0" smtClean="0"/>
              <a:t>Investigate </a:t>
            </a:r>
            <a:r>
              <a:rPr lang="en-GB" sz="1600" b="1" strike="sngStrike" dirty="0">
                <a:solidFill>
                  <a:srgbClr val="0070C0"/>
                </a:solidFill>
              </a:rPr>
              <a:t>suitable</a:t>
            </a:r>
            <a:r>
              <a:rPr lang="en-GB" sz="1600" b="1" dirty="0"/>
              <a:t> </a:t>
            </a:r>
            <a:r>
              <a:rPr lang="en-GB" sz="1600" b="1" dirty="0" smtClean="0">
                <a:solidFill>
                  <a:srgbClr val="0070C0"/>
                </a:solidFill>
              </a:rPr>
              <a:t>the necessity of </a:t>
            </a:r>
            <a:r>
              <a:rPr lang="en-GB" sz="1600" b="1" dirty="0" smtClean="0"/>
              <a:t>guard </a:t>
            </a:r>
            <a:r>
              <a:rPr lang="en-GB" sz="1600" b="1" dirty="0"/>
              <a:t>band for the two numerology EVM requirements </a:t>
            </a:r>
            <a:r>
              <a:rPr lang="en-GB" sz="1600" b="1" strike="sngStrike" dirty="0">
                <a:solidFill>
                  <a:srgbClr val="0070C0"/>
                </a:solidFill>
              </a:rPr>
              <a:t>with a starting point of 180 kHz (1 PRB, 12 sub-carriers</a:t>
            </a:r>
            <a:r>
              <a:rPr lang="en-GB" sz="1600" b="1" strike="sngStrike" dirty="0" smtClean="0">
                <a:solidFill>
                  <a:srgbClr val="0070C0"/>
                </a:solidFill>
              </a:rPr>
              <a:t>)</a:t>
            </a:r>
          </a:p>
          <a:p>
            <a:pPr lvl="1"/>
            <a:r>
              <a:rPr lang="fi-FI" sz="1600" b="1" dirty="0"/>
              <a:t>Evaluate also </a:t>
            </a:r>
            <a:r>
              <a:rPr lang="fi-FI" sz="1600" b="1" dirty="0" smtClean="0"/>
              <a:t>the feasibility </a:t>
            </a:r>
            <a:r>
              <a:rPr lang="fi-FI" sz="1600" b="1" dirty="0"/>
              <a:t>of zero guard band case</a:t>
            </a:r>
          </a:p>
          <a:p>
            <a:pPr lvl="1"/>
            <a:r>
              <a:rPr lang="fi-FI" sz="1600" b="1" dirty="0"/>
              <a:t>BS scheduler may decide the used guard </a:t>
            </a:r>
            <a:r>
              <a:rPr lang="fi-FI" sz="1600" b="1" dirty="0" smtClean="0"/>
              <a:t>band</a:t>
            </a:r>
          </a:p>
          <a:p>
            <a:pPr lvl="1"/>
            <a:r>
              <a:rPr lang="en-US" sz="1600" b="1" strike="sngStrike" dirty="0" smtClean="0">
                <a:solidFill>
                  <a:srgbClr val="0070C0"/>
                </a:solidFill>
              </a:rPr>
              <a:t>The </a:t>
            </a:r>
            <a:r>
              <a:rPr lang="en-US" sz="1600" b="1" strike="sngStrike" dirty="0">
                <a:solidFill>
                  <a:srgbClr val="0070C0"/>
                </a:solidFill>
              </a:rPr>
              <a:t>guard band should have a </a:t>
            </a:r>
            <a:r>
              <a:rPr lang="en-US" sz="1600" b="1" dirty="0" smtClean="0">
                <a:solidFill>
                  <a:srgbClr val="FF0000"/>
                </a:solidFill>
              </a:rPr>
              <a:t>FFS if granularity </a:t>
            </a:r>
            <a:r>
              <a:rPr lang="en-US" sz="1600" b="1" strike="sngStrike" dirty="0">
                <a:solidFill>
                  <a:srgbClr val="0070C0"/>
                </a:solidFill>
              </a:rPr>
              <a:t>of </a:t>
            </a:r>
            <a:r>
              <a:rPr lang="en-US" sz="1600" b="1" dirty="0">
                <a:solidFill>
                  <a:srgbClr val="0070C0"/>
                </a:solidFill>
              </a:rPr>
              <a:t>is based on </a:t>
            </a:r>
            <a:r>
              <a:rPr lang="en-US" sz="1600" b="1" dirty="0" smtClean="0">
                <a:solidFill>
                  <a:srgbClr val="FF0000"/>
                </a:solidFill>
              </a:rPr>
              <a:t>PRB </a:t>
            </a:r>
            <a:r>
              <a:rPr lang="en-US" sz="1600" b="1" dirty="0" smtClean="0">
                <a:solidFill>
                  <a:srgbClr val="0070C0"/>
                </a:solidFill>
              </a:rPr>
              <a:t>or SCS</a:t>
            </a:r>
            <a:endParaRPr lang="fi-FI" sz="1600" b="1" dirty="0">
              <a:solidFill>
                <a:srgbClr val="0070C0"/>
              </a:solidFill>
            </a:endParaRPr>
          </a:p>
          <a:p>
            <a:endParaRPr lang="fi-FI" sz="1600" dirty="0" smtClean="0"/>
          </a:p>
          <a:p>
            <a:endParaRPr lang="fi-FI" sz="1600" dirty="0"/>
          </a:p>
        </p:txBody>
      </p:sp>
    </p:spTree>
    <p:extLst>
      <p:ext uri="{BB962C8B-B14F-4D97-AF65-F5344CB8AC3E}">
        <p14:creationId xmlns:p14="http://schemas.microsoft.com/office/powerpoint/2010/main" val="207021948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>
          <a:xfrm>
            <a:off x="457200" y="260648"/>
            <a:ext cx="8229600" cy="1143000"/>
          </a:xfrm>
        </p:spPr>
        <p:txBody>
          <a:bodyPr/>
          <a:lstStyle/>
          <a:p>
            <a:r>
              <a:rPr lang="en-GB" dirty="0"/>
              <a:t>NR UL selectivity requirements at BS </a:t>
            </a:r>
            <a:r>
              <a:rPr lang="en-GB" dirty="0" smtClean="0"/>
              <a:t>RX</a:t>
            </a:r>
            <a:endParaRPr lang="en-US" altLang="sv-SE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2000" b="1" dirty="0"/>
              <a:t>The uplink in-band selectivity requirement definition in </a:t>
            </a:r>
            <a:r>
              <a:rPr lang="en-GB" sz="2000" b="1" dirty="0" smtClean="0">
                <a:solidFill>
                  <a:srgbClr val="7030A0"/>
                </a:solidFill>
              </a:rPr>
              <a:t>single and </a:t>
            </a:r>
            <a:r>
              <a:rPr lang="en-GB" sz="2000" b="1" dirty="0" smtClean="0"/>
              <a:t>mixed </a:t>
            </a:r>
            <a:r>
              <a:rPr lang="en-GB" sz="2000" b="1" dirty="0"/>
              <a:t>numerology case should target for sub-block edge PRB(s)</a:t>
            </a:r>
          </a:p>
          <a:p>
            <a:pPr lvl="1"/>
            <a:r>
              <a:rPr lang="en-GB" sz="1600" b="1" dirty="0"/>
              <a:t>Verify the overall performance in addition </a:t>
            </a:r>
          </a:p>
          <a:p>
            <a:r>
              <a:rPr lang="en-GB" sz="1800" b="1" dirty="0" smtClean="0"/>
              <a:t>Spatial aspects to be considered</a:t>
            </a:r>
          </a:p>
          <a:p>
            <a:r>
              <a:rPr lang="en-GB" sz="1800" b="1" dirty="0" smtClean="0"/>
              <a:t>RAN4 </a:t>
            </a:r>
            <a:r>
              <a:rPr lang="en-GB" sz="1800" b="1" dirty="0"/>
              <a:t>will use the following assumptions and priorities for developing UL in-band selectivity requirements at BS Rx:</a:t>
            </a:r>
            <a:endParaRPr lang="fi-FI" sz="1800" dirty="0"/>
          </a:p>
          <a:p>
            <a:pPr marL="800100" lvl="1" indent="-342900">
              <a:buFont typeface="+mj-lt"/>
              <a:buAutoNum type="alphaUcPeriod"/>
            </a:pPr>
            <a:r>
              <a:rPr lang="en-US" sz="1600" b="1" dirty="0"/>
              <a:t>First requirements using the baseline CP-OFDM signal both for wanted and inferring signals  </a:t>
            </a:r>
            <a:endParaRPr lang="fi-FI" sz="1600" dirty="0"/>
          </a:p>
          <a:p>
            <a:pPr marL="800100" lvl="1" indent="-342900">
              <a:buFont typeface="+mj-lt"/>
              <a:buAutoNum type="alphaUcPeriod"/>
            </a:pPr>
            <a:r>
              <a:rPr lang="en-US" sz="1600" b="1" dirty="0"/>
              <a:t>Requirements both with the same and different numerologies for wanted and interfering </a:t>
            </a:r>
            <a:r>
              <a:rPr lang="en-US" sz="1600" b="1" dirty="0" smtClean="0"/>
              <a:t>signals</a:t>
            </a:r>
            <a:endParaRPr lang="fi-FI" sz="1600" dirty="0"/>
          </a:p>
          <a:p>
            <a:pPr marL="800100" lvl="1" indent="-342900">
              <a:buFont typeface="+mj-lt"/>
              <a:buAutoNum type="alphaUcPeriod"/>
            </a:pPr>
            <a:r>
              <a:rPr lang="en-US" sz="1600" b="1" dirty="0"/>
              <a:t>First requirements using time-aligned wanted and interfering signals. Later requirements for asynchronous cases with non-time-aligned signals</a:t>
            </a:r>
            <a:endParaRPr lang="fi-FI" sz="1600" dirty="0"/>
          </a:p>
          <a:p>
            <a:pPr marL="800100" lvl="1" indent="-342900">
              <a:buFont typeface="+mj-lt"/>
              <a:buAutoNum type="alphaUcPeriod"/>
            </a:pPr>
            <a:r>
              <a:rPr lang="en-US" sz="1600" b="1" strike="sngStrike" dirty="0">
                <a:solidFill>
                  <a:srgbClr val="7030A0"/>
                </a:solidFill>
              </a:rPr>
              <a:t>No guard band when time aligned and same numerology signals are used for wanted and interfering signals</a:t>
            </a:r>
            <a:endParaRPr lang="fi-FI" sz="1600" strike="sngStrike" dirty="0">
              <a:solidFill>
                <a:srgbClr val="7030A0"/>
              </a:solidFill>
            </a:endParaRPr>
          </a:p>
          <a:p>
            <a:pPr marL="800100" lvl="1" indent="-342900">
              <a:buFont typeface="+mj-lt"/>
              <a:buAutoNum type="alphaUcPeriod"/>
            </a:pPr>
            <a:r>
              <a:rPr lang="en-US" sz="1600" b="1" dirty="0" smtClean="0"/>
              <a:t>Investigate suitable </a:t>
            </a:r>
            <a:r>
              <a:rPr lang="en-US" sz="1600" b="1" dirty="0"/>
              <a:t>guard band between the wanted and interfering signals in case of mixed numerologies and/or non-time aligned </a:t>
            </a:r>
            <a:r>
              <a:rPr lang="en-US" sz="1600" b="1" dirty="0" smtClean="0"/>
              <a:t>signals</a:t>
            </a:r>
            <a:endParaRPr lang="fi-FI" sz="16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30549</TotalTime>
  <Words>794</Words>
  <Application>Microsoft Office PowerPoint</Application>
  <PresentationFormat>On-screen Show (4:3)</PresentationFormat>
  <Paragraphs>71</Paragraphs>
  <Slides>7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2" baseType="lpstr">
      <vt:lpstr>SimSun</vt:lpstr>
      <vt:lpstr>SimSun</vt:lpstr>
      <vt:lpstr>Arial</vt:lpstr>
      <vt:lpstr>Calibri</vt:lpstr>
      <vt:lpstr>Office 主题</vt:lpstr>
      <vt:lpstr>Way forward on in-band  requirements for NR</vt:lpstr>
      <vt:lpstr>Background</vt:lpstr>
      <vt:lpstr>Scenarios and assumptions</vt:lpstr>
      <vt:lpstr>NR UL in-band emissions and EVM requirements at UE TX</vt:lpstr>
      <vt:lpstr>NR DL selectivity requirements at UE RX </vt:lpstr>
      <vt:lpstr>NR DL EVM and in-band emission requirements at BS TX</vt:lpstr>
      <vt:lpstr>NR UL selectivity requirements at BS RX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4Rx 8x4</dc:title>
  <dc:creator>Saynajakangas, Tuomo (Nokia - FI/Oulu)</dc:creator>
  <cp:lastModifiedBy>Saynajakangas, Tuomo (Nokia - FI/Oulu)</cp:lastModifiedBy>
  <cp:revision>296</cp:revision>
  <dcterms:created xsi:type="dcterms:W3CDTF">2014-03-20T14:32:54Z</dcterms:created>
  <dcterms:modified xsi:type="dcterms:W3CDTF">2016-11-18T19:12:25Z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1476178062</vt:lpwstr>
  </property>
</Properties>
</file>