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72" r:id="rId4"/>
    <p:sldId id="271" r:id="rId5"/>
    <p:sldId id="267" r:id="rId6"/>
    <p:sldId id="274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34" autoAdjust="0"/>
    <p:restoredTop sz="92811" autoAdjust="0"/>
  </p:normalViewPr>
  <p:slideViewPr>
    <p:cSldViewPr>
      <p:cViewPr varScale="1">
        <p:scale>
          <a:sx n="96" d="100"/>
          <a:sy n="96" d="100"/>
        </p:scale>
        <p:origin x="-3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ST. Julian</a:t>
            </a:r>
            <a:r>
              <a:rPr lang="pt-BR" altLang="ja-JP" sz="2400" b="1" dirty="0"/>
              <a:t>, </a:t>
            </a:r>
            <a:r>
              <a:rPr lang="en-GB" altLang="ja-JP" sz="2400" b="1" dirty="0" smtClean="0"/>
              <a:t>Malta, 15 – 19 Feb,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</a:t>
            </a:r>
            <a:r>
              <a:rPr lang="en-GB" altLang="ja-JP" sz="2800" b="1" dirty="0" smtClean="0"/>
              <a:t>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adjacent channel coexistence scenarios for V2V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161408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Define adjacent channel coexistence evaluations assumptions and methodology for </a:t>
            </a:r>
            <a:r>
              <a:rPr lang="en-US" altLang="ja-JP" dirty="0">
                <a:solidFill>
                  <a:srgbClr val="00B0F0"/>
                </a:solidFill>
              </a:rPr>
              <a:t>licensed/unlicensed bands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V2V Services during </a:t>
            </a:r>
            <a:r>
              <a:rPr lang="en-US" altLang="ja-JP" dirty="0"/>
              <a:t>4 </a:t>
            </a:r>
            <a:r>
              <a:rPr lang="en-US" altLang="ja-JP" dirty="0" smtClean="0"/>
              <a:t>meeting times </a:t>
            </a:r>
            <a:r>
              <a:rPr kumimoji="1" lang="en-US" altLang="ja-JP" dirty="0" smtClean="0"/>
              <a:t>in RAN </a:t>
            </a:r>
            <a:r>
              <a:rPr kumimoji="1" lang="en-US" altLang="ja-JP" dirty="0" smtClean="0"/>
              <a:t>WG4 </a:t>
            </a:r>
            <a:r>
              <a:rPr lang="en-US" altLang="ja-JP" dirty="0">
                <a:solidFill>
                  <a:srgbClr val="00B0F0"/>
                </a:solidFill>
              </a:rPr>
              <a:t>to derive ACLR</a:t>
            </a:r>
            <a:r>
              <a:rPr kumimoji="1" lang="en-US" altLang="ja-JP" dirty="0" smtClean="0"/>
              <a:t>. </a:t>
            </a:r>
            <a:r>
              <a:rPr kumimoji="1" lang="en-US" altLang="ja-JP" dirty="0" smtClean="0"/>
              <a:t>(restricted time limit to complete V2V Core requirements)</a:t>
            </a:r>
          </a:p>
          <a:p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1) </a:t>
            </a:r>
            <a:r>
              <a:rPr lang="en-US" altLang="ja-JP" dirty="0"/>
              <a:t>Licensed band (2GHz)</a:t>
            </a:r>
          </a:p>
          <a:p>
            <a:r>
              <a:rPr lang="en-US" altLang="ja-JP" dirty="0"/>
              <a:t>Consider following interference scenarios </a:t>
            </a:r>
          </a:p>
          <a:p>
            <a:pPr lvl="1"/>
            <a:r>
              <a:rPr lang="en-US" altLang="ja-JP" dirty="0" smtClean="0"/>
              <a:t>V2V-to-LTE </a:t>
            </a:r>
            <a:endParaRPr lang="en-US" altLang="ja-JP" dirty="0"/>
          </a:p>
          <a:p>
            <a:pPr lvl="1"/>
            <a:r>
              <a:rPr lang="en-US" altLang="ja-JP" dirty="0" smtClean="0"/>
              <a:t>LTE-to-V2V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/>
              <a:t>Both scenarios would be analyzed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/>
              <a:t>Reuse D2D deployment simulation </a:t>
            </a:r>
            <a:r>
              <a:rPr lang="en-US" altLang="ja-JP" sz="2900" dirty="0" smtClean="0"/>
              <a:t>parameters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altLang="ja-JP" sz="2900" dirty="0"/>
          </a:p>
          <a:p>
            <a:pPr marL="0" indent="0">
              <a:buNone/>
            </a:pPr>
            <a:r>
              <a:rPr lang="en-US" altLang="ja-JP" dirty="0" smtClean="0"/>
              <a:t>2) </a:t>
            </a:r>
            <a:r>
              <a:rPr lang="en-US" altLang="ja-JP" dirty="0"/>
              <a:t>Unlicensed band </a:t>
            </a:r>
            <a:r>
              <a:rPr lang="en-US" altLang="ja-JP" dirty="0" smtClean="0"/>
              <a:t>(5.9GHz)</a:t>
            </a:r>
            <a:endParaRPr lang="en-US" altLang="ja-JP" dirty="0"/>
          </a:p>
          <a:p>
            <a:r>
              <a:rPr lang="en-US" altLang="ja-JP" dirty="0" smtClean="0"/>
              <a:t>Consider following interference scenarios </a:t>
            </a:r>
          </a:p>
          <a:p>
            <a:pPr lvl="1"/>
            <a:r>
              <a:rPr kumimoji="1" lang="en-US" altLang="ja-JP" dirty="0" smtClean="0"/>
              <a:t>V2V-to-Wifi/LAA/DSRC </a:t>
            </a:r>
          </a:p>
          <a:p>
            <a:pPr lvl="1"/>
            <a:r>
              <a:rPr lang="en-US" altLang="ja-JP" dirty="0" err="1" smtClean="0"/>
              <a:t>Wifi</a:t>
            </a:r>
            <a:r>
              <a:rPr lang="en-US" altLang="ja-JP" dirty="0" smtClean="0"/>
              <a:t>/LAA/DSRC-to-V2V</a:t>
            </a:r>
            <a:endParaRPr kumimoji="1" lang="en-US" altLang="ja-JP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priority is V2V-to-LAA and LAA-to-V2V scenario</a:t>
            </a:r>
            <a:endParaRPr lang="en-US" altLang="ja-JP" strike="sngStrike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priority is V2V-to-DSRC scenario (</a:t>
            </a:r>
            <a:r>
              <a:rPr lang="en-US" altLang="ko-KR" dirty="0" smtClean="0"/>
              <a:t>if</a:t>
            </a:r>
            <a:r>
              <a:rPr lang="ko-KR" altLang="en-US" dirty="0" smtClean="0"/>
              <a:t> </a:t>
            </a:r>
            <a:r>
              <a:rPr lang="en-US" altLang="ko-KR" dirty="0" smtClean="0"/>
              <a:t>discussion time is available in WI) </a:t>
            </a:r>
            <a:endParaRPr lang="en-US" altLang="ja-JP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 smtClean="0"/>
              <a:t>Reuse LAA deployment simulation parameters (RAN4 only consider DL transmission for LAA)</a:t>
            </a:r>
            <a:endParaRPr lang="en-US" altLang="ja-JP" sz="29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 Scenarios in Licensed band (2GHz)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altLang="ja-JP" sz="2800" dirty="0" smtClean="0"/>
              <a:t>Case 1 (Aggressor-Victim)</a:t>
            </a:r>
          </a:p>
          <a:p>
            <a:pPr marL="857250" lvl="1" indent="-457200"/>
            <a:r>
              <a:rPr kumimoji="1" lang="en-US" altLang="ja-JP" sz="2400" dirty="0" smtClean="0"/>
              <a:t>V2V UE-to-LTE BS</a:t>
            </a:r>
          </a:p>
          <a:p>
            <a:pPr marL="800100" lvl="2" indent="0">
              <a:buNone/>
            </a:pPr>
            <a:endParaRPr kumimoji="1" lang="en-US" altLang="ja-JP" sz="20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 smtClean="0"/>
              <a:t>Case 2 (Aggressor-Victim</a:t>
            </a:r>
            <a:r>
              <a:rPr lang="en-US" altLang="ja-JP" sz="2800" dirty="0"/>
              <a:t>)</a:t>
            </a:r>
          </a:p>
          <a:p>
            <a:pPr marL="857250" lvl="1" indent="-457200"/>
            <a:r>
              <a:rPr lang="en-US" altLang="ja-JP" sz="2400" dirty="0" smtClean="0"/>
              <a:t>LTE UE-to-V2V UE</a:t>
            </a:r>
            <a:endParaRPr lang="en-US" altLang="ja-JP" dirty="0" smtClean="0"/>
          </a:p>
          <a:p>
            <a:pPr marL="457200" lvl="1" indent="0">
              <a:buNone/>
            </a:pPr>
            <a:endParaRPr lang="en-US" altLang="ja-JP" sz="30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Consider V2V based on PC5 operation in licensed bands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/>
              <a:t> </a:t>
            </a:r>
            <a:r>
              <a:rPr lang="en-US" altLang="ja-JP" dirty="0" smtClean="0"/>
              <a:t>Reuse D2D </a:t>
            </a:r>
            <a:r>
              <a:rPr lang="en-US" altLang="ja-JP" dirty="0"/>
              <a:t>deployment simulation parameters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51985" y="1994728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LTE</a:t>
            </a:r>
            <a:endParaRPr lang="sv-SE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366660" y="1994839"/>
            <a:ext cx="1320677" cy="536400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cxnSp>
        <p:nvCxnSpPr>
          <p:cNvPr id="6" name="Straight Arrow Connector 8"/>
          <p:cNvCxnSpPr/>
          <p:nvPr/>
        </p:nvCxnSpPr>
        <p:spPr>
          <a:xfrm>
            <a:off x="5051985" y="2531480"/>
            <a:ext cx="352180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573790" y="2325525"/>
            <a:ext cx="246682" cy="383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8" name="Right Arrow 15"/>
          <p:cNvSpPr/>
          <p:nvPr/>
        </p:nvSpPr>
        <p:spPr>
          <a:xfrm rot="10800000">
            <a:off x="5999694" y="1643991"/>
            <a:ext cx="754672" cy="2989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0" name="Right Arrow 15"/>
          <p:cNvSpPr/>
          <p:nvPr/>
        </p:nvSpPr>
        <p:spPr>
          <a:xfrm rot="16200000">
            <a:off x="5992423" y="2234524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grpSp>
        <p:nvGrpSpPr>
          <p:cNvPr id="28" name="그룹 27"/>
          <p:cNvGrpSpPr/>
          <p:nvPr/>
        </p:nvGrpSpPr>
        <p:grpSpPr>
          <a:xfrm>
            <a:off x="5051985" y="3356992"/>
            <a:ext cx="3768487" cy="1064929"/>
            <a:chOff x="4139952" y="1556792"/>
            <a:chExt cx="4032448" cy="1138320"/>
          </a:xfrm>
        </p:grpSpPr>
        <p:sp>
          <p:nvSpPr>
            <p:cNvPr id="36" name="TextBox 35"/>
            <p:cNvSpPr txBox="1"/>
            <p:nvPr/>
          </p:nvSpPr>
          <p:spPr>
            <a:xfrm>
              <a:off x="5556372" y="1931701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39952" y="1930109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LTE</a:t>
              </a:r>
              <a:endParaRPr lang="sv-SE" sz="2800" b="1" dirty="0"/>
            </a:p>
          </p:txBody>
        </p:sp>
        <p:cxnSp>
          <p:nvCxnSpPr>
            <p:cNvPr id="38" name="Straight Arrow Connector 8"/>
            <p:cNvCxnSpPr/>
            <p:nvPr/>
          </p:nvCxnSpPr>
          <p:spPr>
            <a:xfrm>
              <a:off x="4139952" y="2505443"/>
              <a:ext cx="376848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908439" y="2285295"/>
              <a:ext cx="263961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 b="1" i="1" dirty="0" smtClean="0"/>
                <a:t>f</a:t>
              </a:r>
              <a:endParaRPr lang="sv-SE" sz="2400" b="1" i="1" dirty="0"/>
            </a:p>
          </p:txBody>
        </p:sp>
        <p:sp>
          <p:nvSpPr>
            <p:cNvPr id="40" name="Right Arrow 15"/>
            <p:cNvSpPr/>
            <p:nvPr/>
          </p:nvSpPr>
          <p:spPr>
            <a:xfrm>
              <a:off x="5154043" y="1556792"/>
              <a:ext cx="807533" cy="31960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</p:grpSp>
      <p:sp>
        <p:nvSpPr>
          <p:cNvPr id="29" name="Right Arrow 15"/>
          <p:cNvSpPr/>
          <p:nvPr/>
        </p:nvSpPr>
        <p:spPr>
          <a:xfrm rot="16200000">
            <a:off x="7328289" y="2241986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30" name="Right Arrow 15"/>
          <p:cNvSpPr/>
          <p:nvPr/>
        </p:nvSpPr>
        <p:spPr>
          <a:xfrm rot="16200000">
            <a:off x="5998237" y="3958062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51" name="Right Arrow 15"/>
          <p:cNvSpPr/>
          <p:nvPr/>
        </p:nvSpPr>
        <p:spPr>
          <a:xfrm rot="16200000">
            <a:off x="7263655" y="3955671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29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3" y="188640"/>
            <a:ext cx="8856983" cy="792088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Scenarios in Unlicensed band (5.9GHz)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en-US" altLang="ja-JP" sz="2800" dirty="0" smtClean="0"/>
              <a:t>Case 3 (Aggressor-Victim)</a:t>
            </a:r>
          </a:p>
          <a:p>
            <a:pPr marL="857250" lvl="1" indent="-457200"/>
            <a:r>
              <a:rPr kumimoji="1" lang="en-US" altLang="ja-JP" sz="2400" dirty="0" smtClean="0"/>
              <a:t>V2V UE-to-LAA UE</a:t>
            </a:r>
          </a:p>
          <a:p>
            <a:pPr marL="857250" lvl="1" indent="-457200"/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 smtClean="0"/>
              <a:t>Case 4 (Aggressor-Victim</a:t>
            </a:r>
            <a:r>
              <a:rPr lang="en-US" altLang="ja-JP" sz="2800" dirty="0"/>
              <a:t>)</a:t>
            </a:r>
          </a:p>
          <a:p>
            <a:pPr marL="857250" lvl="1" indent="-457200"/>
            <a:r>
              <a:rPr lang="en-US" altLang="ja-JP" sz="2400" dirty="0" smtClean="0"/>
              <a:t>LAA BS-to-V2V UE</a:t>
            </a:r>
          </a:p>
          <a:p>
            <a:pPr marL="857250" lvl="1" indent="-457200"/>
            <a:endParaRPr lang="en-US" altLang="ja-JP" sz="2400" dirty="0" smtClean="0"/>
          </a:p>
          <a:p>
            <a:pPr marL="857250" lvl="1" indent="-457200"/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/>
              <a:t>Case </a:t>
            </a:r>
            <a:r>
              <a:rPr lang="en-US" altLang="ja-JP" sz="2800" dirty="0" smtClean="0"/>
              <a:t>5 (Aggressor-Victim): Optional</a:t>
            </a:r>
            <a:endParaRPr lang="en-US" altLang="ja-JP" sz="2800" dirty="0"/>
          </a:p>
          <a:p>
            <a:pPr marL="857250" lvl="1" indent="-457200"/>
            <a:r>
              <a:rPr lang="en-US" altLang="ja-JP" sz="2400" dirty="0" smtClean="0"/>
              <a:t>V2V UE-to-DSRC UE</a:t>
            </a:r>
            <a:endParaRPr lang="en-US" altLang="ja-JP" sz="3600" dirty="0" smtClean="0"/>
          </a:p>
          <a:p>
            <a:pPr marL="457200" lvl="1" indent="0">
              <a:buNone/>
            </a:pPr>
            <a:endParaRPr lang="en-US" altLang="ja-JP" dirty="0" smtClean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ja-JP" dirty="0"/>
              <a:t> </a:t>
            </a:r>
            <a:r>
              <a:rPr lang="en-US" altLang="ja-JP" dirty="0" smtClean="0"/>
              <a:t>Interesting Vendors provide adjacent coexistence simulation results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Reuse LAA deployment simulation parameters.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1691506"/>
            <a:ext cx="1320677" cy="536400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LAA</a:t>
            </a:r>
            <a:endParaRPr lang="sv-SE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00257" y="1690017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cxnSp>
        <p:nvCxnSpPr>
          <p:cNvPr id="6" name="Straight Arrow Connector 8"/>
          <p:cNvCxnSpPr/>
          <p:nvPr/>
        </p:nvCxnSpPr>
        <p:spPr>
          <a:xfrm>
            <a:off x="5085582" y="2228258"/>
            <a:ext cx="352180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607387" y="2022303"/>
            <a:ext cx="246682" cy="383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8" name="Right Arrow 15"/>
          <p:cNvSpPr/>
          <p:nvPr/>
        </p:nvSpPr>
        <p:spPr>
          <a:xfrm rot="10800000">
            <a:off x="6033291" y="1340769"/>
            <a:ext cx="754672" cy="2989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9" name="Right Arrow 15"/>
          <p:cNvSpPr/>
          <p:nvPr/>
        </p:nvSpPr>
        <p:spPr>
          <a:xfrm rot="5400000">
            <a:off x="7361456" y="1932126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grpSp>
        <p:nvGrpSpPr>
          <p:cNvPr id="28" name="그룹 27"/>
          <p:cNvGrpSpPr/>
          <p:nvPr/>
        </p:nvGrpSpPr>
        <p:grpSpPr>
          <a:xfrm>
            <a:off x="5051985" y="2924944"/>
            <a:ext cx="3768487" cy="1064929"/>
            <a:chOff x="4139952" y="1556792"/>
            <a:chExt cx="4032448" cy="1138320"/>
          </a:xfrm>
        </p:grpSpPr>
        <p:sp>
          <p:nvSpPr>
            <p:cNvPr id="36" name="TextBox 35"/>
            <p:cNvSpPr txBox="1"/>
            <p:nvPr/>
          </p:nvSpPr>
          <p:spPr>
            <a:xfrm>
              <a:off x="5556372" y="1931701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39952" y="1930109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LAA</a:t>
              </a:r>
              <a:endParaRPr lang="sv-SE" sz="2800" b="1" dirty="0"/>
            </a:p>
          </p:txBody>
        </p:sp>
        <p:cxnSp>
          <p:nvCxnSpPr>
            <p:cNvPr id="38" name="Straight Arrow Connector 8"/>
            <p:cNvCxnSpPr/>
            <p:nvPr/>
          </p:nvCxnSpPr>
          <p:spPr>
            <a:xfrm>
              <a:off x="4139952" y="2505443"/>
              <a:ext cx="376848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908439" y="2285295"/>
              <a:ext cx="263961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 b="1" i="1" dirty="0" smtClean="0"/>
                <a:t>f</a:t>
              </a:r>
              <a:endParaRPr lang="sv-SE" sz="2400" b="1" i="1" dirty="0"/>
            </a:p>
          </p:txBody>
        </p:sp>
        <p:sp>
          <p:nvSpPr>
            <p:cNvPr id="40" name="Right Arrow 15"/>
            <p:cNvSpPr/>
            <p:nvPr/>
          </p:nvSpPr>
          <p:spPr>
            <a:xfrm>
              <a:off x="5154043" y="1556792"/>
              <a:ext cx="807533" cy="31960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  <p:sp>
          <p:nvSpPr>
            <p:cNvPr id="41" name="Right Arrow 15"/>
            <p:cNvSpPr/>
            <p:nvPr/>
          </p:nvSpPr>
          <p:spPr>
            <a:xfrm rot="5400000">
              <a:off x="5145927" y="2188881"/>
              <a:ext cx="451749" cy="42726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</p:grpSp>
      <p:sp>
        <p:nvSpPr>
          <p:cNvPr id="43" name="Right Arrow 15"/>
          <p:cNvSpPr/>
          <p:nvPr/>
        </p:nvSpPr>
        <p:spPr>
          <a:xfrm rot="5400000">
            <a:off x="7353689" y="3548339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45" name="Right Arrow 15"/>
          <p:cNvSpPr/>
          <p:nvPr/>
        </p:nvSpPr>
        <p:spPr>
          <a:xfrm rot="5400000">
            <a:off x="6068916" y="1932110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042459" y="4731032"/>
            <a:ext cx="1320677" cy="536400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66660" y="4729543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DSRC</a:t>
            </a:r>
            <a:endParaRPr lang="sv-SE" sz="2800" b="1" dirty="0"/>
          </a:p>
        </p:txBody>
      </p:sp>
      <p:cxnSp>
        <p:nvCxnSpPr>
          <p:cNvPr id="32" name="Straight Arrow Connector 8"/>
          <p:cNvCxnSpPr/>
          <p:nvPr/>
        </p:nvCxnSpPr>
        <p:spPr>
          <a:xfrm>
            <a:off x="5051985" y="5267784"/>
            <a:ext cx="352180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573790" y="5061829"/>
            <a:ext cx="246682" cy="383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34" name="Right Arrow 15"/>
          <p:cNvSpPr/>
          <p:nvPr/>
        </p:nvSpPr>
        <p:spPr>
          <a:xfrm rot="10800000" flipH="1">
            <a:off x="5975488" y="4380295"/>
            <a:ext cx="775802" cy="2989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35" name="Right Arrow 15"/>
          <p:cNvSpPr/>
          <p:nvPr/>
        </p:nvSpPr>
        <p:spPr>
          <a:xfrm rot="5400000">
            <a:off x="7327859" y="4971652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42" name="Right Arrow 15"/>
          <p:cNvSpPr/>
          <p:nvPr/>
        </p:nvSpPr>
        <p:spPr>
          <a:xfrm rot="5400000">
            <a:off x="6036837" y="4971636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132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Static simulations</a:t>
            </a:r>
          </a:p>
          <a:p>
            <a:pPr lvl="1"/>
            <a:r>
              <a:rPr lang="sv-SE" dirty="0" smtClean="0"/>
              <a:t>Monte-carlo based static simulations.</a:t>
            </a:r>
          </a:p>
          <a:p>
            <a:endParaRPr lang="sv-SE" dirty="0"/>
          </a:p>
          <a:p>
            <a:r>
              <a:rPr lang="sv-SE" dirty="0" smtClean="0"/>
              <a:t>Evaluation metric</a:t>
            </a:r>
          </a:p>
          <a:p>
            <a:pPr lvl="1"/>
            <a:r>
              <a:rPr lang="sv-SE" dirty="0" smtClean="0"/>
              <a:t>Legacy system Throughput </a:t>
            </a:r>
            <a:r>
              <a:rPr lang="sv-SE" dirty="0"/>
              <a:t>degradation </a:t>
            </a:r>
            <a:r>
              <a:rPr lang="sv-SE" dirty="0" smtClean="0"/>
              <a:t>due </a:t>
            </a:r>
            <a:r>
              <a:rPr lang="sv-SE" dirty="0"/>
              <a:t>to adjacent channel interferer(s</a:t>
            </a:r>
            <a:r>
              <a:rPr lang="sv-SE" dirty="0" smtClean="0"/>
              <a:t>)  </a:t>
            </a:r>
          </a:p>
          <a:p>
            <a:pPr lvl="1"/>
            <a:r>
              <a:rPr lang="en-US" altLang="ko-KR" dirty="0" smtClean="0"/>
              <a:t>Need </a:t>
            </a:r>
            <a:r>
              <a:rPr lang="en-US" altLang="ko-KR" dirty="0"/>
              <a:t>f</a:t>
            </a:r>
            <a:r>
              <a:rPr lang="en-US" altLang="ko-KR" dirty="0" smtClean="0"/>
              <a:t>urther </a:t>
            </a:r>
            <a:r>
              <a:rPr lang="en-US" altLang="ko-KR" dirty="0"/>
              <a:t>discussion </a:t>
            </a:r>
            <a:r>
              <a:rPr lang="en-US" altLang="ko-KR" dirty="0" smtClean="0"/>
              <a:t>on evaluation metric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f</a:t>
            </a:r>
            <a:r>
              <a:rPr lang="en-US" dirty="0" smtClean="0"/>
              <a:t>or the V2V victim scenarios. </a:t>
            </a:r>
          </a:p>
          <a:p>
            <a:pPr lvl="2"/>
            <a:r>
              <a:rPr lang="en-US" dirty="0" smtClean="0"/>
              <a:t>Encourage vendors 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 their view on this since RAN1 has ongoing discussion on the detail of the parameters (e.g. RB allocation and RS design)</a:t>
            </a:r>
            <a:endParaRPr lang="sv-S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sv-SE" altLang="ko-KR" dirty="0" smtClean="0"/>
              <a:t>Coexistence scenarios </a:t>
            </a:r>
            <a:r>
              <a:rPr lang="sv-SE" altLang="ko-KR" dirty="0">
                <a:solidFill>
                  <a:srgbClr val="00B0F0"/>
                </a:solidFill>
              </a:rPr>
              <a:t>to derive </a:t>
            </a:r>
            <a:r>
              <a:rPr lang="sv-SE" altLang="ko-KR" dirty="0" smtClean="0">
                <a:solidFill>
                  <a:srgbClr val="00B0F0"/>
                </a:solidFill>
              </a:rPr>
              <a:t>ACLR/ACS</a:t>
            </a:r>
            <a:endParaRPr lang="sv-SE" altLang="ko-KR" dirty="0" smtClean="0"/>
          </a:p>
          <a:p>
            <a:pPr lvl="1"/>
            <a:r>
              <a:rPr lang="sv-SE" altLang="ko-KR" dirty="0" smtClean="0"/>
              <a:t>1</a:t>
            </a:r>
            <a:r>
              <a:rPr lang="sv-SE" altLang="ko-KR" baseline="30000" dirty="0" smtClean="0"/>
              <a:t>st</a:t>
            </a:r>
            <a:r>
              <a:rPr lang="sv-SE" altLang="ko-KR" dirty="0" smtClean="0"/>
              <a:t> Scenario </a:t>
            </a:r>
            <a:r>
              <a:rPr lang="en-US" altLang="ja-JP" dirty="0" smtClean="0"/>
              <a:t>(Aggressor-Victim) </a:t>
            </a:r>
            <a:r>
              <a:rPr lang="sv-SE" altLang="ja-JP" dirty="0"/>
              <a:t>i</a:t>
            </a:r>
            <a:r>
              <a:rPr lang="sv-SE" altLang="ko-KR" dirty="0" smtClean="0"/>
              <a:t>n licensed band</a:t>
            </a:r>
          </a:p>
          <a:p>
            <a:pPr lvl="2"/>
            <a:r>
              <a:rPr lang="sv-SE" altLang="ko-KR" sz="2000" dirty="0"/>
              <a:t>V2V UE-to-LTE </a:t>
            </a:r>
            <a:r>
              <a:rPr lang="sv-SE" altLang="ko-KR" sz="2000" dirty="0" smtClean="0"/>
              <a:t>BS</a:t>
            </a:r>
          </a:p>
          <a:p>
            <a:pPr lvl="2"/>
            <a:r>
              <a:rPr lang="sv-SE" altLang="ko-KR" sz="2000" dirty="0" smtClean="0"/>
              <a:t>LTE-UE-to-V2V UE</a:t>
            </a:r>
          </a:p>
          <a:p>
            <a:pPr lvl="2"/>
            <a:endParaRPr lang="sv-SE" altLang="ko-KR" dirty="0" smtClean="0"/>
          </a:p>
          <a:p>
            <a:pPr lvl="1"/>
            <a:r>
              <a:rPr lang="sv-SE" altLang="ko-KR" dirty="0" smtClean="0"/>
              <a:t>2</a:t>
            </a:r>
            <a:r>
              <a:rPr lang="sv-SE" altLang="ko-KR" baseline="30000" dirty="0" smtClean="0"/>
              <a:t>nd</a:t>
            </a:r>
            <a:r>
              <a:rPr lang="sv-SE" altLang="ko-KR" dirty="0" smtClean="0"/>
              <a:t> Scenario </a:t>
            </a:r>
            <a:r>
              <a:rPr lang="en-US" altLang="ja-JP" dirty="0" smtClean="0"/>
              <a:t>(Aggressor-Victim</a:t>
            </a:r>
            <a:r>
              <a:rPr lang="en-US" altLang="ja-JP" dirty="0"/>
              <a:t>) </a:t>
            </a:r>
            <a:r>
              <a:rPr lang="sv-SE" altLang="ja-JP" dirty="0"/>
              <a:t>i</a:t>
            </a:r>
            <a:r>
              <a:rPr lang="sv-SE" altLang="ko-KR" dirty="0"/>
              <a:t>n </a:t>
            </a:r>
            <a:r>
              <a:rPr lang="sv-SE" altLang="ko-KR" dirty="0" smtClean="0"/>
              <a:t>unlicensed </a:t>
            </a:r>
            <a:r>
              <a:rPr lang="sv-SE" altLang="ko-KR" dirty="0" smtClean="0"/>
              <a:t>band</a:t>
            </a:r>
            <a:endParaRPr lang="sv-SE" altLang="ko-KR" sz="2000" dirty="0" smtClean="0"/>
          </a:p>
          <a:p>
            <a:pPr lvl="2"/>
            <a:r>
              <a:rPr lang="sv-SE" altLang="ko-KR" sz="2000" dirty="0" smtClean="0"/>
              <a:t>V2V UE-to-LAA UE</a:t>
            </a:r>
          </a:p>
          <a:p>
            <a:pPr lvl="2"/>
            <a:r>
              <a:rPr lang="sv-SE" altLang="ko-KR" sz="2000" dirty="0" smtClean="0"/>
              <a:t>LAA BS-to-V2V UE</a:t>
            </a:r>
          </a:p>
          <a:p>
            <a:pPr lvl="2"/>
            <a:r>
              <a:rPr lang="sv-SE" altLang="ko-KR" sz="2000" dirty="0"/>
              <a:t>V2V UE-to-DSRC </a:t>
            </a:r>
            <a:r>
              <a:rPr lang="sv-SE" altLang="ko-KR" sz="2000" dirty="0" smtClean="0"/>
              <a:t>UE (optional)</a:t>
            </a:r>
            <a:endParaRPr lang="sv-SE" altLang="ko-KR" sz="2000" dirty="0"/>
          </a:p>
          <a:p>
            <a:pPr marL="914400" lvl="2" indent="0">
              <a:buNone/>
            </a:pPr>
            <a:endParaRPr lang="sv-SE" altLang="ko-KR" sz="2000" dirty="0" smtClean="0"/>
          </a:p>
          <a:p>
            <a:endParaRPr lang="sv-SE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37776</TotalTime>
  <Words>335</Words>
  <Application>Microsoft Office PowerPoint</Application>
  <PresentationFormat>화면 슬라이드 쇼(4:3)</PresentationFormat>
  <Paragraphs>89</Paragraphs>
  <Slides>6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​​テーマ</vt:lpstr>
      <vt:lpstr>PowerPoint 프레젠테이션</vt:lpstr>
      <vt:lpstr>Objective</vt:lpstr>
      <vt:lpstr>1st  Scenarios in Licensed band (2GHz)</vt:lpstr>
      <vt:lpstr>2nd Scenarios in Unlicensed band (5.9GHz) </vt:lpstr>
      <vt:lpstr>Evaluation methodology</vt:lpstr>
      <vt:lpstr>Way Forward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183</cp:revision>
  <dcterms:created xsi:type="dcterms:W3CDTF">2015-01-05T09:38:53Z</dcterms:created>
  <dcterms:modified xsi:type="dcterms:W3CDTF">2016-02-19T13:18:23Z</dcterms:modified>
</cp:coreProperties>
</file>