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1016"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108" d="100"/>
          <a:sy n="108" d="100"/>
        </p:scale>
        <p:origin x="11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4756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720635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3/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3gppmeetings.atis.org/wp-content/uploads/2024/10/hilton_lbv_meeting_space_1_map.pdf" TargetMode="Externa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3/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RAN4#113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#113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Orlando, US, 18</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22</a:t>
            </a:r>
            <a:r>
              <a:rPr lang="en-US" sz="1400" b="1" baseline="30000" dirty="0">
                <a:latin typeface="微软雅黑" panose="020B0503020204020204" pitchFamily="34" charset="-122"/>
                <a:ea typeface="微软雅黑" panose="020B0503020204020204" pitchFamily="34" charset="-122"/>
              </a:rPr>
              <a:t>nd</a:t>
            </a:r>
            <a:r>
              <a:rPr lang="en-US" sz="1400" b="1" dirty="0">
                <a:latin typeface="微软雅黑" panose="020B0503020204020204" pitchFamily="34" charset="-122"/>
                <a:ea typeface="微软雅黑" panose="020B0503020204020204" pitchFamily="34" charset="-122"/>
              </a:rPr>
              <a:t> November,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Nov 11</a:t>
            </a:r>
            <a:r>
              <a:rPr lang="en-US" altLang="zh-CN" sz="1400" baseline="30000" dirty="0">
                <a:solidFill>
                  <a:srgbClr val="FF0000"/>
                </a:solidFill>
              </a:rPr>
              <a:t>th</a:t>
            </a:r>
            <a:r>
              <a:rPr lang="en-US" altLang="zh-CN" sz="1400" dirty="0">
                <a:solidFill>
                  <a:srgbClr val="FF0000"/>
                </a:solidFill>
              </a:rPr>
              <a:t>, 2024 09:00 (GMT-06:00) Central Time (US &amp; Canada)</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November</a:t>
            </a:r>
            <a:r>
              <a:rPr lang="en-US" sz="1200" dirty="0">
                <a:solidFill>
                  <a:srgbClr val="FF0000"/>
                </a:solidFill>
              </a:rPr>
              <a:t> 25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November </a:t>
            </a:r>
            <a:r>
              <a:rPr lang="en-US" sz="1200" dirty="0">
                <a:solidFill>
                  <a:srgbClr val="FF0000"/>
                </a:solidFill>
              </a:rPr>
              <a:t>26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November 28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November 28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November 22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November 28 (Thursday)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November 26 (Tuesday) </a:t>
            </a:r>
            <a:r>
              <a:rPr lang="en-US" altLang="zh-CN" sz="1400" dirty="0"/>
              <a:t>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November 17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November 19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1475281171"/>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https://www.3gpp.org/ftp/tsg_ran/WG4_Radio/TSGR4_113/Inbox/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November 18</a:t>
            </a:r>
            <a:r>
              <a:rPr lang="en-US" sz="1400" baseline="30000" dirty="0">
                <a:solidFill>
                  <a:srgbClr val="FF0000"/>
                </a:solidFill>
              </a:rPr>
              <a:t>th</a:t>
            </a:r>
            <a:r>
              <a:rPr lang="en-US" sz="1400" dirty="0">
                <a:solidFill>
                  <a:srgbClr val="FF0000"/>
                </a:solidFill>
              </a:rPr>
              <a:t> ~ 22</a:t>
            </a:r>
            <a:r>
              <a:rPr lang="en-US" sz="1400" baseline="30000" dirty="0">
                <a:solidFill>
                  <a:srgbClr val="FF0000"/>
                </a:solidFill>
              </a:rPr>
              <a:t>nd</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2</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2-way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November 8</a:t>
            </a:r>
            <a:r>
              <a:rPr lang="en-US" sz="1400" baseline="30000" dirty="0">
                <a:solidFill>
                  <a:srgbClr val="FF0000"/>
                </a:solidFill>
                <a:cs typeface="+mn-cs"/>
              </a:rPr>
              <a:t>th</a:t>
            </a:r>
            <a:r>
              <a:rPr lang="en-US" sz="1400" dirty="0">
                <a:solidFill>
                  <a:srgbClr val="FF0000"/>
                </a:solidFill>
                <a:cs typeface="+mn-cs"/>
              </a:rPr>
              <a:t> (Friday) 2024,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November</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11</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~15</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November</a:t>
            </a:r>
            <a:r>
              <a:rPr lang="en-GB" sz="800" kern="0" dirty="0">
                <a:solidFill>
                  <a:srgbClr val="FFFFFF"/>
                </a:solidFill>
                <a:latin typeface="微软雅黑" panose="020B0503020204020204" pitchFamily="34" charset="-122"/>
                <a:ea typeface="微软雅黑" panose="020B0503020204020204" pitchFamily="34" charset="-122"/>
              </a:rPr>
              <a:t> 18~21)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a:t>
            </a:r>
            <a:r>
              <a:rPr lang="en-GB" sz="800" kern="0" dirty="0">
                <a:solidFill>
                  <a:srgbClr val="FFFFFF"/>
                </a:solidFill>
                <a:latin typeface="微软雅黑" panose="020B0503020204020204" pitchFamily="34" charset="-122"/>
                <a:ea typeface="微软雅黑" panose="020B0503020204020204" pitchFamily="34" charset="-122"/>
              </a:rPr>
              <a:t>November</a:t>
            </a:r>
            <a:r>
              <a:rPr lang="en-GB" sz="800" kern="0" noProof="0" dirty="0">
                <a:solidFill>
                  <a:srgbClr val="FFFFFF"/>
                </a:solidFill>
                <a:latin typeface="微软雅黑" panose="020B0503020204020204" pitchFamily="34" charset="-122"/>
                <a:ea typeface="微软雅黑" panose="020B0503020204020204" pitchFamily="34" charset="-122"/>
              </a:rPr>
              <a:t> 25~28)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9343"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9"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Nov 21</a:t>
            </a:r>
            <a:r>
              <a:rPr lang="en-GB" sz="800" kern="0" dirty="0">
                <a:solidFill>
                  <a:srgbClr val="FFFFFF"/>
                </a:solidFill>
                <a:latin typeface="微软雅黑" panose="020B0503020204020204" pitchFamily="34" charset="-122"/>
                <a:ea typeface="微软雅黑" panose="020B0503020204020204" pitchFamily="34" charset="-122"/>
              </a:rPr>
              <a:t>, 22)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1046"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1046"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zh-CN" altLang="zh-CN" sz="1200" dirty="0"/>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24EE162-0907-4880-82FC-19A340203E77}"/>
              </a:ext>
            </a:extLst>
          </p:cNvPr>
          <p:cNvPicPr>
            <a:picLocks noChangeAspect="1"/>
          </p:cNvPicPr>
          <p:nvPr/>
        </p:nvPicPr>
        <p:blipFill rotWithShape="1">
          <a:blip r:embed="rId3"/>
          <a:srcRect t="902" r="995"/>
          <a:stretch/>
        </p:blipFill>
        <p:spPr>
          <a:xfrm>
            <a:off x="5262978" y="1319213"/>
            <a:ext cx="6567072" cy="5043298"/>
          </a:xfrm>
          <a:prstGeom prst="rect">
            <a:avLst/>
          </a:prstGeom>
        </p:spPr>
      </p:pic>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RAN4#113</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4611457" cy="2016599"/>
          </a:xfrm>
        </p:spPr>
        <p:txBody>
          <a:bodyPr/>
          <a:lstStyle/>
          <a:p>
            <a:pPr marL="342882" lvl="2" indent="-342882">
              <a:spcBef>
                <a:spcPts val="0"/>
              </a:spcBef>
              <a:spcAft>
                <a:spcPts val="600"/>
              </a:spcAft>
              <a:buBlip>
                <a:blip r:embed="rId4"/>
              </a:buBlip>
            </a:pPr>
            <a:r>
              <a:rPr lang="en-US" altLang="zh-CN" sz="1400" dirty="0">
                <a:cs typeface="+mn-cs"/>
              </a:rPr>
              <a:t>RAN4 meeting rooms:</a:t>
            </a:r>
          </a:p>
          <a:p>
            <a:pPr lvl="1">
              <a:spcBef>
                <a:spcPts val="0"/>
              </a:spcBef>
              <a:spcAft>
                <a:spcPts val="600"/>
              </a:spcAft>
            </a:pPr>
            <a:r>
              <a:rPr lang="en-US" altLang="zh-CN" sz="1200" dirty="0"/>
              <a:t>Main session: Grand Ballroom IV </a:t>
            </a:r>
            <a:r>
              <a:rPr lang="zh-CN" altLang="en-US" sz="1200" dirty="0"/>
              <a:t>（</a:t>
            </a:r>
            <a:r>
              <a:rPr lang="en-US" altLang="zh-CN" sz="1200" dirty="0"/>
              <a:t>250 persons</a:t>
            </a:r>
            <a:r>
              <a:rPr lang="zh-CN" altLang="en-US" sz="1200" dirty="0"/>
              <a:t>）</a:t>
            </a:r>
            <a:endParaRPr lang="en-US" altLang="zh-CN" sz="1200" dirty="0"/>
          </a:p>
          <a:p>
            <a:pPr lvl="1">
              <a:spcBef>
                <a:spcPts val="0"/>
              </a:spcBef>
              <a:spcAft>
                <a:spcPts val="600"/>
              </a:spcAft>
            </a:pPr>
            <a:r>
              <a:rPr lang="en-US" altLang="zh-CN" sz="1200" dirty="0"/>
              <a:t>RRM session: RAN4 Breakout1 – International Ballroom South</a:t>
            </a:r>
            <a:r>
              <a:rPr lang="zh-CN" altLang="en-US" sz="1200" dirty="0"/>
              <a:t>（</a:t>
            </a:r>
            <a:r>
              <a:rPr lang="en-US" altLang="zh-CN" sz="1200" dirty="0"/>
              <a:t>100</a:t>
            </a:r>
            <a:r>
              <a:rPr lang="zh-CN" altLang="en-US" sz="1200" dirty="0"/>
              <a:t>）</a:t>
            </a:r>
            <a:endParaRPr lang="en-US" altLang="zh-CN" sz="1200" dirty="0"/>
          </a:p>
          <a:p>
            <a:pPr lvl="1">
              <a:spcBef>
                <a:spcPts val="0"/>
              </a:spcBef>
              <a:spcAft>
                <a:spcPts val="600"/>
              </a:spcAft>
            </a:pPr>
            <a:r>
              <a:rPr lang="en-US" altLang="zh-CN" sz="1200" dirty="0" err="1"/>
              <a:t>BDaT</a:t>
            </a:r>
            <a:r>
              <a:rPr lang="en-US" altLang="zh-CN" sz="1200" dirty="0"/>
              <a:t>: RAN4 Breakout2 – Azalea-Begonia</a:t>
            </a:r>
            <a:r>
              <a:rPr lang="zh-CN" altLang="en-US" sz="1200" dirty="0"/>
              <a:t>（</a:t>
            </a:r>
            <a:r>
              <a:rPr lang="en-US" altLang="zh-CN" sz="1200" dirty="0"/>
              <a:t>100</a:t>
            </a:r>
            <a:r>
              <a:rPr lang="zh-CN" altLang="en-US" sz="1200" dirty="0"/>
              <a:t>）</a:t>
            </a:r>
            <a:endParaRPr lang="it-IT" altLang="zh-CN" sz="1200" dirty="0"/>
          </a:p>
          <a:p>
            <a:pPr lvl="1">
              <a:spcBef>
                <a:spcPts val="0"/>
              </a:spcBef>
              <a:spcAft>
                <a:spcPts val="600"/>
              </a:spcAft>
            </a:pPr>
            <a:r>
              <a:rPr lang="it-IT" altLang="zh-CN" sz="1200" dirty="0"/>
              <a:t>Ad hoc session: RAN4 Breakout 3 </a:t>
            </a:r>
            <a:r>
              <a:rPr lang="en-US" altLang="zh-CN" sz="1200" dirty="0"/>
              <a:t>– Palm Ballroom4 </a:t>
            </a:r>
            <a:r>
              <a:rPr lang="zh-CN" altLang="en-US" sz="1200" dirty="0"/>
              <a:t>（</a:t>
            </a:r>
            <a:r>
              <a:rPr lang="en-US" altLang="zh-CN" sz="1200" dirty="0"/>
              <a:t>50</a:t>
            </a:r>
            <a:r>
              <a:rPr lang="zh-CN" altLang="en-US" sz="1200" dirty="0"/>
              <a:t>）</a:t>
            </a:r>
            <a:endParaRPr lang="en-US" altLang="zh-CN" sz="1200" dirty="0"/>
          </a:p>
          <a:p>
            <a:pPr lvl="1">
              <a:spcBef>
                <a:spcPts val="0"/>
              </a:spcBef>
              <a:spcAft>
                <a:spcPts val="600"/>
              </a:spcAft>
            </a:pPr>
            <a:r>
              <a:rPr lang="en-US" altLang="zh-CN" sz="1200" dirty="0"/>
              <a:t>Offline room: RAN4 Ad hoc Magnolia </a:t>
            </a:r>
            <a:r>
              <a:rPr lang="zh-CN" altLang="en-US" sz="1200" dirty="0"/>
              <a:t>（</a:t>
            </a:r>
            <a:r>
              <a:rPr lang="en-US" altLang="zh-CN" sz="1200" dirty="0"/>
              <a:t>30</a:t>
            </a:r>
            <a:r>
              <a:rPr lang="zh-CN" altLang="en-US" sz="1200" dirty="0"/>
              <a:t>）</a:t>
            </a:r>
            <a:endParaRPr lang="en-US" altLang="zh-CN" sz="1200" dirty="0"/>
          </a:p>
        </p:txBody>
      </p:sp>
      <p:sp>
        <p:nvSpPr>
          <p:cNvPr id="14" name="椭圆 13">
            <a:extLst>
              <a:ext uri="{FF2B5EF4-FFF2-40B4-BE49-F238E27FC236}">
                <a16:creationId xmlns:a16="http://schemas.microsoft.com/office/drawing/2014/main" id="{2F33AD47-355F-4D2D-97B7-7DAD68900A00}"/>
              </a:ext>
            </a:extLst>
          </p:cNvPr>
          <p:cNvSpPr/>
          <p:nvPr/>
        </p:nvSpPr>
        <p:spPr bwMode="auto">
          <a:xfrm>
            <a:off x="8533586" y="1784412"/>
            <a:ext cx="355107" cy="63191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7" name="椭圆 16">
            <a:extLst>
              <a:ext uri="{FF2B5EF4-FFF2-40B4-BE49-F238E27FC236}">
                <a16:creationId xmlns:a16="http://schemas.microsoft.com/office/drawing/2014/main" id="{8BC16496-192D-4D08-80FB-5D7AF012823F}"/>
              </a:ext>
            </a:extLst>
          </p:cNvPr>
          <p:cNvSpPr/>
          <p:nvPr/>
        </p:nvSpPr>
        <p:spPr bwMode="auto">
          <a:xfrm>
            <a:off x="6910526" y="5762625"/>
            <a:ext cx="355107" cy="314325"/>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8" name="椭圆 17">
            <a:extLst>
              <a:ext uri="{FF2B5EF4-FFF2-40B4-BE49-F238E27FC236}">
                <a16:creationId xmlns:a16="http://schemas.microsoft.com/office/drawing/2014/main" id="{05D7C47B-5F1A-420A-8041-0B417C239D15}"/>
              </a:ext>
            </a:extLst>
          </p:cNvPr>
          <p:cNvSpPr/>
          <p:nvPr/>
        </p:nvSpPr>
        <p:spPr bwMode="auto">
          <a:xfrm>
            <a:off x="10383175" y="4245630"/>
            <a:ext cx="355107" cy="63191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9" name="椭圆 18">
            <a:extLst>
              <a:ext uri="{FF2B5EF4-FFF2-40B4-BE49-F238E27FC236}">
                <a16:creationId xmlns:a16="http://schemas.microsoft.com/office/drawing/2014/main" id="{1202F4D1-78BE-4DD5-BE6A-ACBB263B2FE2}"/>
              </a:ext>
            </a:extLst>
          </p:cNvPr>
          <p:cNvSpPr/>
          <p:nvPr/>
        </p:nvSpPr>
        <p:spPr bwMode="auto">
          <a:xfrm>
            <a:off x="8401974" y="5124519"/>
            <a:ext cx="355107" cy="353003"/>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29" name="Content Placeholder 2">
            <a:extLst>
              <a:ext uri="{FF2B5EF4-FFF2-40B4-BE49-F238E27FC236}">
                <a16:creationId xmlns:a16="http://schemas.microsoft.com/office/drawing/2014/main" id="{405D6DB5-EF64-4B18-92B6-6B4734A05577}"/>
              </a:ext>
            </a:extLst>
          </p:cNvPr>
          <p:cNvSpPr txBox="1">
            <a:spLocks/>
          </p:cNvSpPr>
          <p:nvPr/>
        </p:nvSpPr>
        <p:spPr bwMode="auto">
          <a:xfrm>
            <a:off x="401651" y="3460923"/>
            <a:ext cx="5031483" cy="106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4"/>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882" marR="0" lvl="2" indent="-342882" algn="l" defTabSz="914400" rtl="0" eaLnBrk="0" fontAlgn="base" latinLnBrk="0" hangingPunct="0">
              <a:lnSpc>
                <a:spcPct val="100000"/>
              </a:lnSpc>
              <a:spcBef>
                <a:spcPts val="0"/>
              </a:spcBef>
              <a:spcAft>
                <a:spcPts val="600"/>
              </a:spcAft>
              <a:buClrTx/>
              <a:buSzTx/>
              <a:buFont typeface="Arial" charset="0"/>
              <a:buBlip>
                <a:blip r:embed="rId4"/>
              </a:buBlip>
              <a:tabLst/>
              <a:defRPr/>
            </a:pP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Clear map can be found at</a:t>
            </a:r>
          </a:p>
          <a:p>
            <a:pPr marL="0" marR="0" lvl="2" indent="0" algn="l" defTabSz="914400" rtl="0" eaLnBrk="0" fontAlgn="base" latinLnBrk="0" hangingPunct="0">
              <a:lnSpc>
                <a:spcPct val="100000"/>
              </a:lnSpc>
              <a:spcBef>
                <a:spcPts val="0"/>
              </a:spcBef>
              <a:spcAft>
                <a:spcPts val="600"/>
              </a:spcAft>
              <a:buClrTx/>
              <a:buSzTx/>
              <a:buFont typeface="Arial" charset="0"/>
              <a:buNone/>
              <a:tabLst/>
              <a:defRPr/>
            </a:pP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hlinkClick r:id="rId5"/>
              </a:rPr>
              <a:t>https://3gppmeetings.atis.org/wp-content/uploads/2024/10/hilton_lbv_meeting_space_1_map.pdf</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a:p>
            <a:pPr marL="0" marR="0" lvl="2" indent="0" algn="l" defTabSz="914400" rtl="0" eaLnBrk="0" fontAlgn="base" latinLnBrk="0" hangingPunct="0">
              <a:lnSpc>
                <a:spcPct val="100000"/>
              </a:lnSpc>
              <a:spcBef>
                <a:spcPts val="0"/>
              </a:spcBef>
              <a:spcAft>
                <a:spcPts val="600"/>
              </a:spcAft>
              <a:buClrTx/>
              <a:buSzTx/>
              <a:buFont typeface="Arial" charset="0"/>
              <a:buNone/>
              <a:tabLst/>
              <a:defRPr/>
            </a:pPr>
            <a:endPar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a:p>
            <a:pPr marL="800060" marR="0" lvl="3" indent="-342882" algn="l" defTabSz="914400" rtl="0" eaLnBrk="0" fontAlgn="base" latinLnBrk="0" hangingPunct="0">
              <a:lnSpc>
                <a:spcPct val="100000"/>
              </a:lnSpc>
              <a:spcBef>
                <a:spcPts val="0"/>
              </a:spcBef>
              <a:spcAft>
                <a:spcPts val="600"/>
              </a:spcAft>
              <a:buClrTx/>
              <a:buSzTx/>
              <a:buFont typeface="Arial" charset="0"/>
              <a:buBlip>
                <a:blip r:embed="rId4"/>
              </a:buBlip>
              <a:tabLst/>
              <a:defRPr/>
            </a:pPr>
            <a:endPar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0" name="椭圆 9">
            <a:extLst>
              <a:ext uri="{FF2B5EF4-FFF2-40B4-BE49-F238E27FC236}">
                <a16:creationId xmlns:a16="http://schemas.microsoft.com/office/drawing/2014/main" id="{A775B130-CD04-4DB3-A8CA-67EEB038E163}"/>
              </a:ext>
            </a:extLst>
          </p:cNvPr>
          <p:cNvSpPr/>
          <p:nvPr/>
        </p:nvSpPr>
        <p:spPr bwMode="auto">
          <a:xfrm>
            <a:off x="7954465" y="2534960"/>
            <a:ext cx="355107" cy="353003"/>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CR/draft CR submissions for RAN#113</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016599"/>
          </a:xfrm>
        </p:spPr>
        <p:txBody>
          <a:bodyPr/>
          <a:lstStyle/>
          <a:p>
            <a:pPr marL="342882" lvl="2" indent="-342882">
              <a:spcBef>
                <a:spcPts val="0"/>
              </a:spcBef>
              <a:spcAft>
                <a:spcPts val="600"/>
              </a:spcAft>
              <a:buBlip>
                <a:blip r:embed="rId3"/>
              </a:buBlip>
            </a:pPr>
            <a:r>
              <a:rPr lang="en-US" altLang="zh-CN" sz="1400" dirty="0">
                <a:cs typeface="+mn-cs"/>
              </a:rPr>
              <a:t>Please follow the agreement below in RAN4#112bis for CR/draft submissions considering the availability of Rel-19 specs</a:t>
            </a:r>
          </a:p>
        </p:txBody>
      </p:sp>
      <p:pic>
        <p:nvPicPr>
          <p:cNvPr id="3" name="图片 2">
            <a:extLst>
              <a:ext uri="{FF2B5EF4-FFF2-40B4-BE49-F238E27FC236}">
                <a16:creationId xmlns:a16="http://schemas.microsoft.com/office/drawing/2014/main" id="{CF015321-6A59-4E68-A219-17B5DDDFB1FA}"/>
              </a:ext>
            </a:extLst>
          </p:cNvPr>
          <p:cNvPicPr>
            <a:picLocks noChangeAspect="1"/>
          </p:cNvPicPr>
          <p:nvPr/>
        </p:nvPicPr>
        <p:blipFill>
          <a:blip r:embed="rId4"/>
          <a:stretch>
            <a:fillRect/>
          </a:stretch>
        </p:blipFill>
        <p:spPr>
          <a:xfrm>
            <a:off x="1161495" y="2070902"/>
            <a:ext cx="8839200" cy="3390900"/>
          </a:xfrm>
          <a:prstGeom prst="rect">
            <a:avLst/>
          </a:prstGeom>
        </p:spPr>
      </p:pic>
    </p:spTree>
    <p:extLst>
      <p:ext uri="{BB962C8B-B14F-4D97-AF65-F5344CB8AC3E}">
        <p14:creationId xmlns:p14="http://schemas.microsoft.com/office/powerpoint/2010/main" val="3048877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from companies are expected</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[113][10x]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November 11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November 13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November 14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November 15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November 17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6.2, 6.3 for NR,</a:t>
            </a:r>
            <a:r>
              <a:rPr lang="zh-CN" altLang="en-US" sz="1400" dirty="0"/>
              <a:t> </a:t>
            </a:r>
            <a:r>
              <a:rPr lang="en-US" altLang="zh-CN" sz="1400" dirty="0"/>
              <a:t>AI 6.4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November 13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November 15</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November 18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November 19 ~ November 22</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November 26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2-way GTW conference calls for three online sessions and 2-way MS teams for ad hoc sessions will be set.</a:t>
            </a:r>
          </a:p>
          <a:p>
            <a:pPr lvl="1">
              <a:spcBef>
                <a:spcPts val="0"/>
              </a:spcBef>
              <a:spcAft>
                <a:spcPts val="600"/>
              </a:spcAft>
            </a:pPr>
            <a:r>
              <a:rPr lang="en-US" altLang="zh-CN" sz="1200" dirty="0"/>
              <a:t>Remote participating is allowed and participants will be able to listen and comment.</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https://www.3gpp.org/ftp/tsg_ran/WG4_Radio/TSGR4_113/Templates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3"/>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399173</TotalTime>
  <Words>6227</Words>
  <Application>Microsoft Office PowerPoint</Application>
  <PresentationFormat>宽屏</PresentationFormat>
  <Paragraphs>442</Paragraphs>
  <Slides>24</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微软雅黑</vt:lpstr>
      <vt:lpstr>Arial</vt:lpstr>
      <vt:lpstr>Arial Black</vt:lpstr>
      <vt:lpstr>Calibri</vt:lpstr>
      <vt:lpstr>Times New Roman</vt:lpstr>
      <vt:lpstr>3gpp</vt:lpstr>
      <vt:lpstr>RAN4#113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for RAN4#113 </vt:lpstr>
      <vt:lpstr>Additional information for CR/draft CR submissions for RAN#113</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2055</cp:revision>
  <cp:lastPrinted>2016-09-15T08:31:35Z</cp:lastPrinted>
  <dcterms:created xsi:type="dcterms:W3CDTF">2009-11-27T05:15:11Z</dcterms:created>
  <dcterms:modified xsi:type="dcterms:W3CDTF">2024-11-01T11:45:23Z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