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4"/>
  </p:notesMasterIdLst>
  <p:handoutMasterIdLst>
    <p:handoutMasterId r:id="rId15"/>
  </p:handoutMasterIdLst>
  <p:sldIdLst>
    <p:sldId id="934" r:id="rId5"/>
    <p:sldId id="1003" r:id="rId6"/>
    <p:sldId id="1014" r:id="rId7"/>
    <p:sldId id="1005" r:id="rId8"/>
    <p:sldId id="1008" r:id="rId9"/>
    <p:sldId id="1007" r:id="rId10"/>
    <p:sldId id="1011" r:id="rId11"/>
    <p:sldId id="1016" r:id="rId12"/>
    <p:sldId id="1017" r:id="rId13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0000FF"/>
    <a:srgbClr val="F0F3F8"/>
    <a:srgbClr val="D1DAE9"/>
    <a:srgbClr val="1E9657"/>
    <a:srgbClr val="B1D254"/>
    <a:srgbClr val="FF3300"/>
    <a:srgbClr val="00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ACB50C-4B55-4100-A5D2-0FD0BF47AEDF}" v="21" dt="2023-11-07T15:42:15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6424" autoAdjust="0"/>
  </p:normalViewPr>
  <p:slideViewPr>
    <p:cSldViewPr snapToGrid="0">
      <p:cViewPr varScale="1">
        <p:scale>
          <a:sx n="112" d="100"/>
          <a:sy n="112" d="100"/>
        </p:scale>
        <p:origin x="87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e Fong" userId="a2c2c12d-c299-4047-827b-a408ad4b8e52" providerId="ADAL" clId="{46ACB50C-4B55-4100-A5D2-0FD0BF47AEDF}"/>
    <pc:docChg chg="undo custSel modSld">
      <pc:chgData name="Gene Fong" userId="a2c2c12d-c299-4047-827b-a408ad4b8e52" providerId="ADAL" clId="{46ACB50C-4B55-4100-A5D2-0FD0BF47AEDF}" dt="2023-11-07T15:42:20.098" v="98" actId="6549"/>
      <pc:docMkLst>
        <pc:docMk/>
      </pc:docMkLst>
      <pc:sldChg chg="modSp mod">
        <pc:chgData name="Gene Fong" userId="a2c2c12d-c299-4047-827b-a408ad4b8e52" providerId="ADAL" clId="{46ACB50C-4B55-4100-A5D2-0FD0BF47AEDF}" dt="2023-11-07T15:35:11.651" v="35" actId="207"/>
        <pc:sldMkLst>
          <pc:docMk/>
          <pc:sldMk cId="1590635534" sldId="1003"/>
        </pc:sldMkLst>
        <pc:graphicFrameChg chg="mod modGraphic">
          <ac:chgData name="Gene Fong" userId="a2c2c12d-c299-4047-827b-a408ad4b8e52" providerId="ADAL" clId="{46ACB50C-4B55-4100-A5D2-0FD0BF47AEDF}" dt="2023-11-07T15:35:11.651" v="35" actId="207"/>
          <ac:graphicFrameMkLst>
            <pc:docMk/>
            <pc:sldMk cId="1590635534" sldId="1003"/>
            <ac:graphicFrameMk id="5" creationId="{00000000-0000-0000-0000-000000000000}"/>
          </ac:graphicFrameMkLst>
        </pc:graphicFrameChg>
      </pc:sldChg>
      <pc:sldChg chg="modSp mod">
        <pc:chgData name="Gene Fong" userId="a2c2c12d-c299-4047-827b-a408ad4b8e52" providerId="ADAL" clId="{46ACB50C-4B55-4100-A5D2-0FD0BF47AEDF}" dt="2023-11-07T15:42:20.098" v="98" actId="6549"/>
        <pc:sldMkLst>
          <pc:docMk/>
          <pc:sldMk cId="1334708928" sldId="1005"/>
        </pc:sldMkLst>
        <pc:graphicFrameChg chg="mod modGraphic">
          <ac:chgData name="Gene Fong" userId="a2c2c12d-c299-4047-827b-a408ad4b8e52" providerId="ADAL" clId="{46ACB50C-4B55-4100-A5D2-0FD0BF47AEDF}" dt="2023-11-07T15:42:20.098" v="98" actId="6549"/>
          <ac:graphicFrameMkLst>
            <pc:docMk/>
            <pc:sldMk cId="1334708928" sldId="1005"/>
            <ac:graphicFrameMk id="7" creationId="{00000000-0000-0000-0000-000000000000}"/>
          </ac:graphicFrameMkLst>
        </pc:graphicFrameChg>
      </pc:sldChg>
      <pc:sldChg chg="modSp mod">
        <pc:chgData name="Gene Fong" userId="a2c2c12d-c299-4047-827b-a408ad4b8e52" providerId="ADAL" clId="{46ACB50C-4B55-4100-A5D2-0FD0BF47AEDF}" dt="2023-11-07T15:31:37.751" v="23" actId="207"/>
        <pc:sldMkLst>
          <pc:docMk/>
          <pc:sldMk cId="308340636" sldId="1008"/>
        </pc:sldMkLst>
        <pc:graphicFrameChg chg="mod modGraphic">
          <ac:chgData name="Gene Fong" userId="a2c2c12d-c299-4047-827b-a408ad4b8e52" providerId="ADAL" clId="{46ACB50C-4B55-4100-A5D2-0FD0BF47AEDF}" dt="2023-11-07T15:31:37.751" v="23" actId="207"/>
          <ac:graphicFrameMkLst>
            <pc:docMk/>
            <pc:sldMk cId="308340636" sldId="1008"/>
            <ac:graphicFrameMk id="7" creationId="{00000000-0000-0000-0000-000000000000}"/>
          </ac:graphicFrameMkLst>
        </pc:graphicFrameChg>
      </pc:sldChg>
      <pc:sldChg chg="modSp mod">
        <pc:chgData name="Gene Fong" userId="a2c2c12d-c299-4047-827b-a408ad4b8e52" providerId="ADAL" clId="{46ACB50C-4B55-4100-A5D2-0FD0BF47AEDF}" dt="2023-11-07T15:42:07.428" v="96" actId="207"/>
        <pc:sldMkLst>
          <pc:docMk/>
          <pc:sldMk cId="3308729241" sldId="1014"/>
        </pc:sldMkLst>
        <pc:graphicFrameChg chg="mod modGraphic">
          <ac:chgData name="Gene Fong" userId="a2c2c12d-c299-4047-827b-a408ad4b8e52" providerId="ADAL" clId="{46ACB50C-4B55-4100-A5D2-0FD0BF47AEDF}" dt="2023-11-07T15:42:07.428" v="96" actId="207"/>
          <ac:graphicFrameMkLst>
            <pc:docMk/>
            <pc:sldMk cId="3308729241" sldId="1014"/>
            <ac:graphicFrameMk id="7" creationId="{00000000-0000-0000-0000-000000000000}"/>
          </ac:graphicFrameMkLst>
        </pc:graphicFrameChg>
      </pc:sldChg>
    </pc:docChg>
  </pc:docChgLst>
  <pc:docChgLst>
    <pc:chgData name="Gene Fong" userId="a2c2c12d-c299-4047-827b-a408ad4b8e52" providerId="ADAL" clId="{D56DEDBA-CDAC-4C47-9E91-5B16DC54A992}"/>
    <pc:docChg chg="modSld">
      <pc:chgData name="Gene Fong" userId="a2c2c12d-c299-4047-827b-a408ad4b8e52" providerId="ADAL" clId="{D56DEDBA-CDAC-4C47-9E91-5B16DC54A992}" dt="2023-11-05T00:27:15.400" v="76" actId="6549"/>
      <pc:docMkLst>
        <pc:docMk/>
      </pc:docMkLst>
      <pc:sldChg chg="modSp mod">
        <pc:chgData name="Gene Fong" userId="a2c2c12d-c299-4047-827b-a408ad4b8e52" providerId="ADAL" clId="{D56DEDBA-CDAC-4C47-9E91-5B16DC54A992}" dt="2023-11-05T00:20:56.483" v="14" actId="20577"/>
        <pc:sldMkLst>
          <pc:docMk/>
          <pc:sldMk cId="1590635534" sldId="1003"/>
        </pc:sldMkLst>
        <pc:graphicFrameChg chg="modGraphic">
          <ac:chgData name="Gene Fong" userId="a2c2c12d-c299-4047-827b-a408ad4b8e52" providerId="ADAL" clId="{D56DEDBA-CDAC-4C47-9E91-5B16DC54A992}" dt="2023-11-05T00:20:56.483" v="14" actId="20577"/>
          <ac:graphicFrameMkLst>
            <pc:docMk/>
            <pc:sldMk cId="1590635534" sldId="1003"/>
            <ac:graphicFrameMk id="5" creationId="{00000000-0000-0000-0000-000000000000}"/>
          </ac:graphicFrameMkLst>
        </pc:graphicFrameChg>
      </pc:sldChg>
      <pc:sldChg chg="modSp mod">
        <pc:chgData name="Gene Fong" userId="a2c2c12d-c299-4047-827b-a408ad4b8e52" providerId="ADAL" clId="{D56DEDBA-CDAC-4C47-9E91-5B16DC54A992}" dt="2023-11-05T00:23:23.734" v="48" actId="20577"/>
        <pc:sldMkLst>
          <pc:docMk/>
          <pc:sldMk cId="1334708928" sldId="1005"/>
        </pc:sldMkLst>
        <pc:graphicFrameChg chg="modGraphic">
          <ac:chgData name="Gene Fong" userId="a2c2c12d-c299-4047-827b-a408ad4b8e52" providerId="ADAL" clId="{D56DEDBA-CDAC-4C47-9E91-5B16DC54A992}" dt="2023-11-05T00:23:23.734" v="48" actId="20577"/>
          <ac:graphicFrameMkLst>
            <pc:docMk/>
            <pc:sldMk cId="1334708928" sldId="1005"/>
            <ac:graphicFrameMk id="7" creationId="{00000000-0000-0000-0000-000000000000}"/>
          </ac:graphicFrameMkLst>
        </pc:graphicFrameChg>
      </pc:sldChg>
      <pc:sldChg chg="modSp mod">
        <pc:chgData name="Gene Fong" userId="a2c2c12d-c299-4047-827b-a408ad4b8e52" providerId="ADAL" clId="{D56DEDBA-CDAC-4C47-9E91-5B16DC54A992}" dt="2023-11-05T00:27:15.400" v="76" actId="6549"/>
        <pc:sldMkLst>
          <pc:docMk/>
          <pc:sldMk cId="308340636" sldId="1008"/>
        </pc:sldMkLst>
        <pc:graphicFrameChg chg="modGraphic">
          <ac:chgData name="Gene Fong" userId="a2c2c12d-c299-4047-827b-a408ad4b8e52" providerId="ADAL" clId="{D56DEDBA-CDAC-4C47-9E91-5B16DC54A992}" dt="2023-11-05T00:27:15.400" v="76" actId="6549"/>
          <ac:graphicFrameMkLst>
            <pc:docMk/>
            <pc:sldMk cId="308340636" sldId="1008"/>
            <ac:graphicFrameMk id="7" creationId="{00000000-0000-0000-0000-000000000000}"/>
          </ac:graphicFrameMkLst>
        </pc:graphicFrameChg>
      </pc:sldChg>
      <pc:sldChg chg="modSp mod">
        <pc:chgData name="Gene Fong" userId="a2c2c12d-c299-4047-827b-a408ad4b8e52" providerId="ADAL" clId="{D56DEDBA-CDAC-4C47-9E91-5B16DC54A992}" dt="2023-11-05T00:22:13.331" v="31" actId="20577"/>
        <pc:sldMkLst>
          <pc:docMk/>
          <pc:sldMk cId="3308729241" sldId="1014"/>
        </pc:sldMkLst>
        <pc:graphicFrameChg chg="modGraphic">
          <ac:chgData name="Gene Fong" userId="a2c2c12d-c299-4047-827b-a408ad4b8e52" providerId="ADAL" clId="{D56DEDBA-CDAC-4C47-9E91-5B16DC54A992}" dt="2023-11-05T00:22:13.331" v="31" actId="20577"/>
          <ac:graphicFrameMkLst>
            <pc:docMk/>
            <pc:sldMk cId="3308729241" sldId="1014"/>
            <ac:graphicFrameMk id="7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RAN4#109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#109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Chicago, US, November 13 – 17, 2023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59113"/>
              </p:ext>
            </p:extLst>
          </p:nvPr>
        </p:nvGraphicFramePr>
        <p:xfrm>
          <a:off x="76914" y="1273321"/>
          <a:ext cx="11998293" cy="4907280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385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#1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8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NR_700800900_combo_enh AI7.30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LTE_NR_Other_WI AI7.14, 7.15, 7.23~7.27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NR_FDD_ULn28_DLn75_n76 AI7.32 (16)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FR2_multiRx_part1 (34)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FR2_multiRx_part2 (28)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[302] NR_ATG_BSRF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[308] NR_NTN_enh_Part1 (6)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NR_cov_enh2_part1 Chaired by Xiang Gao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MGs enhancement WI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Ato Yu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US_900MHz AI7.33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NR_bands_n31_n72 AI7.34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LTE_NR_HPUE_FWVM AI7.16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HPUE_Basket_EN-DC AI7.17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HPUE_Basket_Intra-CA_TDD AI7.18, 7.19 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HPUE_Basket_inter-CA_SUL AI7.20 (21)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[210] NR_MG_enh2_part1 (45)</a:t>
                      </a:r>
                      <a:endParaRPr lang="en-IE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[211] NR_MG_enh2_part2 (40)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[309] NR_NTN_enh_Part2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[310] NR_NTN_enh_Part3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[337]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LS_BSRF_RAN_task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ja-JP" sz="800" b="1" i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FS_NR_LPWUS Chaired by Ruixin Wang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 FR2 multi-Rx chain WI, Chaired by Qian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Yang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:30-14:00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HPUE_Basket_FDD AI7.21, 7.22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HPUE_LTE_FDD_B14 AI9.5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FR2_enh_req_Ph3_part2 AI8.6.2 (14)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NonCol_intraB_ENDC_NR_CA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FS_NR_LPWUS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[235] IoT_NTN_enh (18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Coffee break</a:t>
                      </a:r>
                      <a:r>
                        <a:rPr lang="en-US" altLang="zh-CN" sz="8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discussion: 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NR_FR1_lessthan_5MHz_BW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Repeater/IAB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NR_netcon_repeater_RFConformance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NR_mobile_IAB_RF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</a:t>
                      </a: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8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Qiming Li</a:t>
                      </a:r>
                      <a:endParaRPr lang="en-US" altLang="zh-CN" sz="800" baseline="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NR_Mob_enh2_part2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[334] NR_FR1_TRP_TRS_enh Chaired by Ruixin Wang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FR2_enh_req_Ph3_part1 AI8.6, 8.6.1, 8.6.3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FR2_multiRx_UERF_part1 AI8.7.1(16)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NR_MIMO_evo_DL_UL_UERF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AI8.29, 8.29.1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NR_MIMO_evo_DL_UL </a:t>
                      </a:r>
                      <a:r>
                        <a:rPr kumimoji="0" lang="en-US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(37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NR_pos_enh2_part1 (47)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NR_pos_enh2_part2 (30) 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[221] NR_pos_enh2_part3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 – 17:00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RF_FR1_enh2_Demod (32)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 – 18:00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NR_NTN_enh_Part3 Chaired by Haijie Qiu (Samsung)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NR_NTN_enh_Part2 Chaired by Dominique Everaere (Ericsson)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#1: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FS_NR_AIML_air Chaired Vali (Qualcomm)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Kazmi (Ericsson)</a:t>
                      </a: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 Chaired by Yanze Fu (Samsung)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3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046133"/>
              </p:ext>
            </p:extLst>
          </p:nvPr>
        </p:nvGraphicFramePr>
        <p:xfrm>
          <a:off x="85460" y="1273320"/>
          <a:ext cx="11998293" cy="3811182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90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NonCol_intraB AI8.11.1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[137] NR_pos_enh2_UERF AI8.22.1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[148] NR_LTE_UAV AI8.35, 9.7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NR_channel_raster_enh AI8.4 (14)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[234] Netw_Energy_NR (33) (1hour)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</a:t>
                      </a:r>
                      <a:r>
                        <a:rPr lang="en-US" altLang="zh-CN" sz="80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Haijie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Qiu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(42) (1.5 hour)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NR_NTN_enh_SAN_UE_demod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323] NR_demod_enh3_Part1 (23)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lang="en-GB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</a:t>
                      </a: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/[125]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GB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FR1_enh2_part1/part2 Chaired by Leo Liu (Huawei)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</a:t>
                      </a: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F</a:t>
                      </a:r>
                      <a:r>
                        <a:rPr lang="en-GB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R1_enh2_part3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Yuta (NTT DOCOMO)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 hoc: 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Kazmi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(Ericsson) (50 min)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NR_HST_FR2_enh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1" lang="en-US" altLang="zh-CN" sz="800" b="0" i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(Samsung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(1.5 hour)</a:t>
                      </a:r>
                      <a:endParaRPr lang="en-GB" altLang="zh-CN" sz="8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98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[138] NR_MC_enh_UERF AI8.23, 8.23.1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/2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NR_3Tx-4Rx_WI AI7.28, 7.29, 8.5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</a:t>
                      </a: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223] NR_Mob_enh2_part1 (59)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[224] NR_Mob_enh2_part2 (33)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[319]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NonCol_intraB_ENDC_NR_CA_Demod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NR_HST_FR2_enh_Demod (14)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Ad-hoc: </a:t>
                      </a:r>
                      <a:r>
                        <a:rPr lang="nn-NO" altLang="zh-CN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NR_netcon_repeater_RF Chaired by Fei Xue (ZTE)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</a:t>
                      </a: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Ad-hoc: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fr-FR" altLang="ja-JP" sz="800" b="0" i="0" strike="noStrike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R18 NR ATG WI,</a:t>
                      </a:r>
                      <a:r>
                        <a:rPr kumimoji="1" lang="fr-FR" altLang="ja-JP" sz="800" b="0" i="0" strike="noStrik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ja-JP" sz="800" b="0" i="0" strike="noStrike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Xiaoran Zhang (CMCC)</a:t>
                      </a: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3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[143] NR_SL_enh2_UERF_part1 AI8.30, 8.30.1/2/2.1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[144] NR_SL_enh2_UERF_part2 AI8.30.2.2, 8.30.2.4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NR_SL_enh2_UERF_part3 AI8.30.2.3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NR_HST_FR2_enh_part2 (5)</a:t>
                      </a:r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US" altLang="zh-CN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NR_MC_enh (6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[327]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NR_cov_enh2_demod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NR_FR1_lessthan_5MHz_BW_demod (18)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</a:t>
                      </a: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Ad-hoc: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FR2 multi-Rx chain WI, Chaired by Qian Yang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[128]/[129] FR2_enh_req_Ph3_part1/2 Chaired by Hisashi Onozawa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FS_SimBC AI8.1 (15)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FR1_enh2_part1 AI8.3, 8.3.1.1/4 (24)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[125] FR1_enh2_part2 AI8.3.1.2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FR1_enh2_part3 AI8.3.1.3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 – 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#2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16:00-17:30</a:t>
                      </a:r>
                      <a:endParaRPr kumimoji="0" lang="en-US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[211] NR_MG_enh2_part2 </a:t>
                      </a:r>
                      <a:r>
                        <a:rPr kumimoji="0" lang="en-US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NR_FR1_lessthan_5MHz_BW (15)</a:t>
                      </a:r>
                      <a:endParaRPr lang="en-US" altLang="zh-CN" sz="800" b="1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17:30-19:00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NR_Mob_enh2_part1</a:t>
                      </a:r>
                      <a:b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Qiming Li (Apple)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NR_netcon_repeater_Demod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NR_RF_FR2_req_Ph3_Demod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Continuation of other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topics or reserve for ad-hoc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FS_NR_duplex_evo_Part1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FS_NR_duplex_evo_Part2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FS_NR_duplex_evo_Part3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Wang (Samsung)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 – 17:30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[333] FS_NR_FR2_OTA_enh Chaired by Bin Han (Qualcomm)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 – 19:00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[335]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NR_MIMO_OTA_enh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Xuan Yi (CAICT)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72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691768"/>
              </p:ext>
            </p:extLst>
          </p:nvPr>
        </p:nvGraphicFramePr>
        <p:xfrm>
          <a:off x="85460" y="1273320"/>
          <a:ext cx="11998293" cy="3855781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6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FS_NR_AIML_air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AI8.21 (40)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NR_netcon_repeater (1)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216] NR_ATG (14)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[231] NR_redcap_enh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NR_RRM_enh3_part1 (35)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[209] NR_RRM_enh3_part2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[236] Reply_LS (22)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</a:t>
                      </a:r>
                    </a:p>
                    <a:p>
                      <a:pPr algn="l" fontAlgn="ctr"/>
                      <a:r>
                        <a:rPr kumimoji="0" lang="de-DE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NR_LTE_EMC_enh (19)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FS_NR_duplex_evo_Part3 (13)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b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Kazmi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[318] NR_FR2_multiRX_DL_Demod Chaired by Jahidur Rahman (Qualcomm)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NTN spectrum + UE 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LTE_NR_NTN_LSband AI7.31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IoT_NTN_extLband AI9.3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IoT_NTN_FDD_LS_band AI9.4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NR_SL_relay_enh (13)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NR_BWP_wor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(24)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FS_NR_duplex_evo_Part2 (5)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FS_NR_duplex_evo_Part1 (13)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NR_cov_enh2_part2 Chaired by Johannes Hejselbaek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[202] [203] [204] R17 and R18 Maintenance Chaired by Yang Tang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[139] NR_NTN_enh_UERF AI8.26.5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Yang Tang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NR_SL_enh2_part1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NR_SL_enh2_part2 (11)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[336]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NR_MIMO_OTA_enh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[334] FS_NR_FR2_OTA_enh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Network Energy Saving chaired Li Zhang (Huawei)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NR_MIMO_evo_DL_UL_UERF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Chaired by Taekhoon Kim (Samsung)</a:t>
                      </a:r>
                      <a:endParaRPr kumimoji="0" lang="en-US" altLang="ja-JP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[147] Netw_Energy_NR AI8.34, 8.34.1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NR_cov_enh2_part1 AI8.27, 8.27.1.1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NR_cov_enh2_part2 AI8.27.1.2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</a:t>
                      </a:r>
                      <a:r>
                        <a:rPr kumimoji="0" lang="en-US" altLang="zh-CN" sz="8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(42)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NR_Mob_enh2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Qiming Li (Apple)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[335] NR_FR1_TRP_TRS_enh (33)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Continuation of other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topics or reserve for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 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Axel Mueller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104]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NR_Baskets_Part_1 Chaired by Dominique Brunel (Skyworks)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0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46016"/>
              </p:ext>
            </p:extLst>
          </p:nvPr>
        </p:nvGraphicFramePr>
        <p:xfrm>
          <a:off x="85460" y="1273320"/>
          <a:ext cx="11998293" cy="5074981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EAd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4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135] FS_NR_LPWUS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AI8.20, 8.20.1/2/3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LS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[149] NR_reply_LS_UE_RF AI11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233] NR_mobile_IAB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(6</a:t>
                      </a:r>
                      <a:r>
                        <a:rPr kumimoji="0" lang="en-US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[230] NR_SL_enh2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[207] FR2_multiRx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[234] Netw_Energy_NR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[224] NR_Mob_enh2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[219] [220] [221] R18 NR Positioning 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NR_ATG_Demod (21)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[330]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[328] NR_SL_enh2_demod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130]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FR2_multiRx_UERF_part1 Chaired by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Sumant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Reserved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NR_ATG_UERF_part1 AI8.13, 8.13.1/2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NR_ATG_UERF_part2 AI8.13.3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NR_FR1_lessthan_5MHz_BW AI8.14, 8.14.1/2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[146] NR_redcap_enh_UERF AI8.31, 8.31.1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Basket WI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NR_Baskets_Part_1 AI7.1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NR_Baskets_Part_2 AI7.3~7.8 (55)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NR_Baskets_Part_3 AI7.9~7.13 (89)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LTE_Baskets AI9.1 (4)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NR_MIMO_evo_DL_UL</a:t>
                      </a: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[329]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NR_FR2_multiRX_DL_Demod (26)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#2: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] FS_NR_AIML_air Chaired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Maintenance_up_to_R16 (45 min) Chaired by Li Zhang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）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IoT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NTN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Hsuanli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Lin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 (45 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 AI4.1 (133)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AI5.1, 5.2.1, 5.3 (58)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 AI6.1, 6.2, 6.2.1, 6.2.4.1.2, 6.3 (26)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(95)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[204] Maintenance_R17_R18 (156)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[235] IoT_NTN_enh </a:t>
                      </a:r>
                      <a:endParaRPr kumimoji="0" lang="en-IE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[331]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NR_DSS_enh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[332]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[314]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IoT_NTN_SANRF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ja-JP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Reserved</a:t>
                      </a:r>
                      <a:endParaRPr lang="fr-FR" altLang="ja-JP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NR_demod_enh3_Part1 Chaired by Manasa Raghavan (Apple)</a:t>
                      </a:r>
                      <a:endParaRPr lang="en-GB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1hr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Others if ready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(including the coordination of MUSIM and MG CRs),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Xusheng Wei (vivo)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BSRF_Maintenance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i="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i="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74914"/>
              </p:ext>
            </p:extLst>
          </p:nvPr>
        </p:nvGraphicFramePr>
        <p:xfrm>
          <a:off x="85456" y="1273321"/>
          <a:ext cx="11989750" cy="2513520"/>
        </p:xfrm>
        <a:graphic>
          <a:graphicData uri="http://schemas.openxmlformats.org/drawingml/2006/table">
            <a:tbl>
              <a:tblPr/>
              <a:tblGrid>
                <a:gridCol w="4700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381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95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95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295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759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15:00-16:00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Revision of the Work Plan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Any other business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1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November 13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November 17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, 2023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BSRF_Demod_test</a:t>
            </a:r>
            <a:r>
              <a:rPr lang="en-US" sz="1200" dirty="0"/>
              <a:t>(</a:t>
            </a:r>
            <a:r>
              <a:rPr lang="en-US" sz="1200" dirty="0" err="1"/>
              <a:t>BDaT</a:t>
            </a:r>
            <a:r>
              <a:rPr lang="en-US" sz="1200" dirty="0"/>
              <a:t>). </a:t>
            </a:r>
            <a:r>
              <a:rPr lang="en-US" sz="1200" dirty="0" err="1"/>
              <a:t>GoToWebinar</a:t>
            </a:r>
            <a:r>
              <a:rPr lang="en-US" sz="1200" dirty="0"/>
              <a:t> (GTW) conference calls will be set each session. And the two-way remote participant can be supported. TOHRU will be used</a:t>
            </a:r>
            <a:r>
              <a:rPr lang="en-US" altLang="zh-CN" sz="1200" dirty="0"/>
              <a:t>. A number of ad hoc sessions will be arranged (see Slide #7).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November 3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rd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(Friday) 2023,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One picture of meeting flows. See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Pre-meeting (Nov 6~10)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Nov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13~16)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Post-meeting process ( Nov 20~23)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67165" y="3916489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number request &amp; submission</a:t>
            </a:r>
            <a:r>
              <a:rPr lang="en-US" sz="800" b="1" kern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557046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4600978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4600978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Formal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summary submission by Friday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4019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 of meeting notes per 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WF/CR template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Online discussions &amp;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GTW conference call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CR for maintenance 2:30pm on Thursday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TOHRU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request (</a:t>
            </a:r>
            <a:r>
              <a:rPr lang="en-US" sz="800" b="1" kern="0" dirty="0" err="1">
                <a:solidFill>
                  <a:srgbClr val="FFFFFF"/>
                </a:solidFill>
              </a:rPr>
              <a:t>new&amp;revision</a:t>
            </a:r>
            <a:r>
              <a:rPr lang="en-US" sz="800" b="1" kern="0" dirty="0">
                <a:solidFill>
                  <a:srgbClr val="FFFFFF"/>
                </a:solidFill>
              </a:rPr>
              <a:t>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(10.10.10.10) </a:t>
            </a:r>
            <a:r>
              <a:rPr lang="en-US" altLang="zh-CN" sz="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Nov 16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~17)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Submission of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Approve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Pre-RAN Action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614104" y="4337804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80585" y="3973708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#3/4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68155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0:00 am ~ 7:00 am meeting venue Local time 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80037" y="4116572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4"/>
            <a:ext cx="720000" cy="773998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trigger </a:t>
            </a:r>
            <a:r>
              <a:rPr lang="en-US" sz="800" b="1" kern="0" dirty="0" err="1">
                <a:solidFill>
                  <a:srgbClr val="FFFFFF"/>
                </a:solidFill>
              </a:rPr>
              <a:t>nwm</a:t>
            </a:r>
            <a:r>
              <a:rPr lang="en-US" sz="800" b="1" kern="0" dirty="0">
                <a:solidFill>
                  <a:srgbClr val="FFFFFF"/>
                </a:solidFill>
              </a:rPr>
              <a:t>: feedback  maintenance &amp; spectrum related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3870984"/>
            <a:ext cx="720000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1" kern="0" dirty="0">
                <a:solidFill>
                  <a:srgbClr val="FFFFFF"/>
                </a:solidFill>
              </a:rPr>
              <a:t>Flag maintenance &amp; spectrum @</a:t>
            </a:r>
            <a:r>
              <a:rPr lang="en-US" altLang="zh-CN" sz="800" b="1" kern="0" dirty="0" err="1">
                <a:solidFill>
                  <a:srgbClr val="FFFFFF"/>
                </a:solidFill>
              </a:rPr>
              <a:t>nwm</a:t>
            </a:r>
            <a:endParaRPr lang="en-US" sz="800" b="1" kern="0" dirty="0">
              <a:solidFill>
                <a:srgbClr val="FFFFFF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792205" cy="215444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</a:rPr>
              <a:t>Meeting room</a:t>
            </a:r>
          </a:p>
        </p:txBody>
      </p:sp>
      <p:sp>
        <p:nvSpPr>
          <p:cNvPr id="104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52113" y="4600978"/>
            <a:ext cx="486682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8076087" y="4600978"/>
            <a:ext cx="466599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164068" y="472930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#23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en-US" sz="1000" b="1" dirty="0">
                <a:solidFill>
                  <a:srgbClr val="00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27900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/>
          <a:srcRect l="9975" t="6678" r="3025"/>
          <a:stretch/>
        </p:blipFill>
        <p:spPr>
          <a:xfrm>
            <a:off x="3800475" y="1333499"/>
            <a:ext cx="3933826" cy="5062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666" y="3068634"/>
            <a:ext cx="3200773" cy="357115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666" y="971195"/>
            <a:ext cx="2213828" cy="198420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1600" y="1704359"/>
            <a:ext cx="1525720" cy="1483340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 bwMode="auto">
          <a:xfrm>
            <a:off x="9684441" y="2023896"/>
            <a:ext cx="412768" cy="2234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8832559" y="3474276"/>
            <a:ext cx="944757" cy="107649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9538520" y="4717823"/>
            <a:ext cx="1286699" cy="11183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3" name="右箭头 32"/>
          <p:cNvSpPr/>
          <p:nvPr/>
        </p:nvSpPr>
        <p:spPr bwMode="auto">
          <a:xfrm>
            <a:off x="6728461" y="2529555"/>
            <a:ext cx="3825595" cy="1623701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4" name="直接箭头连接符 33"/>
          <p:cNvCxnSpPr/>
          <p:nvPr/>
        </p:nvCxnSpPr>
        <p:spPr bwMode="auto">
          <a:xfrm>
            <a:off x="3392138" y="5386930"/>
            <a:ext cx="1903762" cy="24636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文本框 34"/>
          <p:cNvSpPr txBox="1"/>
          <p:nvPr/>
        </p:nvSpPr>
        <p:spPr>
          <a:xfrm>
            <a:off x="8896516" y="3995657"/>
            <a:ext cx="88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RRM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642705" y="5277009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929970" y="1512305"/>
            <a:ext cx="91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 hoc Room#2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9624831" y="3474276"/>
            <a:ext cx="944757" cy="107649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77316" y="3999367"/>
            <a:ext cx="75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BDaT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273321"/>
            <a:ext cx="3389298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6"/>
              </a:buBlip>
            </a:pPr>
            <a:r>
              <a:rPr lang="en-US" altLang="zh-CN" sz="1400" dirty="0">
                <a:cs typeface="+mn-cs"/>
              </a:rPr>
              <a:t>RAN4 meeting rooms: @ Hilton Chicago Lower level + 4</a:t>
            </a:r>
            <a:r>
              <a:rPr lang="en-US" altLang="zh-CN" sz="1400" baseline="30000" dirty="0">
                <a:cs typeface="+mn-cs"/>
              </a:rPr>
              <a:t>th</a:t>
            </a:r>
            <a:r>
              <a:rPr lang="en-US" altLang="zh-CN" sz="1400" dirty="0">
                <a:cs typeface="+mn-cs"/>
              </a:rPr>
              <a:t> floor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zh-CN" sz="1200" dirty="0"/>
              <a:t>Main </a:t>
            </a:r>
            <a:r>
              <a:rPr lang="en-GB" altLang="zh-CN" sz="1200" dirty="0" err="1"/>
              <a:t>Sessi</a:t>
            </a:r>
            <a:r>
              <a:rPr lang="en-US" altLang="zh-CN" sz="1200" dirty="0"/>
              <a:t>on: Salon A5 (240)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zh-CN" sz="1200" dirty="0"/>
              <a:t>RRM Session: Salon A3 (150)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 Session: Salon A4 (100)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Ad hoc room #1: Salon C 7/8 (80)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Ad hoc room #2: 4F (24)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754" y="3289487"/>
            <a:ext cx="2697634" cy="2935249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 bwMode="auto">
          <a:xfrm>
            <a:off x="1061514" y="5240690"/>
            <a:ext cx="1456583" cy="55918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363989" y="5306067"/>
            <a:ext cx="833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 hoc Room#1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7806377" y="1973970"/>
            <a:ext cx="2290832" cy="98143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2" name="直接箭头连接符 31"/>
          <p:cNvCxnSpPr/>
          <p:nvPr/>
        </p:nvCxnSpPr>
        <p:spPr bwMode="auto">
          <a:xfrm flipH="1">
            <a:off x="7144552" y="5195828"/>
            <a:ext cx="599274" cy="306967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直接箭头连接符 38"/>
          <p:cNvCxnSpPr/>
          <p:nvPr/>
        </p:nvCxnSpPr>
        <p:spPr bwMode="auto">
          <a:xfrm flipH="1" flipV="1">
            <a:off x="7076009" y="2449973"/>
            <a:ext cx="667817" cy="14714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97725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C68143-B530-4487-9EA7-5BCC5970B48F}">
  <ds:schemaRefs>
    <ds:schemaRef ds:uri="23d77754-4ccc-4c57-9291-cab09e81894a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a915fe38-2618-47b6-8303-829fb71466d5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375855</TotalTime>
  <Words>2389</Words>
  <Application>Microsoft Office PowerPoint</Application>
  <PresentationFormat>宽屏</PresentationFormat>
  <Paragraphs>458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3gpp</vt:lpstr>
      <vt:lpstr>RAN4#109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Huawei</cp:lastModifiedBy>
  <cp:revision>2319</cp:revision>
  <cp:lastPrinted>2016-09-15T08:31:35Z</cp:lastPrinted>
  <dcterms:created xsi:type="dcterms:W3CDTF">2009-11-27T05:15:11Z</dcterms:created>
  <dcterms:modified xsi:type="dcterms:W3CDTF">2023-11-08T07:45:22Z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(3)Mux5D1qA+NTiXNdJyaVQQpiQrF+RlKpFJltRU9bGm02tJnEpk+9zMT+HDgSTmPNQbZpkraQn
jdf+FINJNU8yqeTd2Mw0T+FNDipdCEEbVhDQ1oADRHhLbY3oDfwSWTX4fjzU425/kNbC7LnJ
63hneSA2YG3k4XSv4PSAGMGo2UB4pCioHep7sToK+L432cjxd0g0187i21Ncj0ESCu61gSYU
dNZugovHJY1nimd/nX</vt:lpwstr>
  </property>
  <property fmtid="{D5CDD505-2E9C-101B-9397-08002B2CF9AE}" pid="11" name="_2015_ms_pID_7253431">
    <vt:lpwstr>FPQz++BRL83ASnOFTUDhxOEabAq18Y7KRmZZHILuWPJJBkVpSOqsbq
SrZlouahgWG3Mqb+33ORD3GxzYevecNCBL0KMBNVQmD/sv8az6Yk02I3kZRPAHNpsstC1kzr
YwxY6ry8wBACB2iz+bI8zWBv4ZKtXihHkDrN4HpDQmdKPjmMg9uBmji313QERYJPwWWqdr7M
l+/YmT1BTB2gKl3GPVUDQbP7z7QKYeFe7OWi</vt:lpwstr>
  </property>
  <property fmtid="{D5CDD505-2E9C-101B-9397-08002B2CF9AE}" pid="12" name="_2015_ms_pID_7253432">
    <vt:lpwstr>3w==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1697129237</vt:lpwstr>
  </property>
</Properties>
</file>