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9" r:id="rId4"/>
  </p:sldMasterIdLst>
  <p:notesMasterIdLst>
    <p:notesMasterId r:id="rId14"/>
  </p:notesMasterIdLst>
  <p:handoutMasterIdLst>
    <p:handoutMasterId r:id="rId15"/>
  </p:handoutMasterIdLst>
  <p:sldIdLst>
    <p:sldId id="934" r:id="rId5"/>
    <p:sldId id="1003" r:id="rId6"/>
    <p:sldId id="1014" r:id="rId7"/>
    <p:sldId id="1005" r:id="rId8"/>
    <p:sldId id="1008" r:id="rId9"/>
    <p:sldId id="1007" r:id="rId10"/>
    <p:sldId id="1011" r:id="rId11"/>
    <p:sldId id="1016" r:id="rId12"/>
    <p:sldId id="1017" r:id="rId13"/>
  </p:sldIdLst>
  <p:sldSz cx="12192000" cy="6858000"/>
  <p:notesSz cx="70104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2" initials="CA" lastIdx="2" clrIdx="0">
    <p:extLst>
      <p:ext uri="{19B8F6BF-5375-455C-9EA6-DF929625EA0E}">
        <p15:presenceInfo xmlns:p15="http://schemas.microsoft.com/office/powerpoint/2012/main" userId="Andrey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AF2F"/>
    <a:srgbClr val="0000FF"/>
    <a:srgbClr val="F0F3F8"/>
    <a:srgbClr val="D1DAE9"/>
    <a:srgbClr val="1E9657"/>
    <a:srgbClr val="B1D254"/>
    <a:srgbClr val="FF3300"/>
    <a:srgbClr val="000000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4" autoAdjust="0"/>
    <p:restoredTop sz="96424" autoAdjust="0"/>
  </p:normalViewPr>
  <p:slideViewPr>
    <p:cSldViewPr snapToGrid="0">
      <p:cViewPr varScale="1">
        <p:scale>
          <a:sx n="112" d="100"/>
          <a:sy n="112" d="100"/>
        </p:scale>
        <p:origin x="87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e Fong" userId="a2c2c12d-c299-4047-827b-a408ad4b8e52" providerId="ADAL" clId="{D56DEDBA-CDAC-4C47-9E91-5B16DC54A992}"/>
    <pc:docChg chg="modSld">
      <pc:chgData name="Gene Fong" userId="a2c2c12d-c299-4047-827b-a408ad4b8e52" providerId="ADAL" clId="{D56DEDBA-CDAC-4C47-9E91-5B16DC54A992}" dt="2023-11-05T00:27:15.400" v="76" actId="6549"/>
      <pc:docMkLst>
        <pc:docMk/>
      </pc:docMkLst>
      <pc:sldChg chg="modSp mod">
        <pc:chgData name="Gene Fong" userId="a2c2c12d-c299-4047-827b-a408ad4b8e52" providerId="ADAL" clId="{D56DEDBA-CDAC-4C47-9E91-5B16DC54A992}" dt="2023-11-05T00:20:56.483" v="14" actId="20577"/>
        <pc:sldMkLst>
          <pc:docMk/>
          <pc:sldMk cId="1590635534" sldId="1003"/>
        </pc:sldMkLst>
        <pc:graphicFrameChg chg="modGraphic">
          <ac:chgData name="Gene Fong" userId="a2c2c12d-c299-4047-827b-a408ad4b8e52" providerId="ADAL" clId="{D56DEDBA-CDAC-4C47-9E91-5B16DC54A992}" dt="2023-11-05T00:20:56.483" v="14" actId="20577"/>
          <ac:graphicFrameMkLst>
            <pc:docMk/>
            <pc:sldMk cId="1590635534" sldId="1003"/>
            <ac:graphicFrameMk id="5" creationId="{00000000-0000-0000-0000-000000000000}"/>
          </ac:graphicFrameMkLst>
        </pc:graphicFrameChg>
      </pc:sldChg>
      <pc:sldChg chg="modSp mod">
        <pc:chgData name="Gene Fong" userId="a2c2c12d-c299-4047-827b-a408ad4b8e52" providerId="ADAL" clId="{D56DEDBA-CDAC-4C47-9E91-5B16DC54A992}" dt="2023-11-05T00:23:23.734" v="48" actId="20577"/>
        <pc:sldMkLst>
          <pc:docMk/>
          <pc:sldMk cId="1334708928" sldId="1005"/>
        </pc:sldMkLst>
        <pc:graphicFrameChg chg="modGraphic">
          <ac:chgData name="Gene Fong" userId="a2c2c12d-c299-4047-827b-a408ad4b8e52" providerId="ADAL" clId="{D56DEDBA-CDAC-4C47-9E91-5B16DC54A992}" dt="2023-11-05T00:23:23.734" v="48" actId="20577"/>
          <ac:graphicFrameMkLst>
            <pc:docMk/>
            <pc:sldMk cId="1334708928" sldId="1005"/>
            <ac:graphicFrameMk id="7" creationId="{00000000-0000-0000-0000-000000000000}"/>
          </ac:graphicFrameMkLst>
        </pc:graphicFrameChg>
      </pc:sldChg>
      <pc:sldChg chg="modSp mod">
        <pc:chgData name="Gene Fong" userId="a2c2c12d-c299-4047-827b-a408ad4b8e52" providerId="ADAL" clId="{D56DEDBA-CDAC-4C47-9E91-5B16DC54A992}" dt="2023-11-05T00:27:15.400" v="76" actId="6549"/>
        <pc:sldMkLst>
          <pc:docMk/>
          <pc:sldMk cId="308340636" sldId="1008"/>
        </pc:sldMkLst>
        <pc:graphicFrameChg chg="modGraphic">
          <ac:chgData name="Gene Fong" userId="a2c2c12d-c299-4047-827b-a408ad4b8e52" providerId="ADAL" clId="{D56DEDBA-CDAC-4C47-9E91-5B16DC54A992}" dt="2023-11-05T00:27:15.400" v="76" actId="6549"/>
          <ac:graphicFrameMkLst>
            <pc:docMk/>
            <pc:sldMk cId="308340636" sldId="1008"/>
            <ac:graphicFrameMk id="7" creationId="{00000000-0000-0000-0000-000000000000}"/>
          </ac:graphicFrameMkLst>
        </pc:graphicFrameChg>
      </pc:sldChg>
      <pc:sldChg chg="modSp mod">
        <pc:chgData name="Gene Fong" userId="a2c2c12d-c299-4047-827b-a408ad4b8e52" providerId="ADAL" clId="{D56DEDBA-CDAC-4C47-9E91-5B16DC54A992}" dt="2023-11-05T00:22:13.331" v="31" actId="20577"/>
        <pc:sldMkLst>
          <pc:docMk/>
          <pc:sldMk cId="3308729241" sldId="1014"/>
        </pc:sldMkLst>
        <pc:graphicFrameChg chg="modGraphic">
          <ac:chgData name="Gene Fong" userId="a2c2c12d-c299-4047-827b-a408ad4b8e52" providerId="ADAL" clId="{D56DEDBA-CDAC-4C47-9E91-5B16DC54A992}" dt="2023-11-05T00:22:13.331" v="31" actId="20577"/>
          <ac:graphicFrameMkLst>
            <pc:docMk/>
            <pc:sldMk cId="3308729241" sldId="1014"/>
            <ac:graphicFrameMk id="7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867FF36F-819D-4D2B-A8BB-AF91032F0C0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28693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5325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61" y="4416091"/>
            <a:ext cx="5142280" cy="41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459FDB58-73C4-413E-BB6C-BBE882DFCE1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1250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64528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>
            <a:lvl1pPr>
              <a:defRPr sz="4000"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270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6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72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528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67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E6C394A-9E02-4841-ACC8-9EFF4DA63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F5492D28-9CB3-4957-BFD2-683A3D6260A5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DFCFD951-EB5F-444C-A429-749DF9E8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30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1801"/>
            </a:lvl2pPr>
            <a:lvl3pPr marL="914354" indent="0">
              <a:buNone/>
              <a:defRPr sz="1600"/>
            </a:lvl3pPr>
            <a:lvl4pPr marL="1371531" indent="0">
              <a:buNone/>
              <a:defRPr sz="1401"/>
            </a:lvl4pPr>
            <a:lvl5pPr marL="1828709" indent="0">
              <a:buNone/>
              <a:defRPr sz="1401"/>
            </a:lvl5pPr>
            <a:lvl6pPr marL="2285886" indent="0">
              <a:buNone/>
              <a:defRPr sz="1401"/>
            </a:lvl6pPr>
            <a:lvl7pPr marL="2743063" indent="0">
              <a:buNone/>
              <a:defRPr sz="1401"/>
            </a:lvl7pPr>
            <a:lvl8pPr marL="3200240" indent="0">
              <a:buNone/>
              <a:defRPr sz="1401"/>
            </a:lvl8pPr>
            <a:lvl9pPr marL="3657417" indent="0">
              <a:buNone/>
              <a:defRPr sz="14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4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13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85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81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1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66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green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6456363"/>
            <a:ext cx="618913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91122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60" y="6483350"/>
            <a:ext cx="527049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5492D28-9CB3-4957-BFD2-683A3D6260A5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559984" y="5009401"/>
            <a:ext cx="6102349" cy="24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© 3GPP 2009     Mobile World Congress, Barcelona, 19</a:t>
            </a:r>
            <a:r>
              <a:rPr lang="en-GB" altLang="en-US" sz="100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th</a:t>
            </a: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 February 2009</a:t>
            </a:r>
          </a:p>
        </p:txBody>
      </p:sp>
      <p:pic>
        <p:nvPicPr>
          <p:cNvPr id="1033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3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593777" y="6455545"/>
            <a:ext cx="957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RAN WG4</a:t>
            </a:r>
          </a:p>
        </p:txBody>
      </p:sp>
      <p:sp>
        <p:nvSpPr>
          <p:cNvPr id="56334" name="Slide Number Placeholder 4"/>
          <p:cNvSpPr txBox="1">
            <a:spLocks noGrp="1"/>
          </p:cNvSpPr>
          <p:nvPr userDrawn="1"/>
        </p:nvSpPr>
        <p:spPr bwMode="auto">
          <a:xfrm>
            <a:off x="11432126" y="6464300"/>
            <a:ext cx="527049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4DF48D0-4F83-437C-BDD1-C6E5F5F353CD}" type="slidenum">
              <a:rPr lang="en-GB" altLang="en-US" sz="1100">
                <a:solidFill>
                  <a:schemeClr val="bg1"/>
                </a:solidFill>
                <a:latin typeface="Arial" charset="0"/>
              </a:rPr>
              <a:pPr eaLnBrk="1" hangingPunct="1"/>
              <a:t>‹#›</a:t>
            </a:fld>
            <a:endParaRPr lang="en-GB" altLang="en-US" sz="11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" name="Picture 6" descr="3GPP_TM_RD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63" y="373075"/>
            <a:ext cx="14938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  <p:sldLayoutId id="214748456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6pPr>
      <a:lvl7pPr marL="914354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7pPr>
      <a:lvl8pPr marL="1371531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8pPr>
      <a:lvl9pPr marL="1828709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121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476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8pPr>
      <a:lvl9pPr marL="3886007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RAN4#109 meeting schedule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EBB0B9E5-9838-4AA8-B169-89A3469C2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224" y="4717686"/>
            <a:ext cx="9998580" cy="1036178"/>
          </a:xfrm>
        </p:spPr>
        <p:txBody>
          <a:bodyPr/>
          <a:lstStyle/>
          <a:p>
            <a:r>
              <a:rPr lang="en-US" dirty="0">
                <a:latin typeface="+mj-ea"/>
                <a:ea typeface="+mj-ea"/>
              </a:rPr>
              <a:t>RAN4 Chair: </a:t>
            </a:r>
            <a:r>
              <a:rPr lang="en-US" dirty="0"/>
              <a:t>Xizeng</a:t>
            </a:r>
            <a:r>
              <a:rPr lang="en-US" dirty="0">
                <a:latin typeface="+mj-ea"/>
                <a:ea typeface="+mj-ea"/>
              </a:rPr>
              <a:t> Dai</a:t>
            </a:r>
          </a:p>
          <a:p>
            <a:r>
              <a:rPr lang="en-US" dirty="0">
                <a:latin typeface="+mj-ea"/>
                <a:ea typeface="+mj-ea"/>
              </a:rPr>
              <a:t>Vice Chair: </a:t>
            </a:r>
            <a:r>
              <a:rPr lang="en-US" dirty="0"/>
              <a:t>Gene Fong</a:t>
            </a:r>
            <a:r>
              <a:rPr lang="en-US" dirty="0">
                <a:latin typeface="+mj-ea"/>
                <a:ea typeface="+mj-ea"/>
              </a:rPr>
              <a:t>, </a:t>
            </a:r>
            <a:r>
              <a:rPr lang="en-US" dirty="0"/>
              <a:t>Shan Yang 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E4CE5DCD-72B3-468A-A585-E6721DD18679}"/>
              </a:ext>
            </a:extLst>
          </p:cNvPr>
          <p:cNvSpPr txBox="1"/>
          <p:nvPr/>
        </p:nvSpPr>
        <p:spPr>
          <a:xfrm>
            <a:off x="236841" y="274551"/>
            <a:ext cx="5830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3GPP TSG-RAN WG4 Meeting #109	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Chicago, US, November 13 – 17, 2023</a:t>
            </a: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Agenda Item: 2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519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Monday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876238"/>
              </p:ext>
            </p:extLst>
          </p:nvPr>
        </p:nvGraphicFramePr>
        <p:xfrm>
          <a:off x="76914" y="1273321"/>
          <a:ext cx="11998293" cy="4785360"/>
        </p:xfrm>
        <a:graphic>
          <a:graphicData uri="http://schemas.openxmlformats.org/drawingml/2006/table">
            <a:tbl>
              <a:tblPr/>
              <a:tblGrid>
                <a:gridCol w="4871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22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22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022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022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3022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3859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9:00-9:20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 Opening of the meeting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 Approval of the agenda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 Letters / reports from other groups / meetings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[150] 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NR_LTE_Rel-18_feature_list #1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8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Spectrum 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LTE_NR_Other_WI AI7.14, 7.15,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7.23~7.27 (23)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[117] NR_FDD_ULn28_DLn75_n76 AI7.32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(16)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[118] US_900MHz AI7.33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(17)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206] FR2_multiRx_part1 </a:t>
                      </a:r>
                      <a:r>
                        <a:rPr kumimoji="0" lang="fr-FR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(34)</a:t>
                      </a:r>
                      <a:endParaRPr kumimoji="0" lang="fr-FR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FR2_multiRx_part2 </a:t>
                      </a:r>
                      <a:r>
                        <a:rPr kumimoji="0" lang="fr-FR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(28)</a:t>
                      </a:r>
                      <a:endParaRPr kumimoji="0" lang="fr-FR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[302] NR_ATG_BSRF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[303] NR_FR1_lessthan_5MHz_BW_BSRF (15)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[308] NR_NTN_enh_Part1 (6)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NR_cov_enh2_part1 Chaired by Xiang Gao (Huawei)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MGs enhancement WI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Ato Yu (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MediaTek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2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[115] NR_700800900_combo_enh AI7.30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119] NR_bands_n31_n72 AI7.34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(20)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[108] LTE_NR_HPUE_FWVM AI7.16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(6)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[109] HPUE_Basket_EN-DC AI7.17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(9)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[110] HPUE_Basket_Intra-CA_TDD AI7.18, 7.19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[111] HPUE_Basket_inter-CA_SUL AI7.20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(21)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altLang="zh-CN" sz="8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[210] NR_MG_enh2_part1 (45)</a:t>
                      </a:r>
                      <a:endParaRPr lang="en-IE" altLang="zh-CN" sz="8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altLang="zh-CN" sz="8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[211] NR_MG_enh2_part2 (40)</a:t>
                      </a:r>
                      <a:endParaRPr kumimoji="0" lang="en-US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[309] NR_NTN_enh_Part2 (19)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[310] NR_NTN_enh_Part3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[337]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LS_BSRF_RAN_task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altLang="ja-JP" sz="800" b="1" i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[135] FS_NR_LPWUS Chaired by Ruixin Wang (Vivo)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</a:t>
                      </a: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: 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FR2 multi-Rx chain WI, Chaired by Qian Yang (vivo)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:30-14:00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[112] HPUE_Basket_FDD AI7.21, 7.22 (20)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122]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HPUE_LTE_FDD_B14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AI9.5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(8)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FR2_multiRx_UERF_part1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AI8.7.1(16)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[213] NonCol_intraB_ENDC_NR_CA </a:t>
                      </a: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(13)</a:t>
                      </a: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[218] FS_NR_LPWUS </a:t>
                      </a: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(8)</a:t>
                      </a: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[235] IoT_NTN_enh </a:t>
                      </a: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(18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Repeater/IAB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NR_netcon_repeater_RF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NR_netcon_repeater_RFConformance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NR_mobile_IAB_RF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NR_Mob_enh2_part1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Qiming Li (Apple)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[334] NR_FR1_TRP_TRS_enh Chaired by Ruixin Wang (vivo)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16:00-19:00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FR2_multiRx_UERF_part1 AI8.7.1(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[128] FR2_enh_req_Ph3_part1 AI8.6, 8.6.1, 8.6.3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(14)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[129] FR2_enh_req_Ph3_part2 AI8.6.2 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(14)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NR_MIMO_evo_DL_UL_UERF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AI8.29, 8.29.1 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(22)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16:00-17:30</a:t>
                      </a:r>
                      <a:endParaRPr kumimoji="0" lang="en-US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[211] NR_MG_enh2_part2 </a:t>
                      </a:r>
                      <a:r>
                        <a:rPr kumimoji="0" lang="en-US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 NR_FR1_lessthan_5MHz_BW </a:t>
                      </a: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(15)</a:t>
                      </a:r>
                      <a:endParaRPr lang="en-US" altLang="zh-CN" sz="800" b="1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17:30-19:00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RRM Ad-hoc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</a:t>
                      </a: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Qiming Li</a:t>
                      </a:r>
                      <a:endParaRPr lang="en-US" altLang="zh-CN" sz="8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NR_Mob_enh2_part2</a:t>
                      </a: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 – 17:00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RF_FR1_enh2_Demod (32)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 – 18:00 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NR_NTN_enh_Part3 Chaired by Haijie Qiu (Samsung)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 – 19:00 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[309] NR_NTN_enh_Part2 Chaired by Dominique Everaere (Ericsson)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[305] FS_NR_duplex_evo_Part1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[306] FS_NR_duplex_evo_Part2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[307] FS_NR_duplex_evo_Part3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Jackson Wang (Samsung)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 – 17:30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[333] FS_NR_FR2_OTA_enh Chaired by Bin Han (Qualcomm)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 – 19:00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[335]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NR_MIMO_OTA_enh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Xuan Yi (CAICT)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63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Tuesday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238233"/>
              </p:ext>
            </p:extLst>
          </p:nvPr>
        </p:nvGraphicFramePr>
        <p:xfrm>
          <a:off x="85460" y="1273320"/>
          <a:ext cx="11998293" cy="4443183"/>
        </p:xfrm>
        <a:graphic>
          <a:graphicData uri="http://schemas.openxmlformats.org/drawingml/2006/table">
            <a:tbl>
              <a:tblPr/>
              <a:tblGrid>
                <a:gridCol w="4871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22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22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022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022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3022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901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0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NonCol_intraB AI8.11.1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(7)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[137] NR_pos_enh2_UERF </a:t>
                      </a:r>
                      <a:r>
                        <a:rPr kumimoji="0" lang="en-GB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AI8.22.1 (3)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[148] NR_LTE_UAV AI8.35, 9.7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(13)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NR_channel_raster_enh AI8.4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(14)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[234] Netw_Energy_NR </a:t>
                      </a: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(33)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(1hour)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RRM Ad-hoc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</a:t>
                      </a: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</a:t>
                      </a:r>
                      <a:r>
                        <a:rPr lang="en-US" altLang="zh-CN" sz="80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Haijie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Qiu</a:t>
                      </a:r>
                      <a:endParaRPr kumimoji="0" lang="en-US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(42) 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(1.5 hour)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[324] NR_NTN_enh_SAN_UE_demod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323] NR_demod_enh3_Part1 (23)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lang="en-GB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</a:t>
                      </a: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/[125]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GB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FR1_enh2_part1/part2 Chaired by Leo Liu (Huawei)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</a:t>
                      </a:r>
                      <a:r>
                        <a:rPr lang="en-GB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F</a:t>
                      </a:r>
                      <a:r>
                        <a:rPr lang="en-GB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R1_enh2_part3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Yuta (NTT DOCOMO)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 hoc: 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Muhammad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Kazmi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(Ericsson) (50 min)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NR_HST_FR2_enh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1" lang="en-US" altLang="zh-CN" sz="800" b="0" i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Jackson (Samsung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 (1.5 hour)</a:t>
                      </a:r>
                      <a:endParaRPr lang="en-GB" altLang="zh-CN" sz="8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80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[138] NR_MC_enh_UERF </a:t>
                      </a: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AI8.23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 </a:t>
                      </a: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8.23.1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/2</a:t>
                      </a: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FR1_enh2_part1 AI8.3, 8.3.1.1/4 (24)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[214] NR_HST_FR2_enh_part1 </a:t>
                      </a: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(21)</a:t>
                      </a: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[215] NR_HST_FR2_enh_part2 </a:t>
                      </a: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(5)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NR_DualTxRx_MUSIM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(58)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[222] NR_MC_enh </a:t>
                      </a: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(6)</a:t>
                      </a:r>
                      <a:endParaRPr lang="nn-NO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[319]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NonCol_intraB_ENDC_NR_CA_Demod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NR_HST_FR2_enh_Demod (14)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fr-FR" altLang="ja-JP" sz="800" b="0" i="0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R18 NR ATG WI,</a:t>
                      </a:r>
                      <a:r>
                        <a:rPr kumimoji="1" lang="fr-FR" altLang="ja-JP" sz="800" b="0" i="0" strike="noStrike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1" lang="fr-FR" altLang="ja-JP" sz="800" b="0" i="0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Xiaoran Zhang (CMCC)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FR2 multi-Rx chain WI, Chaired by Qian Yang (vivo)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3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4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FR1_enh2_part1 AI8.3, 8.3.1.1/4 (</a:t>
                      </a:r>
                      <a:r>
                        <a:rPr kumimoji="0" lang="en-US" altLang="zh-CN" sz="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</a:t>
                      </a:r>
                      <a:r>
                        <a:rPr kumimoji="0" lang="fr-FR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125] FR1_enh2_part2 AI8.3.1.2 </a:t>
                      </a:r>
                      <a:r>
                        <a:rPr kumimoji="0" lang="fr-FR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(9)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FR1_enh2_part3 AI8.3.1.3 </a:t>
                      </a:r>
                      <a:r>
                        <a:rPr kumimoji="0" lang="fr-FR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(14)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[223] NR_Mob_enh2_part1 </a:t>
                      </a:r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(59)</a:t>
                      </a: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[224] NR_Mob_enh2_part2 </a:t>
                      </a:r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(33)</a:t>
                      </a: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[317] NR_RF_FR2_req_Ph3_Demod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[327]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NR_MIMO_evo_DL_UL_demod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NR_cov_enh2_demod (8)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  <a:r>
                        <a:rPr lang="nn-NO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NR_netcon_repeater_RF Chaired by Fei Xue (ZTE)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[128]/[129] FR2_enh_req_Ph3_part1/2 Chaired by Hisashi Onozawa (Nokia)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8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16:00-19:00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NR_3Tx-4Rx_WI AI7.28, 7.29, 8.5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(21)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[123] FS_SimBC AI8.1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[143] NR_SL_enh2_UERF_part1 AI8.30, 8.30.1/2/2.1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[144] NR_SL_enh2_UERF_part2 AI8.30.2.2, 8.30.2.4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[145] NR_SL_enh2_UERF_part3 AI8.30.2.3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18:30 – 19:00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[150] NR_LTE_Rel-18_feature_list #2</a:t>
                      </a:r>
                      <a:endParaRPr kumimoji="0" lang="en-GB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16:00-17:30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[228] NR_MIMO_evo_DL_UL </a:t>
                      </a:r>
                      <a:r>
                        <a:rPr kumimoji="0" lang="en-US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(37</a:t>
                      </a: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17:30-19:00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NR_pos_enh2_part1 (47)</a:t>
                      </a:r>
                    </a:p>
                    <a:p>
                      <a:pPr algn="l" fontAlgn="ctr"/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[220] NR_pos_enh2_part2 (30) </a:t>
                      </a:r>
                    </a:p>
                    <a:p>
                      <a:pPr algn="l" fontAlgn="ctr"/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[221] NR_pos_enh2_part3 (17)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[326]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NR_netcon_repeater_Demod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[322] NR_FR1_lessthan_5MHz_BW_demod (18)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reserved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 – 19:00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 #1: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[135] FS_NR_AIML_air Chaired Vali (Qualcomm)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ja-JP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16:00-17:20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Positioning </a:t>
                      </a:r>
                      <a:b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Muhammad </a:t>
                      </a:r>
                      <a:r>
                        <a:rPr kumimoji="0" lang="en-US" altLang="zh-CN" sz="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Kazmi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(Ericsson)</a:t>
                      </a:r>
                      <a:endParaRPr kumimoji="0" lang="fr-FR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17:30-19:00</a:t>
                      </a:r>
                      <a:endParaRPr kumimoji="0" lang="fr-FR" altLang="ja-JP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 Chaired by Yanze Fu (Samsung)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729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Wednesday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094416"/>
              </p:ext>
            </p:extLst>
          </p:nvPr>
        </p:nvGraphicFramePr>
        <p:xfrm>
          <a:off x="85460" y="1273320"/>
          <a:ext cx="11998293" cy="3733861"/>
        </p:xfrm>
        <a:graphic>
          <a:graphicData uri="http://schemas.openxmlformats.org/drawingml/2006/table">
            <a:tbl>
              <a:tblPr/>
              <a:tblGrid>
                <a:gridCol w="4871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22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22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022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022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3022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062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FS_NR_AIML_air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AI8.21 </a:t>
                      </a:r>
                      <a:r>
                        <a:rPr kumimoji="0" lang="en-GB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(40)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[227] NR_netcon_repeater </a:t>
                      </a: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[233] NR_mobile_IAB </a:t>
                      </a:r>
                      <a:r>
                        <a:rPr kumimoji="0" lang="en-US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(6)</a:t>
                      </a:r>
                      <a:endParaRPr kumimoji="0" lang="nn-NO" altLang="zh-CN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216] NR_ATG </a:t>
                      </a:r>
                      <a:r>
                        <a:rPr kumimoji="0" lang="en-US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(14)</a:t>
                      </a: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[231] NR_redcap_enh </a:t>
                      </a: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(4)</a:t>
                      </a: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 NR_RRM_enh3_part1 </a:t>
                      </a: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(35)</a:t>
                      </a: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[209] NR_RRM_enh3_part2 </a:t>
                      </a: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(11)</a:t>
                      </a:r>
                      <a:endParaRPr kumimoji="0" lang="en-US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BS</a:t>
                      </a:r>
                    </a:p>
                    <a:p>
                      <a:pPr algn="l" fontAlgn="ctr"/>
                      <a:r>
                        <a:rPr kumimoji="0" lang="de-DE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NR_LTE_EMC_enh (19)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[307] FS_NR_duplex_evo_Part3 (13)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b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Muhammad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Kazmi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(Ericsson)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Ad-hoc: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[318] NR_FR2_multiRX_DL_Demod Chaired by Jahidur Rahman (Qualcomm)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NTN spectrum + UE 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[116] LTE_NR_NTN_LSband AI7.31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[120] IoT_NTN_extLband AI9.3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[121] IoT_NTN_FDD_LS_band AI9.4 (10)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[232] NR_SL_relay_enh </a:t>
                      </a: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(13)</a:t>
                      </a:r>
                      <a:endParaRPr kumimoji="0" lang="en-US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NR_BWP_wor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(24)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[306] FS_NR_duplex_evo_Part2 (5)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[305] FS_NR_duplex_evo_Part1 (13)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NR_cov_enh2_part2 Chaired by Johannes Hejselbaek (Nokia)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[202] [203] [204] R17 and R18 Maintenance Chaired by Yang Tang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139] NR_NTN_enh_UERF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AI8.26.5 (25)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Yang Tang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[229] NR_SL_enh2_part1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[230] NR_SL_enh2_part2 (11)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[336]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NR_MIMO_OTA_enh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[334] FS_NR_FR2_OTA_enh (22)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ja-JP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</a:t>
                      </a: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</a:t>
                      </a:r>
                      <a:r>
                        <a:rPr kumimoji="0" lang="fr-FR" altLang="ja-JP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d-hoc: 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Network Energy Saving chaired 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Li Zhang 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(Huawei)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ja-JP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ja-JP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NR_MIMO_evo_DL_UL_UERF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Chaired by Taekhoon Kim (Samsung)</a:t>
                      </a:r>
                      <a:endParaRPr kumimoji="0" lang="en-US" altLang="ja-JP" sz="800" b="0" i="0" u="none" strike="sng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16:00-19:00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related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[147] Netw_Energy_NR AI8.34, 8.34.1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NR_cov_enh2_part1 AI8.27, 8.27.1.1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 NR_cov_enh2_part2 AI8.27.1.2 (17)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16:00-17:30</a:t>
                      </a:r>
                      <a:endParaRPr kumimoji="0" lang="en-US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[226] </a:t>
                      </a:r>
                      <a:r>
                        <a:rPr kumimoji="0" lang="en-US" altLang="zh-CN" sz="8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(42) </a:t>
                      </a: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17:30-19:00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NR_Mob_enh2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Qiming Li (Apple)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[335] NR_FR1_TRP_TRS_enh (33)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reserved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 – 19:00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 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Demod_Maintenance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Axel Mueller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[101] NR_Baskets_Part_1 Chaired by Dominique Brunel (Skyworks)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708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/>
              <a:t>Thursday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497000"/>
              </p:ext>
            </p:extLst>
          </p:nvPr>
        </p:nvGraphicFramePr>
        <p:xfrm>
          <a:off x="85460" y="1273320"/>
          <a:ext cx="11998293" cy="4953061"/>
        </p:xfrm>
        <a:graphic>
          <a:graphicData uri="http://schemas.openxmlformats.org/drawingml/2006/table">
            <a:tbl>
              <a:tblPr/>
              <a:tblGrid>
                <a:gridCol w="4871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22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22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022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022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3022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EAd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4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GB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135] FS_NR_LPWUS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AI8.20, 8.20.1/2/3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Reply LS</a:t>
                      </a:r>
                      <a:endParaRPr kumimoji="0" lang="it-IT" altLang="zh-CN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[149] NR_reply_LS_UE_RF AI11 (22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it-IT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[236] Reply_LS </a:t>
                      </a: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(22)</a:t>
                      </a: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Ad-hoc minutes: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[229] [230] NR_SL_enh2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[207] FR2_multiRx</a:t>
                      </a: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[234] Netw_Energy_NR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[223] [224] NR_Mob_enh2 </a:t>
                      </a:r>
                      <a:endParaRPr lang="en-US" altLang="zh-CN" sz="8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[219] [220] [221] R18 NR Positioning </a:t>
                      </a: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NR_ATG_Demod (21)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[330]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Netw_Energy_NR_demod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[328] NR_SL_enh2_demod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FR2_multiRx_UERF_part1 Chaired by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Sumant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(Qualcomm)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lang="en-GB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[323] NR_demod_enh3_Part1 Chaired by Manasa Raghavan (Apple)</a:t>
                      </a:r>
                      <a:endParaRPr lang="en-GB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NR_ATG_UERF_part1 AI8.13, 8.13.1/2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[133] NR_ATG_UERF_part2 AI8.13.3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[134] NR_FR1_lessthan_5MHz_BW AI8.14, 8.14.1/2 (6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[146] NR_redcap_enh_UERF AI8.31, 8.31.1 (8)</a:t>
                      </a:r>
                      <a:endParaRPr kumimoji="0" lang="it-IT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Basket WI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NR_Baskets_Part_1 AI7.1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(23)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NR_Baskets_Part_2 AI7.3~7.8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(55)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[106] NR_Baskets_Part_3 AI7.9~7.13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(89)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[107] LTE_Baskets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AI9.1 (4)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Ad-hoc minutes: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[228] NR_MIMO_evo_DL_UL</a:t>
                      </a: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dirty="0"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Demod</a:t>
                      </a:r>
                      <a:endParaRPr lang="en-US" altLang="zh-CN" sz="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[329]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NR_mobile_IAB_demod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NR_FR2_multiRX_DL_Demod (26)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 #2: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[135] FS_NR_AIML_air Chaired Vali (Qualcomm)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kumimoji="0" lang="zh-CN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Maintenance_up_to_R16 (45 min) Chaired by Li Zhang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zh-CN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）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IoT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NTN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Hsuanli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Lin (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MediaTek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  (45 min)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[101] Upto_R16_UERF_maintenance AI4.1 (133)</a:t>
                      </a:r>
                      <a:endParaRPr kumimoji="0" lang="it-IT" altLang="zh-CN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R17_UERF_maintenance 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AI5.1, 5.2.1, 5.3 (58)</a:t>
                      </a:r>
                      <a:endParaRPr kumimoji="0" lang="it-IT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[103] R18_UERF_maintenance AI6.1, 6.2, 6.2.1, 6.2.4.1.2, 6.3 (26)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Ad-hoc minutes: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[201] Maintenance_up_to_R16 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(95)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[203] [204] 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Maintenance_R17_R18 (156)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[235] IoT_NTN_enh </a:t>
                      </a:r>
                      <a:endParaRPr kumimoji="0" lang="en-IE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Demod</a:t>
                      </a:r>
                      <a:endParaRPr lang="en-US" altLang="zh-CN" sz="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[331]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NR_DSS_enh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[332]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IoT_NTN_Demod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[314]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IoT_NTN_SANRF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ja-JP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Reserved</a:t>
                      </a:r>
                      <a:endParaRPr lang="fr-FR" altLang="ja-JP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</a:t>
                      </a:r>
                      <a:r>
                        <a:rPr lang="en-US" altLang="zh-CN" sz="8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Reserved</a:t>
                      </a:r>
                      <a:endParaRPr lang="en-GB" altLang="zh-CN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16:00-19:00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</a:t>
                      </a: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to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[150] NR_LTE_Rel-18_feature_list 1hr</a:t>
                      </a:r>
                      <a:endParaRPr kumimoji="0" lang="en-GB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Others if ready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18:00-19:00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NR_DualTxRx_MUSIM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(including the coordination of MUSIM and MG CRs),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Xusheng Wei (vivo)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[301]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BSRF_Maintenance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i="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i="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40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Friday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174914"/>
              </p:ext>
            </p:extLst>
          </p:nvPr>
        </p:nvGraphicFramePr>
        <p:xfrm>
          <a:off x="85456" y="1273321"/>
          <a:ext cx="11989750" cy="2513520"/>
        </p:xfrm>
        <a:graphic>
          <a:graphicData uri="http://schemas.openxmlformats.org/drawingml/2006/table">
            <a:tbl>
              <a:tblPr/>
              <a:tblGrid>
                <a:gridCol w="4700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381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95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95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95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295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7591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3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0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0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3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15:00-16:00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Revision of the Work Plan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 Any other business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 Close of the meeting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813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09196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矩形 100"/>
          <p:cNvSpPr/>
          <p:nvPr/>
        </p:nvSpPr>
        <p:spPr bwMode="auto">
          <a:xfrm>
            <a:off x="3920791" y="3809510"/>
            <a:ext cx="1619951" cy="74924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1637199" y="5186472"/>
            <a:ext cx="3903543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9116120" y="4566794"/>
            <a:ext cx="3075880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9" name="矩形 78"/>
          <p:cNvSpPr/>
          <p:nvPr/>
        </p:nvSpPr>
        <p:spPr bwMode="auto">
          <a:xfrm>
            <a:off x="199384" y="4566795"/>
            <a:ext cx="4520607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General Aspects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178731"/>
            <a:ext cx="11699193" cy="50951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face-to-face meeting will take place during </a:t>
            </a:r>
            <a:r>
              <a:rPr lang="en-US" sz="1400" dirty="0">
                <a:solidFill>
                  <a:srgbClr val="FF0000"/>
                </a:solidFill>
              </a:rPr>
              <a:t>November 13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~ November 17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, 2023</a:t>
            </a:r>
            <a:r>
              <a:rPr lang="en-US" sz="1400" dirty="0"/>
              <a:t>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Three sessions in three separate rooms: Main, RRM, </a:t>
            </a:r>
            <a:r>
              <a:rPr lang="en-US" sz="1200" dirty="0" err="1"/>
              <a:t>BSRF_Demod_test</a:t>
            </a:r>
            <a:r>
              <a:rPr lang="en-US" sz="1200" dirty="0"/>
              <a:t>(</a:t>
            </a:r>
            <a:r>
              <a:rPr lang="en-US" sz="1200" dirty="0" err="1"/>
              <a:t>BDaT</a:t>
            </a:r>
            <a:r>
              <a:rPr lang="en-US" sz="1200" dirty="0"/>
              <a:t>). </a:t>
            </a:r>
            <a:r>
              <a:rPr lang="en-US" sz="1200" dirty="0" err="1"/>
              <a:t>GoToWebinar</a:t>
            </a:r>
            <a:r>
              <a:rPr lang="en-US" sz="1200" dirty="0"/>
              <a:t> (GTW) conference calls will be set each session. And the two-way remote participant can be supported. TOHRU will be used</a:t>
            </a:r>
            <a:r>
              <a:rPr lang="en-US" altLang="zh-CN" sz="1200" dirty="0"/>
              <a:t>. A number of ad hoc sessions will be arranged (see Slide #7).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Moderator will be designated to provide the summary for a topic before the meeting. In online discussions, session chairs will handle topics based on the moderator summary. Moderator does not need update the summary by collecting comments during the meeting.</a:t>
            </a:r>
          </a:p>
          <a:p>
            <a:pPr marL="342882" lvl="1" indent="-342882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400" dirty="0">
                <a:cs typeface="+mn-cs"/>
              </a:rPr>
              <a:t>Deadline for </a:t>
            </a:r>
            <a:r>
              <a:rPr lang="en-US" sz="1400" dirty="0" err="1">
                <a:cs typeface="+mn-cs"/>
              </a:rPr>
              <a:t>Tdoc</a:t>
            </a:r>
            <a:r>
              <a:rPr lang="en-US" sz="1400" dirty="0">
                <a:cs typeface="+mn-cs"/>
              </a:rPr>
              <a:t> request &amp; submission deadline: 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November 3</a:t>
            </a:r>
            <a:r>
              <a:rPr lang="en-US" sz="1400" baseline="30000" dirty="0">
                <a:solidFill>
                  <a:srgbClr val="FF0000"/>
                </a:solidFill>
                <a:cs typeface="+mn-cs"/>
              </a:rPr>
              <a:t>rd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(Friday) 2023, 23:59 UTC</a:t>
            </a:r>
            <a:r>
              <a:rPr lang="en-US" sz="1400" dirty="0">
                <a:cs typeface="+mn-cs"/>
              </a:rPr>
              <a:t>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Other deadlines can be found in the following slides.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One picture of meeting flows. See details in the corresponding slides.</a:t>
            </a:r>
          </a:p>
        </p:txBody>
      </p:sp>
      <p:sp>
        <p:nvSpPr>
          <p:cNvPr id="6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37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</a:p>
        </p:txBody>
      </p:sp>
      <p:sp>
        <p:nvSpPr>
          <p:cNvPr id="7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401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</a:p>
        </p:txBody>
      </p:sp>
      <p:sp>
        <p:nvSpPr>
          <p:cNvPr id="8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97466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Sat/Sun</a:t>
            </a:r>
          </a:p>
        </p:txBody>
      </p:sp>
      <p:sp>
        <p:nvSpPr>
          <p:cNvPr id="9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471999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</a:p>
        </p:txBody>
      </p:sp>
      <p:sp>
        <p:nvSpPr>
          <p:cNvPr id="10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546531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21063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</a:p>
        </p:txBody>
      </p:sp>
      <p:sp>
        <p:nvSpPr>
          <p:cNvPr id="12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95596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</a:p>
        </p:txBody>
      </p:sp>
      <p:sp>
        <p:nvSpPr>
          <p:cNvPr id="13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770128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</a:p>
        </p:txBody>
      </p:sp>
      <p:sp>
        <p:nvSpPr>
          <p:cNvPr id="14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844661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Sat/Sun</a:t>
            </a:r>
          </a:p>
        </p:txBody>
      </p:sp>
      <p:sp>
        <p:nvSpPr>
          <p:cNvPr id="15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19193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725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068258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248047" y="3224131"/>
            <a:ext cx="3701296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Pre-meeting (Nov 6~10) </a:t>
            </a:r>
          </a:p>
        </p:txBody>
      </p:sp>
      <p:sp>
        <p:nvSpPr>
          <p:cNvPr id="22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719991" y="3224131"/>
            <a:ext cx="2773122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GB" sz="800" kern="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round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Nov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13~16)</a:t>
            </a:r>
          </a:p>
        </p:txBody>
      </p:sp>
      <p:sp>
        <p:nvSpPr>
          <p:cNvPr id="23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9191936" y="3224131"/>
            <a:ext cx="2962208" cy="360000"/>
          </a:xfrm>
          <a:prstGeom prst="rect">
            <a:avLst/>
          </a:prstGeom>
          <a:solidFill>
            <a:srgbClr val="124191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Post-meeting process ( Nov 20~23)</a:t>
            </a:r>
          </a:p>
        </p:txBody>
      </p:sp>
      <p:sp>
        <p:nvSpPr>
          <p:cNvPr id="24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8446638" y="3224131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</a:t>
            </a:r>
          </a:p>
        </p:txBody>
      </p:sp>
      <p:sp>
        <p:nvSpPr>
          <p:cNvPr id="45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04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</a:p>
        </p:txBody>
      </p:sp>
      <p:sp>
        <p:nvSpPr>
          <p:cNvPr id="46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73869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</a:p>
        </p:txBody>
      </p:sp>
      <p:sp>
        <p:nvSpPr>
          <p:cNvPr id="47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22934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</a:p>
        </p:txBody>
      </p:sp>
      <p:sp>
        <p:nvSpPr>
          <p:cNvPr id="48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1427910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3971478" y="3222625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</a:t>
            </a:r>
          </a:p>
        </p:txBody>
      </p:sp>
      <p:sp>
        <p:nvSpPr>
          <p:cNvPr id="54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55175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Moderator assignment before Mon</a:t>
            </a:r>
          </a:p>
        </p:txBody>
      </p:sp>
      <p:sp>
        <p:nvSpPr>
          <p:cNvPr id="55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67165" y="3916489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number request &amp; submission</a:t>
            </a:r>
            <a:r>
              <a:rPr lang="en-US" sz="800" b="1" kern="0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6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55175" y="557046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Registration</a:t>
            </a:r>
          </a:p>
        </p:txBody>
      </p:sp>
      <p:sp>
        <p:nvSpPr>
          <p:cNvPr id="57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738695" y="4600978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Draft summary for topics</a:t>
            </a:r>
          </a:p>
        </p:txBody>
      </p:sp>
      <p:sp>
        <p:nvSpPr>
          <p:cNvPr id="58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9343" y="4600978"/>
            <a:ext cx="720000" cy="548674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Formal </a:t>
            </a: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of summary submission by Friday</a:t>
            </a:r>
          </a:p>
        </p:txBody>
      </p:sp>
      <p:sp>
        <p:nvSpPr>
          <p:cNvPr id="59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484019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Summary review &amp; comments</a:t>
            </a:r>
          </a:p>
        </p:txBody>
      </p:sp>
      <p:sp>
        <p:nvSpPr>
          <p:cNvPr id="60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738695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Initial list for block approval for basket</a:t>
            </a:r>
          </a:p>
        </p:txBody>
      </p:sp>
      <p:sp>
        <p:nvSpPr>
          <p:cNvPr id="61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9343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Deadline for flag for block  approval</a:t>
            </a:r>
          </a:p>
        </p:txBody>
      </p:sp>
      <p:sp>
        <p:nvSpPr>
          <p:cNvPr id="62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1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updated list for block approval</a:t>
            </a:r>
          </a:p>
        </p:txBody>
      </p:sp>
      <p:sp>
        <p:nvSpPr>
          <p:cNvPr id="63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6429" y="5775537"/>
            <a:ext cx="1788420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Update of meeting notes per day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allocation </a:t>
            </a:r>
          </a:p>
        </p:txBody>
      </p:sp>
      <p:sp>
        <p:nvSpPr>
          <p:cNvPr id="64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94346" y="3916489"/>
            <a:ext cx="1770503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55000">
                <a:srgbClr val="1E9657"/>
              </a:gs>
              <a:gs pos="0">
                <a:srgbClr val="1E9657"/>
              </a:gs>
              <a:gs pos="65000">
                <a:srgbClr val="92D050"/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WF/CR template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Draft TS/TR</a:t>
            </a:r>
          </a:p>
        </p:txBody>
      </p:sp>
      <p:sp>
        <p:nvSpPr>
          <p:cNvPr id="65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7701287" y="5766220"/>
            <a:ext cx="720000" cy="2748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Check-in</a:t>
            </a:r>
          </a:p>
        </p:txBody>
      </p:sp>
      <p:sp>
        <p:nvSpPr>
          <p:cNvPr id="66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1859" y="4496496"/>
            <a:ext cx="1821254" cy="1202098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70000">
                <a:srgbClr val="1E9657"/>
              </a:gs>
              <a:gs pos="0">
                <a:srgbClr val="1E9657"/>
              </a:gs>
              <a:gs pos="87000">
                <a:srgbClr val="92D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Online discussions &amp;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GTW conference call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Upload CR for maintenance 2:30pm on Thursday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TOHRU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request (</a:t>
            </a:r>
            <a:r>
              <a:rPr lang="en-US" sz="800" b="1" kern="0" dirty="0" err="1">
                <a:solidFill>
                  <a:srgbClr val="FFFFFF"/>
                </a:solidFill>
              </a:rPr>
              <a:t>new&amp;revision</a:t>
            </a:r>
            <a:r>
              <a:rPr lang="en-US" sz="800" b="1" kern="0" dirty="0">
                <a:solidFill>
                  <a:srgbClr val="FFFFFF"/>
                </a:solidFill>
              </a:rPr>
              <a:t>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Upload </a:t>
            </a:r>
            <a:r>
              <a:rPr lang="en-US" sz="800" b="1" kern="0" dirty="0" err="1">
                <a:solidFill>
                  <a:srgbClr val="FFFFFF"/>
                </a:solidFill>
              </a:rPr>
              <a:t>tdocs</a:t>
            </a:r>
            <a:r>
              <a:rPr lang="en-US" sz="800" b="1" kern="0" dirty="0">
                <a:solidFill>
                  <a:srgbClr val="FFFFFF"/>
                </a:solidFill>
              </a:rPr>
              <a:t> (10.10.10.10) </a:t>
            </a:r>
            <a:r>
              <a:rPr lang="en-US" altLang="zh-CN" sz="8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 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How to access contributions</a:t>
            </a:r>
          </a:p>
        </p:txBody>
      </p:sp>
      <p:sp>
        <p:nvSpPr>
          <p:cNvPr id="67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79184" y="5770085"/>
            <a:ext cx="720000" cy="565437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Meeting schedule &amp; Ad hoc chair assignment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7507681" y="3224131"/>
            <a:ext cx="913606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GB" sz="800" kern="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nd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round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Nov 16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~17)</a:t>
            </a:r>
          </a:p>
        </p:txBody>
      </p:sp>
      <p:sp>
        <p:nvSpPr>
          <p:cNvPr id="69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177146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List of email threads for post-meeting </a:t>
            </a:r>
          </a:p>
        </p:txBody>
      </p:sp>
      <p:sp>
        <p:nvSpPr>
          <p:cNvPr id="71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938797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Submission of </a:t>
            </a: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of post-meeting</a:t>
            </a:r>
          </a:p>
        </p:txBody>
      </p:sp>
      <p:sp>
        <p:nvSpPr>
          <p:cNvPr id="72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673040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Comments</a:t>
            </a:r>
          </a:p>
        </p:txBody>
      </p:sp>
      <p:sp>
        <p:nvSpPr>
          <p:cNvPr id="73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Approve </a:t>
            </a:r>
            <a:r>
              <a:rPr lang="en-US" sz="800" b="1" kern="0" dirty="0" err="1">
                <a:solidFill>
                  <a:srgbClr val="FFFFFF"/>
                </a:solidFill>
              </a:rPr>
              <a:t>tdocs</a:t>
            </a:r>
            <a:r>
              <a:rPr lang="en-US" sz="800" b="1" kern="0" dirty="0">
                <a:solidFill>
                  <a:srgbClr val="FFFFFF"/>
                </a:solidFill>
              </a:rPr>
              <a:t> for post-meeting</a:t>
            </a:r>
          </a:p>
        </p:txBody>
      </p:sp>
      <p:sp>
        <p:nvSpPr>
          <p:cNvPr id="75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359490" y="3916489"/>
            <a:ext cx="1410208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Pre-RAN Action 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MCC 3GU parsing tool</a:t>
            </a:r>
          </a:p>
        </p:txBody>
      </p:sp>
      <p:sp>
        <p:nvSpPr>
          <p:cNvPr id="76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603581" y="2895419"/>
            <a:ext cx="720000" cy="252000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chairs</a:t>
            </a:r>
          </a:p>
        </p:txBody>
      </p:sp>
      <p:sp>
        <p:nvSpPr>
          <p:cNvPr id="77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517057" y="2895419"/>
            <a:ext cx="720000" cy="252000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moderator</a:t>
            </a:r>
          </a:p>
        </p:txBody>
      </p:sp>
      <p:sp>
        <p:nvSpPr>
          <p:cNvPr id="78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2895419"/>
            <a:ext cx="720000" cy="2520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delegates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614104" y="4337804"/>
            <a:ext cx="21964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Topic Moderator &amp; summary: slide #5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1863818" y="5766643"/>
            <a:ext cx="2056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Basket WIs Block approval: slide #6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9906920" y="5132427"/>
            <a:ext cx="18646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Post-meeting process: slide #14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780585" y="3973708"/>
            <a:ext cx="7216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#3/4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7423905" y="4688653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#7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423905" y="506970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#12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7423905" y="5248201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#8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7434785" y="3973708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#9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7434785" y="4159016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#10/11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9713619" y="3963635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#15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938601" y="5681550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#13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8393572" y="5788170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#13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7375239" y="6052103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#8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7423905" y="546399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#17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733239" y="5853446"/>
            <a:ext cx="886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</a:rPr>
              <a:t>Provided before meeting</a:t>
            </a:r>
          </a:p>
        </p:txBody>
      </p:sp>
      <p:sp>
        <p:nvSpPr>
          <p:cNvPr id="74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875915" y="6281847"/>
            <a:ext cx="3722103" cy="141787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0:00 am ~ 7:00 am meeting venue Local time 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6955963" y="6441542"/>
            <a:ext cx="2323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No email are expected in RAN4 reflector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780037" y="4116572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#18/21</a:t>
            </a:r>
          </a:p>
        </p:txBody>
      </p:sp>
      <p:sp>
        <p:nvSpPr>
          <p:cNvPr id="99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55964" y="3870984"/>
            <a:ext cx="720000" cy="773998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Moderator trigger </a:t>
            </a:r>
            <a:r>
              <a:rPr lang="en-US" sz="800" b="1" kern="0" dirty="0" err="1">
                <a:solidFill>
                  <a:srgbClr val="FFFFFF"/>
                </a:solidFill>
              </a:rPr>
              <a:t>nwm</a:t>
            </a:r>
            <a:r>
              <a:rPr lang="en-US" sz="800" b="1" kern="0" dirty="0">
                <a:solidFill>
                  <a:srgbClr val="FFFFFF"/>
                </a:solidFill>
              </a:rPr>
              <a:t>: feedback  maintenance &amp; spectrum related</a:t>
            </a:r>
          </a:p>
        </p:txBody>
      </p:sp>
      <p:sp>
        <p:nvSpPr>
          <p:cNvPr id="100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1" y="3870984"/>
            <a:ext cx="720000" cy="64595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b="1" kern="0" dirty="0">
                <a:solidFill>
                  <a:srgbClr val="FFFFFF"/>
                </a:solidFill>
              </a:rPr>
              <a:t>Flag maintenance &amp; spectrum @</a:t>
            </a:r>
            <a:r>
              <a:rPr lang="en-US" altLang="zh-CN" sz="800" b="1" kern="0" dirty="0" err="1">
                <a:solidFill>
                  <a:srgbClr val="FFFFFF"/>
                </a:solidFill>
              </a:rPr>
              <a:t>nwm</a:t>
            </a:r>
            <a:endParaRPr lang="en-US" sz="800" b="1" kern="0" dirty="0">
              <a:solidFill>
                <a:srgbClr val="FFFFFF"/>
              </a:solidFill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342197" y="3968472"/>
            <a:ext cx="16658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NWM flag process Slide #16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9712193" y="4098943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#18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2695776" y="6120014"/>
            <a:ext cx="792205" cy="215444"/>
          </a:xfrm>
          <a:prstGeom prst="rect">
            <a:avLst/>
          </a:prstGeom>
          <a:solidFill>
            <a:srgbClr val="1E9657"/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FFFF"/>
                </a:solidFill>
              </a:rPr>
              <a:t>Meeting room</a:t>
            </a:r>
          </a:p>
        </p:txBody>
      </p:sp>
      <p:sp>
        <p:nvSpPr>
          <p:cNvPr id="104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52113" y="4600978"/>
            <a:ext cx="486682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Rel-18 feature list/UE capability</a:t>
            </a:r>
          </a:p>
        </p:txBody>
      </p:sp>
      <p:sp>
        <p:nvSpPr>
          <p:cNvPr id="105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8076087" y="4600978"/>
            <a:ext cx="466599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Rel-18 feature list/UE capability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5164068" y="472930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#23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2027755" y="6104625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</a:t>
            </a: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</a:t>
            </a:r>
            <a:r>
              <a:rPr lang="en-US" sz="1000" b="1" dirty="0">
                <a:solidFill>
                  <a:srgbClr val="000000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4279007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Meeting rooms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/>
          <a:srcRect l="9975" t="6678" r="3025"/>
          <a:stretch/>
        </p:blipFill>
        <p:spPr>
          <a:xfrm>
            <a:off x="3800475" y="1333499"/>
            <a:ext cx="3933826" cy="506262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666" y="3068634"/>
            <a:ext cx="3200773" cy="357115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666" y="971195"/>
            <a:ext cx="2213828" cy="198420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1600" y="1704359"/>
            <a:ext cx="1525720" cy="1483340"/>
          </a:xfrm>
          <a:prstGeom prst="rect">
            <a:avLst/>
          </a:prstGeom>
        </p:spPr>
      </p:pic>
      <p:sp>
        <p:nvSpPr>
          <p:cNvPr id="28" name="椭圆 27"/>
          <p:cNvSpPr/>
          <p:nvPr/>
        </p:nvSpPr>
        <p:spPr bwMode="auto">
          <a:xfrm>
            <a:off x="9684441" y="2023896"/>
            <a:ext cx="412768" cy="22347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9" name="椭圆 28"/>
          <p:cNvSpPr/>
          <p:nvPr/>
        </p:nvSpPr>
        <p:spPr bwMode="auto">
          <a:xfrm>
            <a:off x="8832559" y="3474276"/>
            <a:ext cx="944757" cy="107649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9538520" y="4717823"/>
            <a:ext cx="1286699" cy="111837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3" name="右箭头 32"/>
          <p:cNvSpPr/>
          <p:nvPr/>
        </p:nvSpPr>
        <p:spPr bwMode="auto">
          <a:xfrm>
            <a:off x="6728461" y="2529555"/>
            <a:ext cx="3825595" cy="1623701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cxnSp>
        <p:nvCxnSpPr>
          <p:cNvPr id="34" name="直接箭头连接符 33"/>
          <p:cNvCxnSpPr/>
          <p:nvPr/>
        </p:nvCxnSpPr>
        <p:spPr bwMode="auto">
          <a:xfrm>
            <a:off x="3392138" y="5386930"/>
            <a:ext cx="1903762" cy="24636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文本框 34"/>
          <p:cNvSpPr txBox="1"/>
          <p:nvPr/>
        </p:nvSpPr>
        <p:spPr>
          <a:xfrm>
            <a:off x="8896516" y="3995657"/>
            <a:ext cx="88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RRM session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642705" y="5277009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Main session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929970" y="1512305"/>
            <a:ext cx="910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 hoc Room#2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9624831" y="3474276"/>
            <a:ext cx="944757" cy="107649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777316" y="3999367"/>
            <a:ext cx="753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BDaT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session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1273321"/>
            <a:ext cx="3389298" cy="2016599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6"/>
              </a:buBlip>
            </a:pPr>
            <a:r>
              <a:rPr lang="en-US" altLang="zh-CN" sz="1400" dirty="0">
                <a:cs typeface="+mn-cs"/>
              </a:rPr>
              <a:t>RAN4 meeting rooms: @ Hilton Chicago Lower level + 4</a:t>
            </a:r>
            <a:r>
              <a:rPr lang="en-US" altLang="zh-CN" sz="1400" baseline="30000" dirty="0">
                <a:cs typeface="+mn-cs"/>
              </a:rPr>
              <a:t>th</a:t>
            </a:r>
            <a:r>
              <a:rPr lang="en-US" altLang="zh-CN" sz="1400" dirty="0">
                <a:cs typeface="+mn-cs"/>
              </a:rPr>
              <a:t> floor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altLang="zh-CN" sz="1200" dirty="0"/>
              <a:t>Main </a:t>
            </a:r>
            <a:r>
              <a:rPr lang="en-GB" altLang="zh-CN" sz="1200" dirty="0" err="1"/>
              <a:t>Sessi</a:t>
            </a:r>
            <a:r>
              <a:rPr lang="en-US" altLang="zh-CN" sz="1200" dirty="0"/>
              <a:t>on: Salon A5 (240)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altLang="zh-CN" sz="1200" dirty="0"/>
              <a:t>RRM Session: Salon A3 (150)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 err="1"/>
              <a:t>BDaT</a:t>
            </a:r>
            <a:r>
              <a:rPr lang="en-US" altLang="zh-CN" sz="1200" dirty="0"/>
              <a:t> Session: Salon A4 (100)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Ad hoc room #1: Salon C 7/8 (80)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Ad hoc room #2: 4F (24)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754" y="3289487"/>
            <a:ext cx="2697634" cy="2935249"/>
          </a:xfrm>
          <a:prstGeom prst="rect">
            <a:avLst/>
          </a:prstGeom>
        </p:spPr>
      </p:pic>
      <p:sp>
        <p:nvSpPr>
          <p:cNvPr id="31" name="椭圆 30"/>
          <p:cNvSpPr/>
          <p:nvPr/>
        </p:nvSpPr>
        <p:spPr bwMode="auto">
          <a:xfrm>
            <a:off x="1061514" y="5240690"/>
            <a:ext cx="1456583" cy="55918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363989" y="5306067"/>
            <a:ext cx="833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 hoc Room#1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7806377" y="1973970"/>
            <a:ext cx="2290832" cy="98143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cxnSp>
        <p:nvCxnSpPr>
          <p:cNvPr id="32" name="直接箭头连接符 31"/>
          <p:cNvCxnSpPr/>
          <p:nvPr/>
        </p:nvCxnSpPr>
        <p:spPr bwMode="auto">
          <a:xfrm flipH="1">
            <a:off x="7144552" y="5195828"/>
            <a:ext cx="599274" cy="306967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直接箭头连接符 38"/>
          <p:cNvCxnSpPr/>
          <p:nvPr/>
        </p:nvCxnSpPr>
        <p:spPr bwMode="auto">
          <a:xfrm flipH="1" flipV="1">
            <a:off x="7076009" y="2449973"/>
            <a:ext cx="667817" cy="14714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97725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gpp">
  <a:themeElements>
    <a:clrScheme name="3gp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gp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552158F8185D44A8848B98AEA319AF" ma:contentTypeVersion="12" ma:contentTypeDescription="Create a new document." ma:contentTypeScope="" ma:versionID="6a36ef4f892f86ce52de6a1653dbd950">
  <xsd:schema xmlns:xsd="http://www.w3.org/2001/XMLSchema" xmlns:xs="http://www.w3.org/2001/XMLSchema" xmlns:p="http://schemas.microsoft.com/office/2006/metadata/properties" xmlns:ns3="a915fe38-2618-47b6-8303-829fb71466d5" xmlns:ns4="23d77754-4ccc-4c57-9291-cab09e81894a" targetNamespace="http://schemas.microsoft.com/office/2006/metadata/properties" ma:root="true" ma:fieldsID="f7034ffd361f586299d0e2788fe1325b" ns3:_="" ns4:_="">
    <xsd:import namespace="a915fe38-2618-47b6-8303-829fb71466d5"/>
    <xsd:import namespace="23d77754-4ccc-4c57-9291-cab09e8189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5fe38-2618-47b6-8303-829fb7146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77754-4ccc-4c57-9291-cab09e8189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070948-0CB2-4F99-ACC8-E715860BC6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4266F6-0ED4-4E4E-9B55-710101289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15fe38-2618-47b6-8303-829fb71466d5"/>
    <ds:schemaRef ds:uri="23d77754-4ccc-4c57-9291-cab09e8189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C68143-B530-4487-9EA7-5BCC5970B48F}">
  <ds:schemaRefs>
    <ds:schemaRef ds:uri="http://www.w3.org/XML/1998/namespace"/>
    <ds:schemaRef ds:uri="http://schemas.microsoft.com/office/2006/documentManagement/types"/>
    <ds:schemaRef ds:uri="23d77754-4ccc-4c57-9291-cab09e81894a"/>
    <ds:schemaRef ds:uri="a915fe38-2618-47b6-8303-829fb71466d5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375110</TotalTime>
  <Words>2388</Words>
  <Application>Microsoft Office PowerPoint</Application>
  <PresentationFormat>宽屏</PresentationFormat>
  <Paragraphs>458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黑体</vt:lpstr>
      <vt:lpstr>宋体</vt:lpstr>
      <vt:lpstr>微软雅黑</vt:lpstr>
      <vt:lpstr>Arial</vt:lpstr>
      <vt:lpstr>Arial Black</vt:lpstr>
      <vt:lpstr>Calibri</vt:lpstr>
      <vt:lpstr>Times New Roman</vt:lpstr>
      <vt:lpstr>3gpp</vt:lpstr>
      <vt:lpstr>RAN4#109 meeting schedule</vt:lpstr>
      <vt:lpstr>Monday</vt:lpstr>
      <vt:lpstr>Tuesday</vt:lpstr>
      <vt:lpstr>Wednesday</vt:lpstr>
      <vt:lpstr>Thursday</vt:lpstr>
      <vt:lpstr>Friday</vt:lpstr>
      <vt:lpstr>Appendix</vt:lpstr>
      <vt:lpstr>General Aspects </vt:lpstr>
      <vt:lpstr>Meeting rooms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RAN4#94 E-meeting Arrangements and Guidelines</dc:title>
  <dc:creator>Administrator</dc:creator>
  <cp:keywords>CTPClassification=CTP_NT</cp:keywords>
  <cp:lastModifiedBy>Huawei</cp:lastModifiedBy>
  <cp:revision>2302</cp:revision>
  <cp:lastPrinted>2016-09-15T08:31:35Z</cp:lastPrinted>
  <dcterms:created xsi:type="dcterms:W3CDTF">2009-11-27T05:15:11Z</dcterms:created>
  <dcterms:modified xsi:type="dcterms:W3CDTF">2023-11-07T03:40:46Z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TitusGUID">
    <vt:lpwstr>6f9c0495-a83c-462b-8664-67016d5bf2d5</vt:lpwstr>
  </property>
  <property fmtid="{D5CDD505-2E9C-101B-9397-08002B2CF9AE}" pid="4" name="CTP_TimeStamp">
    <vt:lpwstr>2020-06-04 10:01:06Z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  <property fmtid="{D5CDD505-2E9C-101B-9397-08002B2CF9AE}" pid="9" name="ContentTypeId">
    <vt:lpwstr>0x010100F2552158F8185D44A8848B98AEA319AF</vt:lpwstr>
  </property>
  <property fmtid="{D5CDD505-2E9C-101B-9397-08002B2CF9AE}" pid="10" name="_2015_ms_pID_725343">
    <vt:lpwstr>(3)t/g7sPPk1Cxw6GxLmj3GOi8Ay2cs95idYVSfnQn1pagW4NfpVP8O1mZgpVDAPWwmy1dgT8Pd
n8bCHR+IAjfexWPOd57q1ucytD43h+d/BQmr2qK2KufhqXQVKDBW7oIm9cBa97ocnf2UqcQg
B/uNIrShQHYLtmGzKG1RQLWu/b0lmS7+FPw38aXv8nK9TmMcFb4WUkMd62+S8btnCy1/HQVq
z02BhtbAcoYuuHcuVR</vt:lpwstr>
  </property>
  <property fmtid="{D5CDD505-2E9C-101B-9397-08002B2CF9AE}" pid="11" name="_2015_ms_pID_7253431">
    <vt:lpwstr>/dopIfAgv1KMCGVpJAfnKJ20kDq8ZwP2jpr41nO+RaiPSPS7WBw89x
oFqboDP8IXOB35lgD8e7QJ4LfMTIAaYISuaALIRs0SsvyjOtKSokUoYp+Su3cZptweruPNIb
AzWptl6M3C1R7iHIhJoszqxNT99EHXfHacwx4j6NmBY8FCOuUZNxpW3xBTGkYNIuBPyNcrMI
osnvJnOsisSipdJaSjxuLpipDTDKsTwfEg7P</vt:lpwstr>
  </property>
  <property fmtid="{D5CDD505-2E9C-101B-9397-08002B2CF9AE}" pid="12" name="_2015_ms_pID_7253432">
    <vt:lpwstr>hQ==</vt:lpwstr>
  </property>
  <property fmtid="{D5CDD505-2E9C-101B-9397-08002B2CF9AE}" pid="13" name="_readonly">
    <vt:lpwstr/>
  </property>
  <property fmtid="{D5CDD505-2E9C-101B-9397-08002B2CF9AE}" pid="14" name="_change">
    <vt:lpwstr/>
  </property>
  <property fmtid="{D5CDD505-2E9C-101B-9397-08002B2CF9AE}" pid="15" name="_full-control">
    <vt:lpwstr/>
  </property>
  <property fmtid="{D5CDD505-2E9C-101B-9397-08002B2CF9AE}" pid="16" name="sflag">
    <vt:lpwstr>1697129237</vt:lpwstr>
  </property>
</Properties>
</file>