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92" d="100"/>
          <a:sy n="92"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 Fong" userId="a2c2c12d-c299-4047-827b-a408ad4b8e52" providerId="ADAL" clId="{2EC923D0-3703-413A-9322-3FCD5B6EF27D}"/>
    <pc:docChg chg="modSld">
      <pc:chgData name="Gene Fong" userId="a2c2c12d-c299-4047-827b-a408ad4b8e52" providerId="ADAL" clId="{2EC923D0-3703-413A-9322-3FCD5B6EF27D}" dt="2023-11-10T22:22:15.659" v="12" actId="20577"/>
      <pc:docMkLst>
        <pc:docMk/>
      </pc:docMkLst>
      <pc:sldChg chg="modSp mod">
        <pc:chgData name="Gene Fong" userId="a2c2c12d-c299-4047-827b-a408ad4b8e52" providerId="ADAL" clId="{2EC923D0-3703-413A-9322-3FCD5B6EF27D}" dt="2023-11-10T22:22:15.659" v="12" actId="20577"/>
        <pc:sldMkLst>
          <pc:docMk/>
          <pc:sldMk cId="2487750011" sldId="259"/>
        </pc:sldMkLst>
        <pc:spChg chg="mod">
          <ac:chgData name="Gene Fong" userId="a2c2c12d-c299-4047-827b-a408ad4b8e52" providerId="ADAL" clId="{2EC923D0-3703-413A-9322-3FCD5B6EF27D}" dt="2023-11-10T22:22:15.659" v="12" actId="20577"/>
          <ac:spMkLst>
            <pc:docMk/>
            <pc:sldMk cId="2487750011" sldId="259"/>
            <ac:spMk id="3" creationId="{53DC21A5-633B-4008-AFF5-6FD179F37079}"/>
          </ac:spMkLst>
        </pc:spChg>
      </pc:sldChg>
      <pc:sldChg chg="modSp mod">
        <pc:chgData name="Gene Fong" userId="a2c2c12d-c299-4047-827b-a408ad4b8e52" providerId="ADAL" clId="{2EC923D0-3703-413A-9322-3FCD5B6EF27D}" dt="2023-11-10T22:19:16.901" v="4" actId="20577"/>
        <pc:sldMkLst>
          <pc:docMk/>
          <pc:sldMk cId="3444657116" sldId="261"/>
        </pc:sldMkLst>
        <pc:spChg chg="mod">
          <ac:chgData name="Gene Fong" userId="a2c2c12d-c299-4047-827b-a408ad4b8e52" providerId="ADAL" clId="{2EC923D0-3703-413A-9322-3FCD5B6EF27D}" dt="2023-11-10T22:19:16.901" v="4" actId="20577"/>
          <ac:spMkLst>
            <pc:docMk/>
            <pc:sldMk cId="3444657116" sldId="261"/>
            <ac:spMk id="3" creationId="{019E43B6-028C-816A-5914-9B01B5C14F2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76B8A-4891-1C92-444D-D22FD7BDBC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CDAA96-39C3-E6FA-D835-FD6D6E73DA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468A0B-AE33-9AAC-B795-3A5DFA3EF129}"/>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5" name="Footer Placeholder 4">
            <a:extLst>
              <a:ext uri="{FF2B5EF4-FFF2-40B4-BE49-F238E27FC236}">
                <a16:creationId xmlns:a16="http://schemas.microsoft.com/office/drawing/2014/main" id="{E90B69A1-B283-0A1A-5D49-20B36D5972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51CC3C-3A82-0121-BF22-51B458227DC1}"/>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3193306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1E07F-CD0E-B142-B6A4-5DB1102640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6D77E6-149B-E1D3-CE79-CC67A99EFD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477D23-3791-125A-929B-88A4207A20E4}"/>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5" name="Footer Placeholder 4">
            <a:extLst>
              <a:ext uri="{FF2B5EF4-FFF2-40B4-BE49-F238E27FC236}">
                <a16:creationId xmlns:a16="http://schemas.microsoft.com/office/drawing/2014/main" id="{AE897C56-7AB0-F8B4-6869-4AFDDEB599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859898-7777-05BD-34BA-0FF8B5A68FF6}"/>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3308055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2718C4-A233-2999-0900-AA21153940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ADDE90-69B3-17A9-20D3-69117C6A56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3AC7D-626F-8D02-57B5-994188D4A3FC}"/>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5" name="Footer Placeholder 4">
            <a:extLst>
              <a:ext uri="{FF2B5EF4-FFF2-40B4-BE49-F238E27FC236}">
                <a16:creationId xmlns:a16="http://schemas.microsoft.com/office/drawing/2014/main" id="{B4117E92-28BF-AADF-E3DB-531FC3A78A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3A531-BD6E-7D28-F84A-EE81885C17CC}"/>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318762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1B1B5-A022-877A-41B1-252CC0069C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E0E743-3541-F255-2031-85E666CD3D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A11627-6C67-107C-86EA-A49367C9E0E4}"/>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5" name="Footer Placeholder 4">
            <a:extLst>
              <a:ext uri="{FF2B5EF4-FFF2-40B4-BE49-F238E27FC236}">
                <a16:creationId xmlns:a16="http://schemas.microsoft.com/office/drawing/2014/main" id="{8B1A5489-451A-4159-26B6-A9DED217DF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DB96A7-C483-C736-CD7A-61037C1A4DDC}"/>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1262698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528E4-5184-C0EA-BA94-F5D2D6B0C0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9B5B47-9B5C-3D19-4EC2-3FEA461FEF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6FCB1B-DE7A-B9AD-9D4B-C9B96C067FDF}"/>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5" name="Footer Placeholder 4">
            <a:extLst>
              <a:ext uri="{FF2B5EF4-FFF2-40B4-BE49-F238E27FC236}">
                <a16:creationId xmlns:a16="http://schemas.microsoft.com/office/drawing/2014/main" id="{B3FD17F8-BE28-C0F2-A272-66B1FB9ADC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481018-60C1-E609-E637-CDD40FF4DC58}"/>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259431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C93F6-1609-6AC9-1024-60F119A617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AD83F8-60AF-C967-3286-E0D77663CC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F4D6E8-9485-BA7C-88B3-039EF6FA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05BF78-2484-4F8B-D9B5-C38DB87EF67E}"/>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6" name="Footer Placeholder 5">
            <a:extLst>
              <a:ext uri="{FF2B5EF4-FFF2-40B4-BE49-F238E27FC236}">
                <a16:creationId xmlns:a16="http://schemas.microsoft.com/office/drawing/2014/main" id="{99618412-61DA-DC2A-686E-4AB943D2EC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AC383-FA7D-C48A-BC68-A8BE86A3F02B}"/>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85407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FB12-76A4-778E-EDE6-B7412B5B98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67C021-3202-7FC6-5B59-4A4E1B152B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796FC6-C9CA-B0C2-7E69-AFC8646A1E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5B3225-3EFB-5EE6-9C3A-641C612BB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B0284D-F1F7-C266-2E2B-BB23BE4EFB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16A2E1-C08D-FD72-9C34-EEFDA8A18825}"/>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8" name="Footer Placeholder 7">
            <a:extLst>
              <a:ext uri="{FF2B5EF4-FFF2-40B4-BE49-F238E27FC236}">
                <a16:creationId xmlns:a16="http://schemas.microsoft.com/office/drawing/2014/main" id="{62E62BB8-8903-76C6-9E84-012336EF9E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52F98D-9CDE-46C4-B865-9CF240ADC024}"/>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4200312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26A2C-6D93-28F0-6666-34FB39AFAD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2AADD5-E824-F765-E882-BD110B9061D9}"/>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4" name="Footer Placeholder 3">
            <a:extLst>
              <a:ext uri="{FF2B5EF4-FFF2-40B4-BE49-F238E27FC236}">
                <a16:creationId xmlns:a16="http://schemas.microsoft.com/office/drawing/2014/main" id="{787E42FF-5AE6-EF68-6FC2-21E8A94577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2FB540-ABF3-F83F-DD07-3AD32DA47DDF}"/>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2335919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E5001-7675-25AD-481D-7470836E6BA1}"/>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3" name="Footer Placeholder 2">
            <a:extLst>
              <a:ext uri="{FF2B5EF4-FFF2-40B4-BE49-F238E27FC236}">
                <a16:creationId xmlns:a16="http://schemas.microsoft.com/office/drawing/2014/main" id="{F67D088D-1A19-A08B-D0E6-D074C4DACA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D0BB31-25C9-A904-DB0A-643FC8BCC998}"/>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2785694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D2E97-CDB8-8867-3398-424D47EDCE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3770D4-AB34-4007-5401-D481EED59E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DC5A26-9B1F-3756-2F08-6343E3AD52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5F3FC9-4845-40E2-3083-FD55F5D5FF5A}"/>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6" name="Footer Placeholder 5">
            <a:extLst>
              <a:ext uri="{FF2B5EF4-FFF2-40B4-BE49-F238E27FC236}">
                <a16:creationId xmlns:a16="http://schemas.microsoft.com/office/drawing/2014/main" id="{F65D0AA6-C8F6-A54C-B83E-16D6FC15EE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611A53-61F4-9F6F-D69D-CE5285CC9316}"/>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2117561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72538-23C6-BB08-7AEC-63605BBE98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3E8382-5A4F-F098-DFEF-70892C11E9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59BEF4-C5C6-7D5C-F7F3-AA65528DE8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B6E205-A41F-78E2-F4CA-53AC40B6C096}"/>
              </a:ext>
            </a:extLst>
          </p:cNvPr>
          <p:cNvSpPr>
            <a:spLocks noGrp="1"/>
          </p:cNvSpPr>
          <p:nvPr>
            <p:ph type="dt" sz="half" idx="10"/>
          </p:nvPr>
        </p:nvSpPr>
        <p:spPr/>
        <p:txBody>
          <a:bodyPr/>
          <a:lstStyle/>
          <a:p>
            <a:fld id="{D6BEF667-B17E-4096-B6B0-2EDD2D9F217B}" type="datetimeFigureOut">
              <a:rPr lang="en-US" smtClean="0"/>
              <a:t>11/10/2023</a:t>
            </a:fld>
            <a:endParaRPr lang="en-US"/>
          </a:p>
        </p:txBody>
      </p:sp>
      <p:sp>
        <p:nvSpPr>
          <p:cNvPr id="6" name="Footer Placeholder 5">
            <a:extLst>
              <a:ext uri="{FF2B5EF4-FFF2-40B4-BE49-F238E27FC236}">
                <a16:creationId xmlns:a16="http://schemas.microsoft.com/office/drawing/2014/main" id="{2D604887-35F3-42C1-E2BE-8615161606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798F1C-3B15-6AF0-7CAD-20A27F54D845}"/>
              </a:ext>
            </a:extLst>
          </p:cNvPr>
          <p:cNvSpPr>
            <a:spLocks noGrp="1"/>
          </p:cNvSpPr>
          <p:nvPr>
            <p:ph type="sldNum" sz="quarter" idx="12"/>
          </p:nvPr>
        </p:nvSpPr>
        <p:spPr/>
        <p:txBody>
          <a:bodyPr/>
          <a:lstStyle/>
          <a:p>
            <a:fld id="{89483CBF-A010-4A45-BF66-3AB423A4ED33}" type="slidenum">
              <a:rPr lang="en-US" smtClean="0"/>
              <a:t>‹#›</a:t>
            </a:fld>
            <a:endParaRPr lang="en-US"/>
          </a:p>
        </p:txBody>
      </p:sp>
    </p:spTree>
    <p:extLst>
      <p:ext uri="{BB962C8B-B14F-4D97-AF65-F5344CB8AC3E}">
        <p14:creationId xmlns:p14="http://schemas.microsoft.com/office/powerpoint/2010/main" val="46694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754080-F395-EABD-501F-CA843C3EB0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94E5AF-46F7-09F0-DB89-1625FEDEF4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9E7D37-F3C7-E518-2F1B-F3A0312F18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EF667-B17E-4096-B6B0-2EDD2D9F217B}" type="datetimeFigureOut">
              <a:rPr lang="en-US" smtClean="0"/>
              <a:t>11/10/2023</a:t>
            </a:fld>
            <a:endParaRPr lang="en-US"/>
          </a:p>
        </p:txBody>
      </p:sp>
      <p:sp>
        <p:nvSpPr>
          <p:cNvPr id="5" name="Footer Placeholder 4">
            <a:extLst>
              <a:ext uri="{FF2B5EF4-FFF2-40B4-BE49-F238E27FC236}">
                <a16:creationId xmlns:a16="http://schemas.microsoft.com/office/drawing/2014/main" id="{1CBD1EBE-D534-3BF9-FC3E-0099512273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FFE2E0-872D-F15C-AD31-AF7A8A8C7D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83CBF-A010-4A45-BF66-3AB423A4ED33}" type="slidenum">
              <a:rPr lang="en-US" smtClean="0"/>
              <a:t>‹#›</a:t>
            </a:fld>
            <a:endParaRPr lang="en-US"/>
          </a:p>
        </p:txBody>
      </p:sp>
    </p:spTree>
    <p:extLst>
      <p:ext uri="{BB962C8B-B14F-4D97-AF65-F5344CB8AC3E}">
        <p14:creationId xmlns:p14="http://schemas.microsoft.com/office/powerpoint/2010/main" val="3772657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ohru.3gpp.org/" TargetMode="External"/><Relationship Id="rId2" Type="http://schemas.openxmlformats.org/officeDocument/2006/relationships/hyperlink" Target="https://www.3gpp.org/ftp/tsg_ran/WG4_Radio/TSGR4_109/Inbox/Meeting_Arrangement/RAN4%23109_GTW-sessions_BSRF.docx" TargetMode="External"/><Relationship Id="rId1" Type="http://schemas.openxmlformats.org/officeDocument/2006/relationships/slideLayout" Target="../slideLayouts/slideLayout2.xml"/><Relationship Id="rId5" Type="http://schemas.openxmlformats.org/officeDocument/2006/relationships/hyperlink" Target="https://teams.microsoft.com/l/meetup-join/19%3ameeting_YjRmNmU4NTItMmI3Yy00MWNjLWIwMGMtZGIzZDY1YTdjYTE4%40thread.v2/0?context=%7b%22Tid%22%3a%22e6746ab5-ebdc-4e9d-821b-a71bdaf63d9b%22%2c%22Oid%22%3a%2264cdee03-40e1-4012-9c64-ae629e78ace6%22%7d" TargetMode="External"/><Relationship Id="rId4" Type="http://schemas.openxmlformats.org/officeDocument/2006/relationships/hyperlink" Target="https://teams.microsoft.com/l/meetup-join/19%3ameeting_MGM4MWQ4YTYtMGY0MC00MzA5LTljM2ItOTVhZTg3Y2RkNTBl%40thread.v2/0?context=%7b%22Tid%22%3a%22e6746ab5-ebdc-4e9d-821b-a71bdaf63d9b%22%2c%22Oid%22%3a%2264cdee03-40e1-4012-9c64-ae629e78ace6%22%7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CAB6D-3EC8-7CD7-3345-DD02C21AC9FB}"/>
              </a:ext>
            </a:extLst>
          </p:cNvPr>
          <p:cNvSpPr>
            <a:spLocks noGrp="1"/>
          </p:cNvSpPr>
          <p:nvPr>
            <p:ph type="ctrTitle"/>
          </p:nvPr>
        </p:nvSpPr>
        <p:spPr/>
        <p:txBody>
          <a:bodyPr/>
          <a:lstStyle/>
          <a:p>
            <a:r>
              <a:rPr lang="en-US" dirty="0"/>
              <a:t>Guidelines and tips for </a:t>
            </a:r>
            <a:br>
              <a:rPr lang="en-US" dirty="0"/>
            </a:br>
            <a:r>
              <a:rPr lang="en-US" dirty="0"/>
              <a:t>RAN4 #109 </a:t>
            </a:r>
            <a:r>
              <a:rPr lang="en-US" dirty="0" err="1"/>
              <a:t>BDaT</a:t>
            </a:r>
            <a:endParaRPr lang="en-US" dirty="0"/>
          </a:p>
        </p:txBody>
      </p:sp>
      <p:sp>
        <p:nvSpPr>
          <p:cNvPr id="3" name="Subtitle 2">
            <a:extLst>
              <a:ext uri="{FF2B5EF4-FFF2-40B4-BE49-F238E27FC236}">
                <a16:creationId xmlns:a16="http://schemas.microsoft.com/office/drawing/2014/main" id="{6682572C-028D-AA1F-0B97-4AD9CD69A3C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63012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25CB2-A151-5B73-863F-5F47F43B5E2F}"/>
              </a:ext>
            </a:extLst>
          </p:cNvPr>
          <p:cNvSpPr>
            <a:spLocks noGrp="1"/>
          </p:cNvSpPr>
          <p:nvPr>
            <p:ph type="title"/>
          </p:nvPr>
        </p:nvSpPr>
        <p:spPr/>
        <p:txBody>
          <a:bodyPr/>
          <a:lstStyle/>
          <a:p>
            <a:r>
              <a:rPr lang="en-US" dirty="0"/>
              <a:t>Access to the inbox</a:t>
            </a:r>
          </a:p>
        </p:txBody>
      </p:sp>
      <p:sp>
        <p:nvSpPr>
          <p:cNvPr id="3" name="Content Placeholder 2">
            <a:extLst>
              <a:ext uri="{FF2B5EF4-FFF2-40B4-BE49-F238E27FC236}">
                <a16:creationId xmlns:a16="http://schemas.microsoft.com/office/drawing/2014/main" id="{C7BF78DB-A3B5-ACC4-22A1-BB41970CF9E5}"/>
              </a:ext>
            </a:extLst>
          </p:cNvPr>
          <p:cNvSpPr>
            <a:spLocks noGrp="1"/>
          </p:cNvSpPr>
          <p:nvPr>
            <p:ph idx="1"/>
          </p:nvPr>
        </p:nvSpPr>
        <p:spPr/>
        <p:txBody>
          <a:bodyPr/>
          <a:lstStyle/>
          <a:p>
            <a:pPr>
              <a:spcBef>
                <a:spcPts val="0"/>
              </a:spcBef>
            </a:pPr>
            <a:r>
              <a:rPr lang="en-GB" sz="1800" dirty="0">
                <a:effectLst/>
                <a:latin typeface="Calibri" panose="020F0502020204030204" pitchFamily="34" charset="0"/>
                <a:ea typeface="Calibri" panose="020F0502020204030204" pitchFamily="34" charset="0"/>
              </a:rPr>
              <a:t>For F2F delegates that will be present in Chicago USA, please connect to 10.10.10.10 through the 3GPP </a:t>
            </a:r>
            <a:r>
              <a:rPr lang="en-GB" sz="1800" dirty="0" err="1">
                <a:effectLst/>
                <a:latin typeface="Calibri" panose="020F0502020204030204" pitchFamily="34" charset="0"/>
                <a:ea typeface="Calibri" panose="020F0502020204030204" pitchFamily="34" charset="0"/>
              </a:rPr>
              <a:t>WiFi</a:t>
            </a:r>
            <a:r>
              <a:rPr lang="en-GB" sz="1800" dirty="0">
                <a:effectLst/>
                <a:latin typeface="Calibri" panose="020F0502020204030204" pitchFamily="34" charset="0"/>
                <a:ea typeface="Calibri" panose="020F0502020204030204" pitchFamily="34" charset="0"/>
              </a:rPr>
              <a:t> network next week.</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800" dirty="0">
                <a:effectLst/>
                <a:latin typeface="Calibri" panose="020F0502020204030204" pitchFamily="34" charset="0"/>
                <a:ea typeface="Calibri" panose="020F0502020204030204" pitchFamily="34" charset="0"/>
              </a:rPr>
              <a:t>For remote delegates (not present in Chicago, USA) and/or F2F delegates (not present in the meeting rooms, who wish to get access from their guest room for instance) please use the following credentials for the set-up of your ftp client (next week).</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GB" sz="1800"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800" dirty="0">
                <a:solidFill>
                  <a:srgbClr val="2F5496"/>
                </a:solidFill>
                <a:effectLst/>
                <a:latin typeface="Calibri" panose="020F0502020204030204" pitchFamily="34" charset="0"/>
                <a:ea typeface="Calibri" panose="020F0502020204030204" pitchFamily="34" charset="0"/>
              </a:rPr>
              <a:t>Protocol: FTPs</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800" dirty="0">
                <a:solidFill>
                  <a:srgbClr val="2F5496"/>
                </a:solidFill>
                <a:effectLst/>
                <a:latin typeface="Calibri" panose="020F0502020204030204" pitchFamily="34" charset="0"/>
                <a:ea typeface="Calibri" panose="020F0502020204030204" pitchFamily="34" charset="0"/>
              </a:rPr>
              <a:t>Host name: chicagohilton2023.3gpp.org</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800" dirty="0">
                <a:solidFill>
                  <a:srgbClr val="2F5496"/>
                </a:solidFill>
                <a:effectLst/>
                <a:latin typeface="Calibri" panose="020F0502020204030204" pitchFamily="34" charset="0"/>
                <a:ea typeface="Calibri" panose="020F0502020204030204" pitchFamily="34" charset="0"/>
              </a:rPr>
              <a:t>Username: 3gppmeeting</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800" dirty="0">
                <a:solidFill>
                  <a:srgbClr val="2F5496"/>
                </a:solidFill>
                <a:effectLst/>
                <a:latin typeface="Calibri" panose="020F0502020204030204" pitchFamily="34" charset="0"/>
                <a:ea typeface="Calibri" panose="020F0502020204030204" pitchFamily="34" charset="0"/>
              </a:rPr>
              <a:t>Password: RemoteAccess2Docs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800" dirty="0">
                <a:solidFill>
                  <a:srgbClr val="2F5496"/>
                </a:solidFill>
                <a:effectLst/>
                <a:latin typeface="Calibri" panose="020F0502020204030204" pitchFamily="34" charset="0"/>
                <a:ea typeface="Calibri" panose="020F0502020204030204" pitchFamily="34" charset="0"/>
              </a:rPr>
              <a:t>This is only for remote delegates (next week). This is not for local delegates who have to access directly local server (10.10.10.10) (next week).</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08437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D5A87-2538-1278-5AC6-31D6E8BF4FE5}"/>
              </a:ext>
            </a:extLst>
          </p:cNvPr>
          <p:cNvSpPr>
            <a:spLocks noGrp="1"/>
          </p:cNvSpPr>
          <p:nvPr>
            <p:ph type="title"/>
          </p:nvPr>
        </p:nvSpPr>
        <p:spPr/>
        <p:txBody>
          <a:bodyPr/>
          <a:lstStyle/>
          <a:p>
            <a:r>
              <a:rPr lang="en-US" dirty="0"/>
              <a:t>Tohru/GTW/Teams</a:t>
            </a:r>
          </a:p>
        </p:txBody>
      </p:sp>
      <p:sp>
        <p:nvSpPr>
          <p:cNvPr id="3" name="Content Placeholder 2">
            <a:extLst>
              <a:ext uri="{FF2B5EF4-FFF2-40B4-BE49-F238E27FC236}">
                <a16:creationId xmlns:a16="http://schemas.microsoft.com/office/drawing/2014/main" id="{DE3BE49C-6220-9B9B-99E6-867765C9DF50}"/>
              </a:ext>
            </a:extLst>
          </p:cNvPr>
          <p:cNvSpPr>
            <a:spLocks noGrp="1"/>
          </p:cNvSpPr>
          <p:nvPr>
            <p:ph idx="1"/>
          </p:nvPr>
        </p:nvSpPr>
        <p:spPr/>
        <p:txBody>
          <a:bodyPr>
            <a:normAutofit fontScale="77500" lnSpcReduction="20000"/>
          </a:bodyPr>
          <a:lstStyle/>
          <a:p>
            <a:r>
              <a:rPr lang="en-US" dirty="0"/>
              <a:t>GTW</a:t>
            </a:r>
          </a:p>
          <a:p>
            <a:pPr lvl="1"/>
            <a:r>
              <a:rPr lang="en-US" sz="2300" dirty="0">
                <a:hlinkClick r:id="rId2"/>
              </a:rPr>
              <a:t>https://www.3gpp.org/ftp/tsg_ran/WG4_Radio/TSGR4_109/Inbox/Meeting_Arrangement/RAN4%23109_GTW-sessions_BSRF.docx</a:t>
            </a:r>
            <a:endParaRPr lang="en-US" sz="2300" dirty="0"/>
          </a:p>
          <a:p>
            <a:r>
              <a:rPr lang="en-US" dirty="0"/>
              <a:t>Tohru hand raising utility to be used for GTW</a:t>
            </a:r>
          </a:p>
          <a:p>
            <a:pPr lvl="1"/>
            <a:r>
              <a:rPr lang="en-GB" sz="1800" u="sng" dirty="0">
                <a:solidFill>
                  <a:srgbClr val="0563C1"/>
                </a:solidFill>
                <a:effectLst/>
                <a:latin typeface="Calibri" panose="020F0502020204030204" pitchFamily="34" charset="0"/>
                <a:ea typeface="Calibri" panose="020F0502020204030204" pitchFamily="34" charset="0"/>
                <a:hlinkClick r:id="rId3"/>
              </a:rPr>
              <a:t>https://tohru.3gpp.org/</a:t>
            </a:r>
            <a:endParaRPr lang="en-US" sz="1800" dirty="0">
              <a:effectLst/>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0"/>
              </a:spcAft>
              <a:buFont typeface="Courier New" panose="02070309020205020404" pitchFamily="49" charset="0"/>
              <a:buChar char="o"/>
            </a:pPr>
            <a:r>
              <a:rPr lang="en-GB" sz="1800" dirty="0">
                <a:effectLst/>
                <a:latin typeface="Calibri" panose="020F0502020204030204" pitchFamily="34" charset="0"/>
                <a:ea typeface="Times New Roman" panose="02020603050405020304" pitchFamily="18" charset="0"/>
              </a:rPr>
              <a:t>Meeting name is RAN4_BSRF</a:t>
            </a:r>
            <a:endParaRPr lang="en-US" sz="1800" dirty="0">
              <a:effectLst/>
              <a:latin typeface="Calibri" panose="020F0502020204030204" pitchFamily="34" charset="0"/>
              <a:ea typeface="Calibri" panose="020F0502020204030204" pitchFamily="34" charset="0"/>
            </a:endParaRPr>
          </a:p>
          <a:p>
            <a:r>
              <a:rPr lang="en-US" dirty="0"/>
              <a:t>Microsoft Teams will be used in ad-hoc rooms</a:t>
            </a:r>
          </a:p>
          <a:p>
            <a:pPr lvl="1"/>
            <a:r>
              <a:rPr lang="en-US" dirty="0"/>
              <a:t>Teams hand raising feature will be used (not Tohru)</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Ad hoc room#1 - Salon C7/8</a:t>
            </a:r>
            <a:endParaRPr lang="en-US" sz="18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800" u="sng" dirty="0">
                <a:solidFill>
                  <a:srgbClr val="0563C1"/>
                </a:solidFill>
                <a:effectLst/>
                <a:latin typeface="Calibri" panose="020F0502020204030204" pitchFamily="34" charset="0"/>
                <a:ea typeface="Calibri" panose="020F0502020204030204" pitchFamily="34" charset="0"/>
                <a:hlinkClick r:id="rId4"/>
              </a:rPr>
              <a:t>https://teams.microsoft.com/l/meetup-join/19%3ameeting_MGM4MWQ4YTYtMGY0MC00MzA5LTljM2ItOTVhZTg3Y2RkNTBl%40thread.v2/0?context=%7b%22Tid%22%3a%22e6746ab5-ebdc-4e9d-821b-a71bdaf63d9b%22%2c%22Oid%22%3a%2264cdee03-40e1-4012-9c64-ae629e78ace6%22%7d</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Ad hoc room#2 - 4F</a:t>
            </a:r>
            <a:endParaRPr lang="en-US" sz="18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800" u="sng" dirty="0">
                <a:solidFill>
                  <a:srgbClr val="0563C1"/>
                </a:solidFill>
                <a:effectLst/>
                <a:latin typeface="Calibri" panose="020F0502020204030204" pitchFamily="34" charset="0"/>
                <a:ea typeface="Calibri" panose="020F0502020204030204" pitchFamily="34" charset="0"/>
                <a:hlinkClick r:id="rId5"/>
              </a:rPr>
              <a:t>https://teams.microsoft.com/l/meetup-join/19%3ameeting_YjRmNmU4NTItMmI3Yy00MWNjLWIwMGMtZGIzZDY1YTdjYTE4%40thread.v2/0?context=%7b%22Tid%22%3a%22e6746ab5-ebdc-4e9d-821b-a71bdaf63d9b%22%2c%22Oid%22%3a%2264cdee03-40e1-4012-9c64-ae629e78ace6%22%7d</a:t>
            </a:r>
            <a:endParaRPr lang="en-US" sz="1800" dirty="0">
              <a:effectLst/>
              <a:latin typeface="Calibri" panose="020F0502020204030204" pitchFamily="34" charset="0"/>
              <a:ea typeface="Calibri" panose="020F0502020204030204" pitchFamily="34" charset="0"/>
            </a:endParaRPr>
          </a:p>
          <a:p>
            <a:r>
              <a:rPr lang="en-US" dirty="0"/>
              <a:t>Microsoft Teams for offline</a:t>
            </a:r>
          </a:p>
          <a:p>
            <a:pPr lvl="1"/>
            <a:r>
              <a:rPr lang="en-US" dirty="0"/>
              <a:t>Request the moderator/organizer to set up a Teams meeting</a:t>
            </a:r>
          </a:p>
        </p:txBody>
      </p:sp>
    </p:spTree>
    <p:extLst>
      <p:ext uri="{BB962C8B-B14F-4D97-AF65-F5344CB8AC3E}">
        <p14:creationId xmlns:p14="http://schemas.microsoft.com/office/powerpoint/2010/main" val="182552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549EE-B0D9-8420-C043-BDE39D535578}"/>
              </a:ext>
            </a:extLst>
          </p:cNvPr>
          <p:cNvSpPr>
            <a:spLocks noGrp="1"/>
          </p:cNvSpPr>
          <p:nvPr>
            <p:ph type="title"/>
          </p:nvPr>
        </p:nvSpPr>
        <p:spPr/>
        <p:txBody>
          <a:bodyPr/>
          <a:lstStyle/>
          <a:p>
            <a:r>
              <a:rPr lang="en-US" dirty="0"/>
              <a:t>In-person and remote participation</a:t>
            </a:r>
          </a:p>
        </p:txBody>
      </p:sp>
      <p:sp>
        <p:nvSpPr>
          <p:cNvPr id="3" name="Content Placeholder 2">
            <a:extLst>
              <a:ext uri="{FF2B5EF4-FFF2-40B4-BE49-F238E27FC236}">
                <a16:creationId xmlns:a16="http://schemas.microsoft.com/office/drawing/2014/main" id="{53DC21A5-633B-4008-AFF5-6FD179F37079}"/>
              </a:ext>
            </a:extLst>
          </p:cNvPr>
          <p:cNvSpPr>
            <a:spLocks noGrp="1"/>
          </p:cNvSpPr>
          <p:nvPr>
            <p:ph idx="1"/>
          </p:nvPr>
        </p:nvSpPr>
        <p:spPr/>
        <p:txBody>
          <a:bodyPr>
            <a:normAutofit lnSpcReduction="10000"/>
          </a:bodyPr>
          <a:lstStyle/>
          <a:p>
            <a:r>
              <a:rPr lang="en-US" sz="2400" dirty="0"/>
              <a:t>Due to visa difficulties, some delegates are not able to travel to the meeting to participate in person.</a:t>
            </a:r>
          </a:p>
          <a:p>
            <a:r>
              <a:rPr lang="en-US" sz="2400" dirty="0"/>
              <a:t>However, they are still willing and eager to contribute to the progress albeit remotely by email/GTW/Teams.</a:t>
            </a:r>
          </a:p>
          <a:p>
            <a:r>
              <a:rPr lang="en-US" sz="2400" dirty="0"/>
              <a:t>Please try to include all participants (in person and remote) in your discussions during the meeting.  Include them in email and if you have offline discussions, please set up a Teams meeting so they can also participate.  Please be patient with them as they may have technical difficulties (network delays, trouble hearing, </a:t>
            </a:r>
            <a:r>
              <a:rPr lang="en-US" sz="2400" dirty="0" err="1"/>
              <a:t>etc</a:t>
            </a:r>
            <a:r>
              <a:rPr lang="en-US" sz="2400" dirty="0"/>
              <a:t>) and extreme </a:t>
            </a:r>
            <a:r>
              <a:rPr lang="en-US" sz="2400" dirty="0" err="1"/>
              <a:t>timezone</a:t>
            </a:r>
            <a:r>
              <a:rPr lang="en-US" sz="2400" dirty="0"/>
              <a:t> differences.</a:t>
            </a:r>
          </a:p>
          <a:p>
            <a:pPr lvl="1"/>
            <a:r>
              <a:rPr lang="en-US" sz="2000" dirty="0"/>
              <a:t>You can also share a drink or slice of famous Chicago deep dish pizza with them virtually</a:t>
            </a:r>
          </a:p>
          <a:p>
            <a:r>
              <a:rPr lang="en-US" sz="2400" dirty="0"/>
              <a:t>Remote participants, please try your best to stay engaged in the meeting so we can make progress despite your absence from the room.</a:t>
            </a:r>
          </a:p>
        </p:txBody>
      </p:sp>
    </p:spTree>
    <p:extLst>
      <p:ext uri="{BB962C8B-B14F-4D97-AF65-F5344CB8AC3E}">
        <p14:creationId xmlns:p14="http://schemas.microsoft.com/office/powerpoint/2010/main" val="24877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E7F9-0298-F72C-6955-AAC7E1C9B747}"/>
              </a:ext>
            </a:extLst>
          </p:cNvPr>
          <p:cNvSpPr>
            <a:spLocks noGrp="1"/>
          </p:cNvSpPr>
          <p:nvPr>
            <p:ph type="title"/>
          </p:nvPr>
        </p:nvSpPr>
        <p:spPr/>
        <p:txBody>
          <a:bodyPr/>
          <a:lstStyle/>
          <a:p>
            <a:r>
              <a:rPr lang="en-US" dirty="0"/>
              <a:t>More on remote participation</a:t>
            </a:r>
          </a:p>
        </p:txBody>
      </p:sp>
      <p:sp>
        <p:nvSpPr>
          <p:cNvPr id="3" name="Content Placeholder 2">
            <a:extLst>
              <a:ext uri="{FF2B5EF4-FFF2-40B4-BE49-F238E27FC236}">
                <a16:creationId xmlns:a16="http://schemas.microsoft.com/office/drawing/2014/main" id="{E1E87FF4-0DBE-ED1D-E8E4-65885A1176B9}"/>
              </a:ext>
            </a:extLst>
          </p:cNvPr>
          <p:cNvSpPr>
            <a:spLocks noGrp="1"/>
          </p:cNvSpPr>
          <p:nvPr>
            <p:ph idx="1"/>
          </p:nvPr>
        </p:nvSpPr>
        <p:spPr/>
        <p:txBody>
          <a:bodyPr/>
          <a:lstStyle/>
          <a:p>
            <a:r>
              <a:rPr lang="en-US" dirty="0"/>
              <a:t>It is especially important for delegates to raise hands and wait to be called before making a comment on the floor.  Although you may have a loud, booming voice that fills the room, it is important for you to use the microphones and speak one-at-a-time (no IC </a:t>
            </a:r>
            <a:r>
              <a:rPr lang="en-US" dirty="0">
                <a:sym typeface="Wingdings" panose="05000000000000000000" pitchFamily="2" charset="2"/>
              </a:rPr>
              <a:t></a:t>
            </a:r>
            <a:r>
              <a:rPr lang="en-US" dirty="0"/>
              <a:t>) so the remote participants can hear your comments clearly.</a:t>
            </a:r>
          </a:p>
          <a:p>
            <a:r>
              <a:rPr lang="en-US" dirty="0"/>
              <a:t>In the ad-hoc room #2, you may borrow a USB speakerphone to help with the Teams meeting.  Please return it to Gene at the end of the day, or else he will have to pay for it if lost or stolen. </a:t>
            </a:r>
            <a:r>
              <a:rPr lang="en-US" dirty="0">
                <a:sym typeface="Wingdings" panose="05000000000000000000" pitchFamily="2" charset="2"/>
              </a:rPr>
              <a:t></a:t>
            </a:r>
            <a:endParaRPr lang="en-US" dirty="0"/>
          </a:p>
        </p:txBody>
      </p:sp>
    </p:spTree>
    <p:extLst>
      <p:ext uri="{BB962C8B-B14F-4D97-AF65-F5344CB8AC3E}">
        <p14:creationId xmlns:p14="http://schemas.microsoft.com/office/powerpoint/2010/main" val="1211390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13458-1150-AAA5-4C92-28F8A740F9C2}"/>
              </a:ext>
            </a:extLst>
          </p:cNvPr>
          <p:cNvSpPr>
            <a:spLocks noGrp="1"/>
          </p:cNvSpPr>
          <p:nvPr>
            <p:ph type="title"/>
          </p:nvPr>
        </p:nvSpPr>
        <p:spPr/>
        <p:txBody>
          <a:bodyPr/>
          <a:lstStyle/>
          <a:p>
            <a:r>
              <a:rPr lang="en-US" dirty="0"/>
              <a:t>Moderators and acting moderators</a:t>
            </a:r>
          </a:p>
        </p:txBody>
      </p:sp>
      <p:sp>
        <p:nvSpPr>
          <p:cNvPr id="3" name="Content Placeholder 2">
            <a:extLst>
              <a:ext uri="{FF2B5EF4-FFF2-40B4-BE49-F238E27FC236}">
                <a16:creationId xmlns:a16="http://schemas.microsoft.com/office/drawing/2014/main" id="{019E43B6-028C-816A-5914-9B01B5C14F25}"/>
              </a:ext>
            </a:extLst>
          </p:cNvPr>
          <p:cNvSpPr>
            <a:spLocks noGrp="1"/>
          </p:cNvSpPr>
          <p:nvPr>
            <p:ph idx="1"/>
          </p:nvPr>
        </p:nvSpPr>
        <p:spPr/>
        <p:txBody>
          <a:bodyPr>
            <a:normAutofit lnSpcReduction="10000"/>
          </a:bodyPr>
          <a:lstStyle/>
          <a:p>
            <a:r>
              <a:rPr lang="en-US" dirty="0"/>
              <a:t>Thank you very much in advance to the moderators and acting moderators!</a:t>
            </a:r>
          </a:p>
          <a:p>
            <a:pPr lvl="1">
              <a:spcBef>
                <a:spcPts val="0"/>
              </a:spcBef>
            </a:pPr>
            <a:r>
              <a:rPr lang="en-US" dirty="0">
                <a:effectLst/>
                <a:latin typeface="Calibri" panose="020F0502020204030204" pitchFamily="34" charset="0"/>
                <a:ea typeface="Times New Roman" panose="02020603050405020304" pitchFamily="18" charset="0"/>
              </a:rPr>
              <a:t>Moderator will still be responsible for drafting the summary document before the start of the meeting with recommendations</a:t>
            </a:r>
            <a:endParaRPr lang="en-US" dirty="0">
              <a:effectLst/>
              <a:latin typeface="Calibri" panose="020F0502020204030204" pitchFamily="34" charset="0"/>
              <a:ea typeface="Calibri" panose="020F0502020204030204" pitchFamily="34" charset="0"/>
            </a:endParaRPr>
          </a:p>
          <a:p>
            <a:pPr lvl="1">
              <a:spcBef>
                <a:spcPts val="0"/>
              </a:spcBef>
            </a:pPr>
            <a:r>
              <a:rPr lang="en-US" dirty="0">
                <a:effectLst/>
                <a:latin typeface="Calibri" panose="020F0502020204030204" pitchFamily="34" charset="0"/>
                <a:ea typeface="Times New Roman" panose="02020603050405020304" pitchFamily="18" charset="0"/>
              </a:rPr>
              <a:t>Acting moderator will assist during the meeting and will be responsible for organizing offline discussions, coordinating with various companies to resolve differences, request and prepare WF document(s) socialized with the interested parties, and present the summary, recommendations, conclusion of documents during the meeting.  Acting moderator will be my point-of-contact during the meeting for status, recommendations, etc.</a:t>
            </a:r>
            <a:endParaRPr lang="en-US" dirty="0">
              <a:effectLst/>
              <a:latin typeface="Calibri" panose="020F0502020204030204" pitchFamily="34" charset="0"/>
              <a:ea typeface="Calibri" panose="020F0502020204030204" pitchFamily="34" charset="0"/>
            </a:endParaRPr>
          </a:p>
          <a:p>
            <a:r>
              <a:rPr lang="en-US" dirty="0"/>
              <a:t>The above is the default, but the responsibility between moderator and acting moderator could vary slightly depending on the thread.  Please work together as a team.</a:t>
            </a:r>
          </a:p>
        </p:txBody>
      </p:sp>
    </p:spTree>
    <p:extLst>
      <p:ext uri="{BB962C8B-B14F-4D97-AF65-F5344CB8AC3E}">
        <p14:creationId xmlns:p14="http://schemas.microsoft.com/office/powerpoint/2010/main" val="3444657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55858CB-F0E3-2D8C-1E72-8A34CC137B9D}"/>
              </a:ext>
            </a:extLst>
          </p:cNvPr>
          <p:cNvSpPr txBox="1"/>
          <p:nvPr/>
        </p:nvSpPr>
        <p:spPr>
          <a:xfrm>
            <a:off x="2207820" y="2967335"/>
            <a:ext cx="7776360" cy="923330"/>
          </a:xfrm>
          <a:prstGeom prst="rect">
            <a:avLst/>
          </a:prstGeom>
          <a:noFill/>
        </p:spPr>
        <p:txBody>
          <a:bodyPr wrap="none" rtlCol="0">
            <a:spAutoFit/>
          </a:bodyPr>
          <a:lstStyle/>
          <a:p>
            <a:r>
              <a:rPr lang="en-US" sz="5400" dirty="0"/>
              <a:t>Let’s have a great meeting!</a:t>
            </a:r>
          </a:p>
        </p:txBody>
      </p:sp>
    </p:spTree>
    <p:extLst>
      <p:ext uri="{BB962C8B-B14F-4D97-AF65-F5344CB8AC3E}">
        <p14:creationId xmlns:p14="http://schemas.microsoft.com/office/powerpoint/2010/main" val="390670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otalTime>51</TotalTime>
  <Words>725</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Courier New</vt:lpstr>
      <vt:lpstr>Symbol</vt:lpstr>
      <vt:lpstr>Office Theme</vt:lpstr>
      <vt:lpstr>Guidelines and tips for  RAN4 #109 BDaT</vt:lpstr>
      <vt:lpstr>Access to the inbox</vt:lpstr>
      <vt:lpstr>Tohru/GTW/Teams</vt:lpstr>
      <vt:lpstr>In-person and remote participation</vt:lpstr>
      <vt:lpstr>More on remote participation</vt:lpstr>
      <vt:lpstr>Moderators and acting moderators</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and tips for  RAN4 #109 BDaT</dc:title>
  <dc:creator>Gene Fong</dc:creator>
  <cp:lastModifiedBy>Gene Fong</cp:lastModifiedBy>
  <cp:revision>1</cp:revision>
  <dcterms:created xsi:type="dcterms:W3CDTF">2023-11-10T21:31:11Z</dcterms:created>
  <dcterms:modified xsi:type="dcterms:W3CDTF">2023-11-10T22:22:22Z</dcterms:modified>
</cp:coreProperties>
</file>