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1003" r:id="rId6"/>
    <p:sldId id="1004" r:id="rId7"/>
    <p:sldId id="1005" r:id="rId8"/>
    <p:sldId id="1008" r:id="rId9"/>
    <p:sldId id="1007" r:id="rId10"/>
    <p:sldId id="1011" r:id="rId11"/>
    <p:sldId id="1014" r:id="rId12"/>
    <p:sldId id="1015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F0F3F8"/>
    <a:srgbClr val="D1DAE9"/>
    <a:srgbClr val="1E9657"/>
    <a:srgbClr val="B1D254"/>
    <a:srgbClr val="FF3300"/>
    <a:srgbClr val="0000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DE64C2-9D27-4E95-9A16-40DC7504E5CA}" v="3" dt="2023-10-07T14:52:22.2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94" autoAdjust="0"/>
    <p:restoredTop sz="96424" autoAdjust="0"/>
  </p:normalViewPr>
  <p:slideViewPr>
    <p:cSldViewPr snapToGrid="0">
      <p:cViewPr varScale="1">
        <p:scale>
          <a:sx n="95" d="100"/>
          <a:sy n="95" d="100"/>
        </p:scale>
        <p:origin x="78" y="2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99DE64C2-9D27-4E95-9A16-40DC7504E5CA}"/>
    <pc:docChg chg="custSel modSld">
      <pc:chgData name="Gene Fong" userId="a2c2c12d-c299-4047-827b-a408ad4b8e52" providerId="ADAL" clId="{99DE64C2-9D27-4E95-9A16-40DC7504E5CA}" dt="2023-10-07T14:52:47.537" v="21" actId="20577"/>
      <pc:docMkLst>
        <pc:docMk/>
      </pc:docMkLst>
      <pc:sldChg chg="modSp mod">
        <pc:chgData name="Gene Fong" userId="a2c2c12d-c299-4047-827b-a408ad4b8e52" providerId="ADAL" clId="{99DE64C2-9D27-4E95-9A16-40DC7504E5CA}" dt="2023-10-07T14:51:39.519" v="2" actId="207"/>
        <pc:sldMkLst>
          <pc:docMk/>
          <pc:sldMk cId="1590635534" sldId="1003"/>
        </pc:sldMkLst>
        <pc:graphicFrameChg chg="mod modGraphic">
          <ac:chgData name="Gene Fong" userId="a2c2c12d-c299-4047-827b-a408ad4b8e52" providerId="ADAL" clId="{99DE64C2-9D27-4E95-9A16-40DC7504E5CA}" dt="2023-10-07T14:51:39.519" v="2" actId="207"/>
          <ac:graphicFrameMkLst>
            <pc:docMk/>
            <pc:sldMk cId="1590635534" sldId="1003"/>
            <ac:graphicFrameMk id="5" creationId="{00000000-0000-0000-0000-000000000000}"/>
          </ac:graphicFrameMkLst>
        </pc:graphicFrameChg>
      </pc:sldChg>
      <pc:sldChg chg="modSp mod">
        <pc:chgData name="Gene Fong" userId="a2c2c12d-c299-4047-827b-a408ad4b8e52" providerId="ADAL" clId="{99DE64C2-9D27-4E95-9A16-40DC7504E5CA}" dt="2023-10-07T14:52:27.569" v="6" actId="207"/>
        <pc:sldMkLst>
          <pc:docMk/>
          <pc:sldMk cId="315422824" sldId="1004"/>
        </pc:sldMkLst>
        <pc:graphicFrameChg chg="mod modGraphic">
          <ac:chgData name="Gene Fong" userId="a2c2c12d-c299-4047-827b-a408ad4b8e52" providerId="ADAL" clId="{99DE64C2-9D27-4E95-9A16-40DC7504E5CA}" dt="2023-10-07T14:52:27.569" v="6" actId="207"/>
          <ac:graphicFrameMkLst>
            <pc:docMk/>
            <pc:sldMk cId="315422824" sldId="1004"/>
            <ac:graphicFrameMk id="7" creationId="{00000000-0000-0000-0000-000000000000}"/>
          </ac:graphicFrameMkLst>
        </pc:graphicFrameChg>
      </pc:sldChg>
      <pc:sldChg chg="modSp mod">
        <pc:chgData name="Gene Fong" userId="a2c2c12d-c299-4047-827b-a408ad4b8e52" providerId="ADAL" clId="{99DE64C2-9D27-4E95-9A16-40DC7504E5CA}" dt="2023-10-07T14:52:47.537" v="21" actId="20577"/>
        <pc:sldMkLst>
          <pc:docMk/>
          <pc:sldMk cId="1334708928" sldId="1005"/>
        </pc:sldMkLst>
        <pc:graphicFrameChg chg="modGraphic">
          <ac:chgData name="Gene Fong" userId="a2c2c12d-c299-4047-827b-a408ad4b8e52" providerId="ADAL" clId="{99DE64C2-9D27-4E95-9A16-40DC7504E5CA}" dt="2023-10-07T14:52:47.537" v="21" actId="20577"/>
          <ac:graphicFrameMkLst>
            <pc:docMk/>
            <pc:sldMk cId="1334708928" sldId="1005"/>
            <ac:graphicFrameMk id="5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0479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RAN4#108bis meeting schedule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224" y="4717686"/>
            <a:ext cx="999858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Chair: </a:t>
            </a:r>
            <a:r>
              <a:rPr lang="en-US" dirty="0"/>
              <a:t>Gene Fong</a:t>
            </a:r>
            <a:r>
              <a:rPr lang="en-US" dirty="0">
                <a:latin typeface="+mj-ea"/>
                <a:ea typeface="+mj-ea"/>
              </a:rPr>
              <a:t>, </a:t>
            </a:r>
            <a:r>
              <a:rPr lang="en-US" dirty="0"/>
              <a:t>Shan Yang 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#108bis	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Xiamen, China, </a:t>
            </a:r>
            <a:r>
              <a:rPr lang="fr-FR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9 – </a:t>
            </a:r>
            <a:r>
              <a:rPr lang="fr-FR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13, 2023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2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Monday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191121"/>
              </p:ext>
            </p:extLst>
          </p:nvPr>
        </p:nvGraphicFramePr>
        <p:xfrm>
          <a:off x="285750" y="1273321"/>
          <a:ext cx="11670462" cy="4267200"/>
        </p:xfrm>
        <a:graphic>
          <a:graphicData uri="http://schemas.openxmlformats.org/drawingml/2006/table">
            <a:tbl>
              <a:tblPr/>
              <a:tblGrid>
                <a:gridCol w="781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859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9:00-9:20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 Opening of the meeting 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 Approval of the agenda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 Letters / reports from other groups / meetings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88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9:30-10:30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Spectrum 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[110] LTE_NR_Other_WI AI4.14, 4.15, 4.23~4.27, 6.2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[114] NR_FDD_ULn28_DLn75_n76 AI4.32 (17)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[115] US_900MHz AI4.33 (2)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[116] NR_bands_n31_n72 AI4.34 (36)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[202] FR2_multiRx_part1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[203] FR2_multiRx_part2 (24)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BSRF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[301] NR_ATG_BSRF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[302] NR_FR1_lessthan_5MHz_BW_BSRF (12)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n-NO" sz="8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[139]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[140] NR_cov_enh2_part1/2 Chaired by Xiang Gao (Huawei)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2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105] LTE_NR_HPUE_FWVM AI4.16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[106] HPUE_Basket_EN-DC AI4.17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[107] HPUE_Basket_Intra-CA_TDD AI4.18, 4.19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[108] HPUE_Basket_inter-CA_SUL AI4.20 (15)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[109] HPUE_Basket_FDD AI4.21, 4.22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[119] HPUE_LTE_FDD_R18 AI6.5 (2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[112] NR_700800900_combo_enh AI4.30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Cont.</a:t>
                      </a: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[224] NR_MIMO_evo_DL_UL </a:t>
                      </a:r>
                      <a:r>
                        <a:rPr kumimoji="0" lang="en-US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NTN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[307] NR_NTN_enh_Part1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[308] NR_NTN_enh_Part2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[309] NR_NTN_enh_Part3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[134] FS_NR_LPWUS Chaired by Ruixin Wang (Vivo)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:00-14:30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1" i="0" u="none" strike="noStrike" kern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i="0" u="none" dirty="0">
                        <a:solidFill>
                          <a:schemeClr val="bg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535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Non-spectrum 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[127] FR2_multiRx_UERF_part1 AI5.7.1, 5.7.1.1/2/3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 FR2_enh_req_Ph3_part1 AI5.6, 5.6.1, 5.6.3 (22)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[209] NonCol_intraB_ENDC_NR_CA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[214] FS_NR_LPWUS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[231] IoT_NTN_enh (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Repeater/IAB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[310]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NR_netcon_repeater_RFConformance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[312]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NR_mobile_IAB_RF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NR_Mob_enh2_part1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Qiming Li (Apple)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 FR2_enh_req_Ph3_part1 AI5.6, 5.6.1, 5.6.3 (Cont)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Andrey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Chervyakov</a:t>
                      </a:r>
                      <a:endParaRPr lang="en-US" altLang="zh-CN" sz="800" baseline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[220] NR_Mob_enh2_part2 (42)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[315] NR_RF_FR2_req_Ph3_Demod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[321] NR_demod_enh3_Part1 Chaired by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Jingzhou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Wu (China Telecom)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49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:20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-19:30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 #1: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Chaired by Dominique Brunel (Skyworks)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MGs enhancement WI 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Ato Yu (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MediaTek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[314] RF_FR1_enh2_Demod Chaired by Tricia Li (Huawei)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1" i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NR_MIMO_OTA_enh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Xuan Yi (CAICT)</a:t>
                      </a: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63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Tuesday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554653"/>
              </p:ext>
            </p:extLst>
          </p:nvPr>
        </p:nvGraphicFramePr>
        <p:xfrm>
          <a:off x="281221" y="1273320"/>
          <a:ext cx="11674991" cy="3215701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60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[126] FR2_enh_req_Ph3_part2 AI5.6.2 (17)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NR_MIMO_evo_DL_UL_UERF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AI5.29, 5.29.1 (12)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[230] Netw_Energy_NR (29)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[206] NR_MG_enh2_part1 (36)</a:t>
                      </a:r>
                      <a:endParaRPr lang="en-IE" sz="8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[207] NR_MG_enh2_part2 (42)</a:t>
                      </a:r>
                      <a:endParaRPr lang="en-IE" sz="8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[314] RF_FR1_enh2_Demod (40)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321] NR_demod_enh3_Part1 (25)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</a:t>
                      </a:r>
                      <a:r>
                        <a:rPr lang="en-GB" altLang="zh-CN" sz="8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GB" altLang="zh-CN" sz="800" b="1" i="0" u="none" strike="noStrike" kern="1200" baseline="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Ad-hoc: 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[123] F</a:t>
                      </a:r>
                      <a:r>
                        <a:rPr lang="en-GB" altLang="zh-CN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R1_enh2_part3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Yuta (NTT DOCOMO</a:t>
                      </a:r>
                      <a:r>
                        <a:rPr lang="en-GB" altLang="zh-CN" sz="8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lang="en-GB" altLang="zh-CN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[121]</a:t>
                      </a:r>
                      <a:r>
                        <a:rPr lang="en-GB" altLang="zh-CN" sz="8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GB" altLang="zh-CN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FR1_enh2_part1 Chaired by Leo Liu (Huawei)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[124] NR_channel_raster_enh AI5.4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[137] NR_MC_enh_UERF AI5.23, 5.23.1, 5.23.2 (17)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NR_DualTxRx_MUSIM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(51)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[217] NR_pos_enh2_part3 (8)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[218] NR_MC_enh (4)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[318] NR_HST_FR2_enh_Demod (26)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[317]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NonCol_intraB_ENDC_NR_CA_Demod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u="none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Ad-hoc:</a:t>
                      </a:r>
                      <a:r>
                        <a:rPr kumimoji="1" lang="ru-RU" altLang="ja-JP" sz="800" b="1" i="0" u="none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1" lang="en-US" altLang="ja-JP" sz="800" b="1" i="0" u="none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NR FR2 multi-Rx chain WI, Chaired by Qian Yang (vivo) (1hour)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1" lang="fr-FR" altLang="ja-JP" sz="800" b="0" i="0" strike="noStrike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R18 NR ATG WI,</a:t>
                      </a:r>
                      <a:r>
                        <a:rPr kumimoji="1" lang="fr-FR" altLang="ja-JP" sz="800" b="0" i="0" strike="noStrike" kern="120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0" i="0" strike="noStrike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Xiaoran Zhang (CMCC)  (1 hour) 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[121] FR1_enh2_part1 AI5.3, 5.3.1.1, 5.3.1.4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[122] FR1_enh2_part2 AI5.3.1.2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[123] FR1_enh2_part3 AI5.3.1.3 (15)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[219] NR_Mob_enh2_part1 (51)</a:t>
                      </a:r>
                    </a:p>
                    <a:p>
                      <a:pPr marL="0" marR="0" lvl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[220] NR_Mob_enh2_part2 (38)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[325] </a:t>
                      </a:r>
                      <a:r>
                        <a:rPr lang="en-US" altLang="zh-CN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NR_MIMO_evo_DL_UL_demod</a:t>
                      </a:r>
                      <a:r>
                        <a:rPr lang="en-US" altLang="zh-CN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[322] NR_NTN_enh_SAN_UE_demod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[323] NR_cov_enh2_demod (7</a:t>
                      </a:r>
                      <a:r>
                        <a:rPr kumimoji="0" lang="nn-NO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[125]/[126] FR2_enh_req_Ph3_part1/2 Chaired by Hisashi Onozawa (Nokia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17:00-19:00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[111] NR_3Tx-4Rx_WI AI4.28, 4.29, 5.5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[129] NonCol_intraB AI5.11.1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[136] NR_pos_enh2_UERF AI5.22, 5.22.1.1, 5.22.1.2 (2)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[147] NR_LTE_UAV AI5.35, 6.7 (9)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Haijie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Qiu</a:t>
                      </a:r>
                      <a:endParaRPr kumimoji="0" lang="en-US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</a:t>
                      </a: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[324]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NR_netcon_repeater_Demod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[320] NR_FR1_lessthan_5MHz_BW_demod (14)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17:00 – 18:00 </a:t>
                      </a: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Ad-hoc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[329] FS_NR_FR2_OTA_enh </a:t>
                      </a:r>
                      <a:r>
                        <a:rPr kumimoji="1" lang="fr-FR" altLang="ja-JP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by Bin Han (Qualcomm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18:00 – 19:00 </a:t>
                      </a: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[330] NR_FR1_TRP_TRS_enh Chaired by Ruixin Wang (vivo)</a:t>
                      </a:r>
                      <a:endParaRPr kumimoji="1" lang="fr-FR" altLang="ja-JP" sz="8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19:00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-21:00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Welcome reception </a:t>
                      </a: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altLang="ja-JP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Wednesday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652237"/>
              </p:ext>
            </p:extLst>
          </p:nvPr>
        </p:nvGraphicFramePr>
        <p:xfrm>
          <a:off x="281221" y="1273320"/>
          <a:ext cx="11674991" cy="3660508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[135] </a:t>
                      </a:r>
                      <a:r>
                        <a:rPr kumimoji="0" lang="en-GB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FS_NR_AIML_air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AI5.21 (41)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[212] NR_ATG (19)</a:t>
                      </a: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[210] NR_HST_FR2_enh_part1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[211] NR_HST_FR2_enh_part2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[228] NR_SL_relay_enh (10)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 – 9:30 </a:t>
                      </a: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[316] NR_FR2_multiRx_DL_Demod Chaired by Jahidur Rahman (Qualcomm)</a:t>
                      </a:r>
                    </a:p>
                    <a:p>
                      <a:pPr algn="l" fontAlgn="ctr"/>
                      <a:endParaRPr kumimoji="0" lang="nn-NO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l" fontAlgn="ctr"/>
                      <a:r>
                        <a:rPr kumimoji="0" lang="nn-NO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9:30 – 10:30 BS</a:t>
                      </a:r>
                    </a:p>
                    <a:p>
                      <a:pPr algn="l" fontAlgn="ctr"/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[303] NR_LTE_EMC_enh (8)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[304] FS_NR_duplex_evo_Part1 (26)</a:t>
                      </a:r>
                    </a:p>
                    <a:p>
                      <a:pPr algn="l" fontAlgn="ctr"/>
                      <a:endParaRPr kumimoji="0" lang="nn-NO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b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1) R18 NR Positioning 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Muhammad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Kazmi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(Ericsson) (1h 45min)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2) R18 Network Energy Saving chaired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Zhongyi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Shen (Huawei) (45min)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9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[120] FS_SimBC AI5.1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[134] FS_NR_LPWUS AI5.20, 5.20.1, 5.20.2, 5.20.3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[204] NR_RRM_enh3_part1 (34)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[205] NR_RRM_enh3_part2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[213] NR_FR1_lessthan_5MHz_BW (14)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[305] FS_NR_duplex_evo_Part2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[306] FS_NR_duplex_evo_Part3 (16</a:t>
                      </a: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[127] FR2_multiRx_UERF_part1/ Chaired by 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Sumant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(Qualcomm)</a:t>
                      </a:r>
                      <a:endParaRPr kumimoji="0" lang="en-US" altLang="en-US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[113] LTE_NR_NTN_LSband AI4.31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[117] IoT_NTN_extLband AI6.3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[118] IoT_NTN_FDD_LS_band AI6.4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[138] NR_NTN_enh_UERF AI 5.26.5 (8)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[215] NR_pos_enh2_part1 (32) </a:t>
                      </a:r>
                    </a:p>
                    <a:p>
                      <a:pPr algn="l" fontAlgn="ctr"/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[216] NR_pos_enh2_part2 (22)</a:t>
                      </a:r>
                    </a:p>
                    <a:p>
                      <a:pPr algn="l" fontAlgn="ctr"/>
                      <a:endParaRPr kumimoji="0" lang="nn-NO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OTA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[331]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NR_MIMO_OTA_enh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[329] FS_NR_FR2_OTA_enh (16)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 Chaired by Yanze Fu (Samsung)</a:t>
                      </a:r>
                      <a:endParaRPr kumimoji="0" lang="en-US" altLang="ja-JP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altLang="ja-JP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[139] NR_cov_enh2_part1 AI 5.27, 5.27.1.1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[140] NR_cov_enh2_part2 AI 5.27.1.2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Yang Tang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NR_SL_enh2_part1 (12)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n-NO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OTA cont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[330] NR_FR1_TRP_TRS_enh (22)</a:t>
                      </a:r>
                    </a:p>
                    <a:p>
                      <a:pPr algn="l" fontAlgn="ctr"/>
                      <a:endParaRPr lang="nn-NO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 hoc: 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[319] </a:t>
                      </a:r>
                      <a:r>
                        <a:rPr kumimoji="0" lang="en-GB" altLang="zh-CN" sz="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NR_ATG_Demod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Xiaoran Zhang (CMCC)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12:00 – 13:00 </a:t>
                      </a:r>
                      <a:r>
                        <a:rPr kumimoji="0" lang="en-GB" altLang="zh-CN" sz="800" b="1" i="0" u="none" strike="sng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 hoc:  TBD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3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:30-19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[147] NR_LTE_UAV Chaired by Johannes Hejselbaek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Yang Tang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Cont.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[226] NR_SL_enh2_part2 (13)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[332]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LS_BSRF_RAN_task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Ato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Yu (MediaTek)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[306] </a:t>
                      </a:r>
                      <a:r>
                        <a:rPr kumimoji="0" lang="en-GB" altLang="ja-JP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FS_NR_duplex_evo_Part3 Chaired by Xiaoran Zhang (CMCC)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7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Thursday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35679"/>
              </p:ext>
            </p:extLst>
          </p:nvPr>
        </p:nvGraphicFramePr>
        <p:xfrm>
          <a:off x="281221" y="1273320"/>
          <a:ext cx="11674991" cy="3459541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274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[142] NR_SL_enh2_UERF_part1 AI5.30, 5.30.1/2/2.1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[143] NR_SL_enh2_UERF_part2 AI 5.30.2.2, 5.30.2.4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[144] NR_SL_enh2_UERF_part3 AI 5.30.2.3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[145] NR_redcap_enh_UERF AI5.31, 5.31.1 (16)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[208]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NR_BWP_wor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[223] NR_netcon_repeater (1)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[229] NR_mobile_IAB (2)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[316] NR_FR2_multiRX_DL_Demod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[319] NR_ATG_Demod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n-NO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[111] NR_3Tx-4Rx_WI </a:t>
                      </a:r>
                      <a:r>
                        <a:rPr kumimoji="0" lang="en-US" altLang="ja-JP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Jinqiang Xing (OPPO)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[146] Netw_Energy_NR AI5.34, 5.34.1, 5.34.2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[131] NR_ATG_UERF_part1 AI5.13, 5.13.1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[132] NR_ATG_UERF_part2 AI5.13.2 (18)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Andrey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Chervyakov</a:t>
                      </a:r>
                      <a:endParaRPr lang="en-US" altLang="zh-CN" sz="800" baseline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[232] Reply_LS (42)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[227] NR_redcap_enh (12)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NTN testing/RAN5 LSs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[332]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LS_BSRF_RAN_task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 #2: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Chaired by Dominique Brunel (Skyworks)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[133] NR_FR1_lessthan_5MHz_BW AI5.14, 5.14.1/2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[148] NR_reply_LS_UE_RF AI7.4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Basket WI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AI4.1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[102] NR_Baskets_Part_2 AI4.3~4.8 (40)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[103] NR_Baskets_Part_3 AI4.9~4.13 (72)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[104] LTE_Baskets AI6.1 (2)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Cont.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 (1 hour)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E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E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 minutes: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[232] Reply LS + [227]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RedCap_enh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+ [226] NR_SL_enh2_part1 + part 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[230] Netw_Energy_NR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[224] NR_MIMO_evo_DL_UL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[202] + [203]  FR2_multiRx_part1 + Part 2</a:t>
                      </a: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Demod</a:t>
                      </a:r>
                      <a:endParaRPr lang="en-US" altLang="zh-CN" sz="8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[326] NR_SL_enh2_demod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[327]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Netw_Energy_NR_demod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[328]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1) R18 FR2 HST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Jackson (Samsung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 (1 hour)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2) R18 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 NTN 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</a:t>
                      </a:r>
                      <a:r>
                        <a:rPr kumimoji="1" lang="en-US" altLang="zh-CN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Hsuanli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Lin (</a:t>
                      </a:r>
                      <a:r>
                        <a:rPr kumimoji="1" lang="en-US" altLang="zh-CN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  (1 hour)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1E9657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Early return to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en-GB" altLang="zh-CN" sz="800" b="1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nd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round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:30-19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Start from 18:00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[135] FS_NR_AIML_air Chaired Vali (Qualcomm)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FS_NR_LPWUS 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Xusheng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Wei (vivo)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BDaT</a:t>
                      </a:r>
                      <a:r>
                        <a:rPr lang="en-US" altLang="zh-CN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Ad-hoc:  TBD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Ad-hoc:  TBD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4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Friday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735576"/>
              </p:ext>
            </p:extLst>
          </p:nvPr>
        </p:nvGraphicFramePr>
        <p:xfrm>
          <a:off x="281221" y="1273321"/>
          <a:ext cx="11674991" cy="2513520"/>
        </p:xfrm>
        <a:graphic>
          <a:graphicData uri="http://schemas.openxmlformats.org/drawingml/2006/table">
            <a:tbl>
              <a:tblPr/>
              <a:tblGrid>
                <a:gridCol w="7550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02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5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90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1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-15:00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 Revision of the Work Plan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3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15:30-17:00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 Any other business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 Close of the meeting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8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9196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 bwMode="auto">
          <a:xfrm>
            <a:off x="3920791" y="3809510"/>
            <a:ext cx="1619951" cy="74924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2396571" y="5186472"/>
            <a:ext cx="3144171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0" name="矩形 79"/>
          <p:cNvSpPr/>
          <p:nvPr/>
        </p:nvSpPr>
        <p:spPr bwMode="auto">
          <a:xfrm>
            <a:off x="9116120" y="4566794"/>
            <a:ext cx="3075880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79" name="矩形 78"/>
          <p:cNvSpPr/>
          <p:nvPr/>
        </p:nvSpPr>
        <p:spPr bwMode="auto">
          <a:xfrm>
            <a:off x="199384" y="4566795"/>
            <a:ext cx="4520607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General Aspects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17873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face-to-face meeting will take place during </a:t>
            </a:r>
            <a:r>
              <a:rPr lang="en-US" sz="1400" dirty="0">
                <a:solidFill>
                  <a:srgbClr val="FF0000"/>
                </a:solidFill>
              </a:rPr>
              <a:t>October 09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 ~ October 13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, 2023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Three sessions in three separate rooms: Main, RRM, </a:t>
            </a:r>
            <a:r>
              <a:rPr lang="en-US" sz="1200" dirty="0" err="1"/>
              <a:t>BSRF_Demod_test</a:t>
            </a:r>
            <a:r>
              <a:rPr lang="en-US" sz="1200" dirty="0"/>
              <a:t>. </a:t>
            </a:r>
            <a:r>
              <a:rPr lang="en-US" sz="1200" dirty="0" err="1"/>
              <a:t>GoToWebinar</a:t>
            </a:r>
            <a:r>
              <a:rPr lang="en-US" sz="1200" dirty="0"/>
              <a:t> (GTW) conference calls will be set each session. And the remote participant can be supported. TOHRU will be used</a:t>
            </a:r>
            <a:r>
              <a:rPr lang="en-US" altLang="zh-CN" sz="1200" dirty="0"/>
              <a:t>. A number of ad hoc sessions will be arranged (see Slide #7).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will be designated to provide the summary for a topic before the meeting. In online discussions, session chairs will handle topics based on the moderator summary. Moderator does not need update the summary by collecting comments during the meeting.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Deadline for </a:t>
            </a:r>
            <a:r>
              <a:rPr lang="en-US" sz="1400" dirty="0" err="1">
                <a:cs typeface="+mn-cs"/>
              </a:rPr>
              <a:t>Tdoc</a:t>
            </a:r>
            <a:r>
              <a:rPr lang="en-US" sz="1400" dirty="0">
                <a:cs typeface="+mn-cs"/>
              </a:rPr>
              <a:t> request &amp; submission deadline: </a:t>
            </a:r>
            <a:r>
              <a:rPr lang="en-US" sz="1400" dirty="0">
                <a:solidFill>
                  <a:srgbClr val="FF0000"/>
                </a:solidFill>
                <a:cs typeface="+mn-cs"/>
              </a:rPr>
              <a:t>September 27</a:t>
            </a:r>
            <a:r>
              <a:rPr lang="en-US" sz="1400" baseline="30000" dirty="0">
                <a:solidFill>
                  <a:srgbClr val="FF0000"/>
                </a:solidFill>
                <a:cs typeface="+mn-cs"/>
              </a:rPr>
              <a:t>th</a:t>
            </a:r>
            <a:r>
              <a:rPr lang="en-US" sz="1400" dirty="0">
                <a:solidFill>
                  <a:srgbClr val="FF0000"/>
                </a:solidFill>
                <a:cs typeface="+mn-cs"/>
              </a:rPr>
              <a:t> (Wednesday) 2023, 23:59 UTC</a:t>
            </a:r>
            <a:r>
              <a:rPr lang="en-US" sz="1400" dirty="0">
                <a:cs typeface="+mn-cs"/>
              </a:rPr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Other deadlines can be found in the following slides.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One picture of meeting flows. See details in the corresponding slides.</a:t>
            </a:r>
            <a:endParaRPr lang="en-US" altLang="zh-CN" sz="8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93371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 (29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401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Mon~Thu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974667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719991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465315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21063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95596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701287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446611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191935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93725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68258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48045" y="3423257"/>
            <a:ext cx="4442485" cy="16087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Pre-meeting (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September 28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~ October 08) </a:t>
            </a:r>
          </a:p>
        </p:txBody>
      </p:sp>
      <p:sp>
        <p:nvSpPr>
          <p:cNvPr id="22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4719991" y="3222884"/>
            <a:ext cx="2773122" cy="36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9 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9191936" y="3224131"/>
            <a:ext cx="2962208" cy="36000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Post-meeting process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(October 16~19)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8446638" y="3224131"/>
            <a:ext cx="720000" cy="360000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047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(28</a:t>
            </a:r>
            <a:r>
              <a:rPr lang="en-GB" sz="800" kern="0" baseline="3000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738695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22934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427910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02437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assignment on Friday (29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7165" y="3870984"/>
            <a:ext cx="720000" cy="51733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Tdoc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number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request &amp; submission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September</a:t>
            </a: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27</a:t>
            </a:r>
            <a:r>
              <a:rPr lang="en-US" sz="800" b="1" kern="0" baseline="3000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rgbClr val="FF3300"/>
                </a:solidFill>
                <a:latin typeface="+mj-ea"/>
                <a:ea typeface="+mj-ea"/>
                <a:cs typeface="+mn-cs"/>
              </a:rPr>
              <a:t>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253285" y="5815203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Registration Mon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(Oct 2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nd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38601" y="4601459"/>
            <a:ext cx="720000" cy="474429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Draft summary for topics on Friday (29</a:t>
            </a:r>
            <a:r>
              <a:rPr lang="en-US" sz="800" b="1" kern="0" baseline="3000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98963" y="4601459"/>
            <a:ext cx="720000" cy="548674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Formal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of 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 submission by Sunday (Oct 8</a:t>
            </a:r>
            <a:r>
              <a:rPr lang="en-US" sz="800" b="1" kern="0" baseline="3000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481278" y="4601459"/>
            <a:ext cx="722741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 review &amp; comments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484019" y="5207327"/>
            <a:ext cx="720000" cy="545870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list for block approval for basket on Wed (Oct 4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22450" y="5207327"/>
            <a:ext cx="720000" cy="546256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Deadline for flag for block  approval on Fri (Oct 7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719991" y="5207713"/>
            <a:ext cx="720000" cy="474429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updated list for block approval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76429" y="5775537"/>
            <a:ext cx="1788420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37000">
                <a:srgbClr val="C00000"/>
              </a:gs>
              <a:gs pos="0">
                <a:srgbClr val="C00000"/>
              </a:gs>
              <a:gs pos="77000">
                <a:schemeClr val="accent2">
                  <a:lumMod val="60000"/>
                  <a:lumOff val="40000"/>
                </a:schemeClr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Update of meeting notes per day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allocation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59510" y="3916489"/>
            <a:ext cx="1788420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55000">
                <a:srgbClr val="1E9657"/>
              </a:gs>
              <a:gs pos="0">
                <a:srgbClr val="1E9657"/>
              </a:gs>
              <a:gs pos="65000">
                <a:srgbClr val="92D050"/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WF/CR template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Draft TS/TR</a:t>
            </a:r>
          </a:p>
        </p:txBody>
      </p:sp>
      <p:sp>
        <p:nvSpPr>
          <p:cNvPr id="6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696717" y="5560943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Check-in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79526" y="4567274"/>
            <a:ext cx="1788420" cy="988771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55000">
                <a:srgbClr val="1E9657"/>
              </a:gs>
              <a:gs pos="0">
                <a:srgbClr val="1E9657"/>
              </a:gs>
              <a:gs pos="66000">
                <a:srgbClr val="92D050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Online discussions &amp;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GTW conference call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TOHRU</a:t>
            </a:r>
          </a:p>
          <a:p>
            <a:pPr algn="ctr" defTabSz="514299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request (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new&amp;revision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Upload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tdocs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(10.10.10.10) </a:t>
            </a:r>
            <a:r>
              <a:rPr lang="en-US" altLang="zh-CN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&amp; 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How to access contributions</a:t>
            </a:r>
          </a:p>
        </p:txBody>
      </p:sp>
      <p:sp>
        <p:nvSpPr>
          <p:cNvPr id="6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79184" y="5770085"/>
            <a:ext cx="720000" cy="565437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schedule &amp; Ad hoc chair assignment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507681" y="3224131"/>
            <a:ext cx="913606" cy="36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 12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~13)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177146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List of email threads for post-meeting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938797" y="4601459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Submission of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of post-meeting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673040" y="4601459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427910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Approve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tdocs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for post-meeting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359490" y="3916489"/>
            <a:ext cx="1410208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37000">
                <a:srgbClr val="C00000"/>
              </a:gs>
              <a:gs pos="0">
                <a:srgbClr val="C00000"/>
              </a:gs>
              <a:gs pos="77000">
                <a:schemeClr val="accent2">
                  <a:lumMod val="60000"/>
                  <a:lumOff val="40000"/>
                </a:schemeClr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Pre-RAN Action 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MCC 3GU parsing tool</a:t>
            </a:r>
          </a:p>
        </p:txBody>
      </p:sp>
      <p:sp>
        <p:nvSpPr>
          <p:cNvPr id="7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603581" y="2895419"/>
            <a:ext cx="720000" cy="252000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chairs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517057" y="2895419"/>
            <a:ext cx="720000" cy="252000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moderator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427910" y="2895419"/>
            <a:ext cx="720000" cy="2520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delegates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14104" y="4337804"/>
            <a:ext cx="21964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Topic Moderator &amp; summary: slide #5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0625" y="5347266"/>
            <a:ext cx="20569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Basket WIs Block approval: slide #6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9906920" y="5132427"/>
            <a:ext cx="18646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Post-meeting process: slide #14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780585" y="3973708"/>
            <a:ext cx="7216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#3/4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434785" y="4644982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#7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434785" y="487190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#12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34785" y="5032701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#8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434785" y="3973708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#9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434785" y="4159016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#10/11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9713619" y="396363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#15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595171" y="594990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#13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385535" y="5679039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#13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375239" y="6052103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#8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7436940" y="525889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#17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733239" y="5853446"/>
            <a:ext cx="886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+mj-ea"/>
                <a:ea typeface="+mj-ea"/>
              </a:rPr>
              <a:t>Provided before meeting</a:t>
            </a:r>
          </a:p>
        </p:txBody>
      </p:sp>
      <p:sp>
        <p:nvSpPr>
          <p:cNvPr id="7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4875915" y="6281847"/>
            <a:ext cx="3722103" cy="141787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0:00 am ~ 7:00 am meeting venue Local time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955963" y="6441542"/>
            <a:ext cx="23230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No email are expected in RAN4 reflector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80037" y="4116572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#18/21</a:t>
            </a:r>
          </a:p>
        </p:txBody>
      </p:sp>
      <p:sp>
        <p:nvSpPr>
          <p:cNvPr id="9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55964" y="3870984"/>
            <a:ext cx="720000" cy="645951"/>
          </a:xfrm>
          <a:prstGeom prst="roundRect">
            <a:avLst>
              <a:gd name="adj" fmla="val 11677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Chairs trigger </a:t>
            </a: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nwm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 feedback  maintenance &amp; sp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ectrum related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719991" y="3870984"/>
            <a:ext cx="720000" cy="645951"/>
          </a:xfrm>
          <a:prstGeom prst="roundRect">
            <a:avLst>
              <a:gd name="adj" fmla="val 12509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algn="ctr" defTabSz="51429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kern="0" dirty="0">
                <a:solidFill>
                  <a:srgbClr val="FFFFFF"/>
                </a:solidFill>
              </a:rPr>
              <a:t>Flag maintenance &amp; spectrum @</a:t>
            </a:r>
            <a:r>
              <a:rPr lang="en-US" altLang="zh-CN" sz="800" b="1" kern="0" dirty="0" err="1">
                <a:solidFill>
                  <a:srgbClr val="FFFFFF"/>
                </a:solidFill>
              </a:rPr>
              <a:t>nwm</a:t>
            </a:r>
            <a:endParaRPr lang="en-US" sz="800" b="1" kern="0" dirty="0">
              <a:solidFill>
                <a:srgbClr val="FFFF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342197" y="3968472"/>
            <a:ext cx="16658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NWM flag process Slide #16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712193" y="409894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#18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9906920" y="5723173"/>
            <a:ext cx="1225015" cy="215444"/>
          </a:xfrm>
          <a:prstGeom prst="rect">
            <a:avLst/>
          </a:prstGeom>
          <a:solidFill>
            <a:srgbClr val="1E9657"/>
          </a:solidFill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+mj-ea"/>
                <a:ea typeface="+mj-ea"/>
              </a:rPr>
              <a:t>Meeting room: Slide #22</a:t>
            </a:r>
          </a:p>
        </p:txBody>
      </p:sp>
      <p:sp>
        <p:nvSpPr>
          <p:cNvPr id="105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993371" y="3222884"/>
            <a:ext cx="3697160" cy="180000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Inactive period 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044" y="3222884"/>
            <a:ext cx="724792" cy="2162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311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5161661" cy="1726253"/>
          </a:xfrm>
        </p:spPr>
        <p:txBody>
          <a:bodyPr/>
          <a:lstStyle/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RAN4 meeting rooms: @ </a:t>
            </a:r>
            <a:r>
              <a:rPr lang="en-GB" altLang="zh-CN" sz="1400" dirty="0" err="1"/>
              <a:t>DoubleTree</a:t>
            </a:r>
            <a:r>
              <a:rPr lang="en-GB" altLang="zh-CN" sz="1400" dirty="0"/>
              <a:t> by Hilton Xiamen-</a:t>
            </a:r>
            <a:r>
              <a:rPr lang="en-GB" altLang="zh-CN" sz="1400" dirty="0" err="1"/>
              <a:t>Wuyuan</a:t>
            </a:r>
            <a:r>
              <a:rPr lang="en-GB" altLang="zh-CN" sz="1400" dirty="0"/>
              <a:t> Bay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Main </a:t>
            </a:r>
            <a:r>
              <a:rPr lang="en-GB" altLang="zh-CN" sz="1200" dirty="0" err="1"/>
              <a:t>Sessi</a:t>
            </a:r>
            <a:r>
              <a:rPr lang="en-US" altLang="zh-CN" sz="1200" dirty="0"/>
              <a:t>on: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Tianyuan</a:t>
            </a:r>
            <a:r>
              <a:rPr lang="en-US" altLang="zh-CN" sz="1200" dirty="0"/>
              <a:t> Ballroom + </a:t>
            </a:r>
            <a:r>
              <a:rPr lang="en-US" altLang="zh-CN" sz="1200" dirty="0" err="1"/>
              <a:t>Hengyuan</a:t>
            </a:r>
            <a:r>
              <a:rPr lang="en-US" altLang="zh-CN" sz="1200" dirty="0"/>
              <a:t> Ballroom (300)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RRM Session: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ym typeface="+mn-ea"/>
              </a:rPr>
              <a:t>Function Room </a:t>
            </a:r>
            <a:r>
              <a:rPr lang="en-US" altLang="zh-CN" sz="1200" dirty="0" err="1">
                <a:sym typeface="+mn-ea"/>
              </a:rPr>
              <a:t>Riyuan+Yueyuan+Xingyuan</a:t>
            </a:r>
            <a:r>
              <a:rPr lang="en-US" altLang="zh-CN" sz="1200" dirty="0">
                <a:sym typeface="+mn-ea"/>
              </a:rPr>
              <a:t> (100)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BSRF_Demod_test</a:t>
            </a:r>
            <a:r>
              <a:rPr lang="en-US" altLang="zh-CN" sz="1200" dirty="0"/>
              <a:t>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 err="1"/>
              <a:t>Qingyuan</a:t>
            </a:r>
            <a:r>
              <a:rPr lang="en-GB" altLang="zh-CN" sz="1200" dirty="0"/>
              <a:t> Ballroom (100)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Meeting rooms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 txBox="1">
            <a:spLocks/>
          </p:cNvSpPr>
          <p:nvPr/>
        </p:nvSpPr>
        <p:spPr bwMode="auto">
          <a:xfrm>
            <a:off x="401651" y="3794330"/>
            <a:ext cx="4905286" cy="1726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kern="0" dirty="0">
                <a:cs typeface="+mn-cs"/>
              </a:rPr>
              <a:t>RAN4 ad hoc meeting room: @ </a:t>
            </a:r>
            <a:r>
              <a:rPr lang="en-GB" altLang="zh-CN" sz="1400" dirty="0" err="1"/>
              <a:t>DoubleTree</a:t>
            </a:r>
            <a:r>
              <a:rPr lang="en-GB" altLang="zh-CN" sz="1400" dirty="0"/>
              <a:t> by Hilton Xiamen-</a:t>
            </a:r>
            <a:r>
              <a:rPr lang="en-GB" altLang="zh-CN" sz="1400" dirty="0" err="1"/>
              <a:t>Wuyuan</a:t>
            </a:r>
            <a:r>
              <a:rPr lang="en-GB" altLang="zh-CN" sz="1400" dirty="0"/>
              <a:t> Bay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kern="0" dirty="0">
                <a:solidFill>
                  <a:srgbClr val="000000"/>
                </a:solidFill>
                <a:latin typeface="Arial" panose="020B0604020202020204" pitchFamily="34" charset="0"/>
              </a:rPr>
              <a:t>Ad hoc room: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Hengan Meeting Room (50)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zh-CN" sz="1600" kern="0" dirty="0"/>
          </a:p>
        </p:txBody>
      </p:sp>
      <p:pic>
        <p:nvPicPr>
          <p:cNvPr id="5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78" y="1367281"/>
            <a:ext cx="6312833" cy="4563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椭圆 1"/>
          <p:cNvSpPr/>
          <p:nvPr/>
        </p:nvSpPr>
        <p:spPr bwMode="auto">
          <a:xfrm>
            <a:off x="6759719" y="3931065"/>
            <a:ext cx="2144994" cy="158951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4442" y="4948015"/>
            <a:ext cx="1295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958554" y="3931065"/>
            <a:ext cx="1082750" cy="158951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39738" y="4840293"/>
            <a:ext cx="920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BS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6930636" y="1525509"/>
            <a:ext cx="2803020" cy="1174962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8236" y="2290271"/>
            <a:ext cx="1271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RRM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10666289" y="1709159"/>
            <a:ext cx="1082750" cy="888889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10760" y="2290271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 hoc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8330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purl.org/dc/terms/"/>
    <ds:schemaRef ds:uri="http://purl.org/dc/elements/1.1/"/>
    <ds:schemaRef ds:uri="a915fe38-2618-47b6-8303-829fb71466d5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3d77754-4ccc-4c57-9291-cab09e81894a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366369</TotalTime>
  <Words>2172</Words>
  <Application>Microsoft Office PowerPoint</Application>
  <PresentationFormat>宽屏</PresentationFormat>
  <Paragraphs>374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RAN4#108bis meeting schedule</vt:lpstr>
      <vt:lpstr>Monday</vt:lpstr>
      <vt:lpstr>Tuesday</vt:lpstr>
      <vt:lpstr>Wednesday</vt:lpstr>
      <vt:lpstr>Thursday</vt:lpstr>
      <vt:lpstr>Friday</vt:lpstr>
      <vt:lpstr>Appendix</vt:lpstr>
      <vt:lpstr>General Aspects </vt:lpstr>
      <vt:lpstr>Meeting rooms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1860</cp:revision>
  <cp:lastPrinted>2016-09-15T08:31:35Z</cp:lastPrinted>
  <dcterms:created xsi:type="dcterms:W3CDTF">2009-11-27T05:15:11Z</dcterms:created>
  <dcterms:modified xsi:type="dcterms:W3CDTF">2023-10-08T01:49:38Z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(3)fMjTjASR+TwlJfO66puo9QZL10dj7mNpiii1xbOq24HK9wJc8uuIZjvhXmS4TVIw8kbthBGt
qFUC7DZZofIzPw0gbq5TGdsAqa0eObrSU2TR0RJ0jxqBPPOogFtbJ93oc9E8DQZVPb1+8TBk
U7OSJluj+E587XAEMWLR9NaUyMx4sxluX8nn6BSGr9gdxUCTr12LrPyE/tlvxYqiySV5M4Og
iI/qQN2R8pfcOCaq9v</vt:lpwstr>
  </property>
  <property fmtid="{D5CDD505-2E9C-101B-9397-08002B2CF9AE}" pid="11" name="_2015_ms_pID_7253431">
    <vt:lpwstr>DLP96rlIbP0mn004GxzFrx3o1TWc60fGgf9gWedqtVFQV0kY3Zevuy
ky9xpLXmLYQ8GH6v5brKwLEEltgdcKoCSVcdAXWjFKEgBjQBJg11cVPLN+QPbzldu1/sPNzX
wCZwTMogBS8vU/aObY8eF3Ju0+YwjBwS4rpJbbQ229b5iMmmTcn3mV57EHhA6MFb9QKbu6W1
GvNeSKNi0XTOGyP+HwsYqD4MRckM20rydeaR</vt:lpwstr>
  </property>
  <property fmtid="{D5CDD505-2E9C-101B-9397-08002B2CF9AE}" pid="12" name="_2015_ms_pID_7253432">
    <vt:lpwstr>zg==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1696728550</vt:lpwstr>
  </property>
</Properties>
</file>