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9"/>
  </p:notesMasterIdLst>
  <p:handoutMasterIdLst>
    <p:handoutMasterId r:id="rId30"/>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09" r:id="rId26"/>
    <p:sldId id="1010" r:id="rId27"/>
    <p:sldId id="977" r:id="rId28"/>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00FF"/>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112" d="100"/>
          <a:sy n="112" d="100"/>
        </p:scale>
        <p:origin x="870"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08/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8/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07/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05/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RAN4#108 meeting </a:t>
            </a:r>
            <a:r>
              <a:rPr lang="en-US" b="1" dirty="0">
                <a:latin typeface="微软雅黑" panose="020B0503020204020204" pitchFamily="34" charset="-122"/>
                <a:ea typeface="微软雅黑" panose="020B0503020204020204" pitchFamily="34" charset="-122"/>
              </a:rPr>
              <a:t>Arrangements and Guidelines</a:t>
            </a: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dirty="0">
                <a:latin typeface="+mj-ea"/>
                <a:ea typeface="+mj-ea"/>
              </a:rPr>
              <a:t>Haijie Qiu</a:t>
            </a:r>
            <a:r>
              <a:rPr lang="en-US" dirty="0" smtClean="0">
                <a:latin typeface="+mj-ea"/>
                <a:ea typeface="+mj-ea"/>
              </a:rPr>
              <a:t>, </a:t>
            </a:r>
            <a:r>
              <a:rPr lang="en-US" dirty="0" smtClean="0"/>
              <a:t>Andrey </a:t>
            </a:r>
            <a:r>
              <a:rPr lang="en-US" dirty="0" err="1" smtClean="0"/>
              <a:t>Chervyakov</a:t>
            </a:r>
            <a:r>
              <a:rPr lang="en-US" dirty="0" smtClean="0">
                <a:latin typeface="+mj-ea"/>
                <a:ea typeface="+mj-ea"/>
              </a:rPr>
              <a:t> </a:t>
            </a:r>
            <a:endParaRPr lang="en-US" dirty="0">
              <a:latin typeface="+mj-ea"/>
              <a:ea typeface="+mj-ea"/>
            </a:endParaRP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108</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altLang="zh-CN" sz="1400" b="1" dirty="0">
                <a:latin typeface="微软雅黑" panose="020B0503020204020204" pitchFamily="34" charset="-122"/>
                <a:ea typeface="微软雅黑" panose="020B0503020204020204" pitchFamily="34" charset="-122"/>
              </a:rPr>
              <a:t>Toulouse</a:t>
            </a:r>
            <a:r>
              <a:rPr lang="en-US" sz="1400" b="1" dirty="0" smtClean="0">
                <a:latin typeface="微软雅黑" panose="020B0503020204020204" pitchFamily="34" charset="-122"/>
                <a:ea typeface="微软雅黑" panose="020B0503020204020204" pitchFamily="34" charset="-122"/>
              </a:rPr>
              <a:t>, </a:t>
            </a:r>
            <a:r>
              <a:rPr lang="en-US" altLang="zh-CN" sz="1400" b="1" dirty="0" smtClean="0">
                <a:latin typeface="微软雅黑" panose="020B0503020204020204" pitchFamily="34" charset="-122"/>
                <a:ea typeface="微软雅黑" panose="020B0503020204020204" pitchFamily="34" charset="-122"/>
              </a:rPr>
              <a:t>FR</a:t>
            </a:r>
            <a:r>
              <a:rPr lang="en-US" sz="1400" b="1" dirty="0" smtClean="0">
                <a:latin typeface="微软雅黑" panose="020B0503020204020204" pitchFamily="34" charset="-122"/>
                <a:ea typeface="微软雅黑" panose="020B0503020204020204" pitchFamily="34" charset="-122"/>
              </a:rPr>
              <a:t>, August 21</a:t>
            </a:r>
            <a:r>
              <a:rPr lang="en-US" sz="1400" b="1" baseline="30000" dirty="0" smtClean="0">
                <a:latin typeface="微软雅黑" panose="020B0503020204020204" pitchFamily="34" charset="-122"/>
                <a:ea typeface="微软雅黑" panose="020B0503020204020204" pitchFamily="34" charset="-122"/>
              </a:rPr>
              <a:t>st</a:t>
            </a:r>
            <a:r>
              <a:rPr lang="en-US" sz="1400" b="1" dirty="0" smtClean="0">
                <a:latin typeface="微软雅黑" panose="020B0503020204020204" pitchFamily="34" charset="-122"/>
                <a:ea typeface="微软雅黑" panose="020B0503020204020204" pitchFamily="34" charset="-122"/>
              </a:rPr>
              <a:t> – 25</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2023</a:t>
            </a:r>
            <a:endParaRPr lang="en-US" sz="1400" b="1"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Agenda 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R4-23xxxxx</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smtClean="0">
                <a:latin typeface="Times New Roman" panose="02020603050405020304" pitchFamily="18" charset="0"/>
                <a:cs typeface="Times New Roman" panose="02020603050405020304" pitchFamily="18" charset="0"/>
              </a:rPr>
              <a:t>2023</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a:t>
            </a:r>
            <a:r>
              <a:rPr lang="en-US" altLang="zh-CN" sz="1200" dirty="0" smtClean="0"/>
              <a:t>meeting for three online sessions</a:t>
            </a:r>
            <a:endParaRPr lang="en-US" altLang="zh-CN" sz="1200" dirty="0"/>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smtClean="0"/>
              <a:t>Meeting name (TOHRU </a:t>
            </a:r>
            <a:r>
              <a:rPr lang="en-GB" altLang="zh-CN" sz="1200" dirty="0"/>
              <a:t>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a:t>
            </a:r>
            <a:r>
              <a:rPr lang="en-US" altLang="zh-CN" sz="1200" dirty="0" smtClean="0"/>
              <a:t>RAN4_BSRF</a:t>
            </a:r>
          </a:p>
          <a:p>
            <a:pPr lvl="2">
              <a:spcBef>
                <a:spcPts val="0"/>
              </a:spcBef>
              <a:spcAft>
                <a:spcPts val="600"/>
              </a:spcAft>
            </a:pPr>
            <a:r>
              <a:rPr lang="en-US" altLang="zh-CN" sz="1200" dirty="0" smtClean="0"/>
              <a:t>NOTE: Ad hoc session: MS teams will be provided </a:t>
            </a:r>
          </a:p>
          <a:p>
            <a:pPr lvl="1">
              <a:spcBef>
                <a:spcPts val="0"/>
              </a:spcBef>
              <a:spcAft>
                <a:spcPts val="600"/>
              </a:spcAft>
            </a:pPr>
            <a:r>
              <a:rPr lang="en-US" altLang="zh-CN" sz="1200" dirty="0" smtClean="0"/>
              <a:t>Enter </a:t>
            </a:r>
            <a:r>
              <a:rPr lang="en-US" altLang="zh-CN" sz="1200" dirty="0"/>
              <a:t>your name </a:t>
            </a:r>
          </a:p>
          <a:p>
            <a:pPr lvl="2">
              <a:spcBef>
                <a:spcPts val="0"/>
              </a:spcBef>
              <a:spcAft>
                <a:spcPts val="60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a:t>
            </a:r>
            <a:r>
              <a:rPr lang="en-US" altLang="zh-CN" sz="1200" dirty="0" smtClean="0"/>
              <a:t>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t>https://</a:t>
            </a:r>
            <a:r>
              <a:rPr lang="en-US" altLang="zh-CN" sz="1200" dirty="0" smtClean="0"/>
              <a:t>www.3gpp.org/ftp/tsg_ran/WG4_Radio/TSGR4_108/Invitation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609668" y="3201604"/>
            <a:ext cx="3216190" cy="3549576"/>
          </a:xfrm>
          <a:prstGeom prst="rect">
            <a:avLst/>
          </a:prstGeom>
        </p:spPr>
      </p:pic>
      <p:pic>
        <p:nvPicPr>
          <p:cNvPr id="11" name="图片 10"/>
          <p:cNvPicPr>
            <a:picLocks noChangeAspect="1"/>
          </p:cNvPicPr>
          <p:nvPr/>
        </p:nvPicPr>
        <p:blipFill>
          <a:blip r:embed="rId5"/>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a:t>
            </a:r>
            <a:r>
              <a:rPr lang="en-US" altLang="zh-CN" sz="1400" dirty="0" smtClean="0"/>
              <a:t>procedures and please refer to updated 3GPP working procedure (especially F.2) for more details</a:t>
            </a:r>
            <a:endParaRPr lang="en-US" altLang="zh-CN" sz="1400" dirty="0"/>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smtClean="0"/>
              <a:t>For face-to-face (ordinary) meeting, please check in via 10.10.10.10 during the meeting</a:t>
            </a:r>
          </a:p>
          <a:p>
            <a:pPr lvl="1">
              <a:spcBef>
                <a:spcPts val="0"/>
              </a:spcBef>
              <a:spcAft>
                <a:spcPts val="600"/>
              </a:spcAft>
            </a:pPr>
            <a:r>
              <a:rPr lang="en-GB" altLang="zh-CN" sz="1200" dirty="0" smtClean="0"/>
              <a:t>Remote participants will not be able to check in for RAN4 meeting when it is a face-to-face (ordinary) meeting</a:t>
            </a:r>
          </a:p>
          <a:p>
            <a:pPr lvl="1">
              <a:spcBef>
                <a:spcPts val="0"/>
              </a:spcBef>
              <a:spcAft>
                <a:spcPts val="600"/>
              </a:spcAft>
            </a:pPr>
            <a:r>
              <a:rPr lang="en-GB" altLang="zh-CN" sz="1200" dirty="0" smtClean="0"/>
              <a:t>No voting rights will be accrued through remote participants</a:t>
            </a:r>
            <a:endParaRPr lang="en-GB" altLang="zh-CN" sz="1000" dirty="0" smtClean="0"/>
          </a:p>
          <a:p>
            <a:pPr marL="342882" lvl="1" indent="-342882">
              <a:spcBef>
                <a:spcPts val="0"/>
              </a:spcBef>
              <a:spcAft>
                <a:spcPts val="600"/>
              </a:spcAft>
              <a:buBlip>
                <a:blip r:embed="rId2"/>
              </a:buBlip>
            </a:pPr>
            <a:r>
              <a:rPr lang="en-GB" altLang="zh-CN" sz="1400" dirty="0" smtClean="0"/>
              <a:t>For e-meeting, please 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Note</a:t>
            </a:r>
            <a:r>
              <a:rPr lang="en-US" altLang="zh-CN" sz="1200" dirty="0"/>
              <a:t>: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Big CRs for Rel-18 on-going WIs</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August 28 (Monday),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August 29 (Tuesday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August 31 (Thursday),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August 31 </a:t>
            </a:r>
            <a:r>
              <a:rPr lang="en-US" altLang="zh-CN" sz="1200" dirty="0">
                <a:solidFill>
                  <a:srgbClr val="FF0000"/>
                </a:solidFill>
              </a:rPr>
              <a:t>(</a:t>
            </a:r>
            <a:r>
              <a:rPr lang="en-US" altLang="zh-CN" sz="1200" dirty="0" smtClean="0">
                <a:solidFill>
                  <a:srgbClr val="FF0000"/>
                </a:solidFill>
              </a:rPr>
              <a:t>Thursday),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a:t>
            </a:r>
            <a:r>
              <a:rPr lang="en-US" altLang="zh-CN" sz="1200" dirty="0" smtClean="0"/>
              <a:t>before close of meeting on </a:t>
            </a:r>
            <a:r>
              <a:rPr lang="en-US" altLang="zh-CN" sz="1200" dirty="0" smtClean="0">
                <a:solidFill>
                  <a:srgbClr val="FF0000"/>
                </a:solidFill>
              </a:rPr>
              <a:t>August 25 (Friday) 17:00 (UTC+9)</a:t>
            </a:r>
            <a:r>
              <a:rPr lang="en-US" altLang="zh-CN" sz="1200" dirty="0" smtClean="0"/>
              <a:t>, </a:t>
            </a:r>
            <a:r>
              <a:rPr lang="en-US" altLang="zh-CN" sz="1200" dirty="0"/>
              <a:t>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August 31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September 2023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smtClean="0">
                <a:solidFill>
                  <a:srgbClr val="FF0000"/>
                </a:solidFill>
              </a:rPr>
              <a:t>August 29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smtClean="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smtClean="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smtClean="0">
                <a:solidFill>
                  <a:srgbClr val="000000"/>
                </a:solidFill>
              </a:rPr>
              <a:t>tdoc</a:t>
            </a:r>
            <a:r>
              <a:rPr lang="en-US" altLang="zh-CN" sz="1400" dirty="0" smtClean="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smtClean="0"/>
              <a:t>tdocs</a:t>
            </a:r>
            <a:r>
              <a:rPr lang="en-US" altLang="zh-CN" sz="1200" dirty="0" smtClean="0"/>
              <a:t> </a:t>
            </a:r>
            <a:r>
              <a:rPr lang="en-US" altLang="zh-CN" sz="1200" dirty="0"/>
              <a:t>are handled online in the first round, the proponents </a:t>
            </a:r>
            <a:r>
              <a:rPr lang="en-US" altLang="zh-CN" sz="1200" dirty="0" smtClean="0"/>
              <a:t>can </a:t>
            </a:r>
            <a:r>
              <a:rPr lang="en-US" altLang="zh-CN" sz="1200" dirty="0"/>
              <a:t>know who have comments</a:t>
            </a:r>
            <a:r>
              <a:rPr lang="en-US" altLang="zh-CN" sz="1200" dirty="0" smtClean="0"/>
              <a:t>. And there may be no comments for some CRs, which can be directly endorsed/agreed and actually no online time would be needed.</a:t>
            </a:r>
            <a:endParaRPr lang="en-US" altLang="zh-CN" sz="1200" dirty="0"/>
          </a:p>
          <a:p>
            <a:pPr lvl="1">
              <a:spcBef>
                <a:spcPts val="0"/>
              </a:spcBef>
              <a:spcAft>
                <a:spcPts val="600"/>
              </a:spcAft>
            </a:pPr>
            <a:r>
              <a:rPr lang="en-US" altLang="zh-CN" sz="1200" dirty="0" smtClean="0"/>
              <a:t>For those </a:t>
            </a:r>
            <a:r>
              <a:rPr lang="en-US" altLang="zh-CN" sz="1200" dirty="0" err="1" smtClean="0"/>
              <a:t>tdocs</a:t>
            </a:r>
            <a:r>
              <a:rPr lang="en-US" altLang="zh-CN" sz="1200" dirty="0" smtClean="0"/>
              <a:t> on which companies have comments, </a:t>
            </a:r>
            <a:r>
              <a:rPr lang="en-US" altLang="zh-CN" sz="1200" dirty="0"/>
              <a:t>e</a:t>
            </a:r>
            <a:r>
              <a:rPr lang="en-US" altLang="zh-CN" sz="1200" dirty="0" smtClean="0"/>
              <a:t>arlier offline discussions would be helpful to save online time in face-to-face meeting.</a:t>
            </a:r>
          </a:p>
          <a:p>
            <a:pPr lvl="1">
              <a:spcBef>
                <a:spcPts val="0"/>
              </a:spcBef>
              <a:spcAft>
                <a:spcPts val="600"/>
              </a:spcAft>
            </a:pPr>
            <a:r>
              <a:rPr lang="en-US" altLang="zh-CN" sz="1200" dirty="0" smtClean="0"/>
              <a:t>The proponent(s) should know which companies have comment and then have offline discussion with them earlier.</a:t>
            </a:r>
          </a:p>
          <a:p>
            <a:pPr lvl="1">
              <a:spcBef>
                <a:spcPts val="0"/>
              </a:spcBef>
              <a:spcAft>
                <a:spcPts val="600"/>
              </a:spcAft>
            </a:pPr>
            <a:r>
              <a:rPr lang="en-US" altLang="zh-CN" sz="1200" dirty="0" smtClean="0"/>
              <a:t>So we would like to provide a scheme to help the proponents/moderators identify which companies will have comments or concerns.</a:t>
            </a:r>
            <a:endParaRPr lang="en-US" altLang="zh-CN" sz="1200" dirty="0"/>
          </a:p>
          <a:p>
            <a:pPr marL="342882" lvl="1" indent="-342882">
              <a:spcBef>
                <a:spcPts val="0"/>
              </a:spcBef>
              <a:spcAft>
                <a:spcPts val="600"/>
              </a:spcAft>
              <a:buBlip>
                <a:blip r:embed="rId2"/>
              </a:buBlip>
            </a:pPr>
            <a:r>
              <a:rPr lang="en-US" altLang="zh-CN" sz="1400" dirty="0" smtClean="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a:t>
            </a:r>
            <a:r>
              <a:rPr lang="en-US" altLang="zh-CN" sz="1200" dirty="0" smtClean="0">
                <a:solidFill>
                  <a:srgbClr val="FF0000"/>
                </a:solidFill>
              </a:rPr>
              <a:t>August 20 (Sunday)</a:t>
            </a:r>
            <a:r>
              <a:rPr lang="en-US" altLang="zh-CN" sz="1200" dirty="0" smtClean="0"/>
              <a:t>: </a:t>
            </a:r>
            <a:r>
              <a:rPr lang="en-US" altLang="zh-CN" sz="1200" dirty="0"/>
              <a:t>Session </a:t>
            </a:r>
            <a:r>
              <a:rPr lang="en-US" altLang="zh-CN" sz="1200" dirty="0" smtClean="0"/>
              <a:t>chairs will provide a list of existing topic threads which need NWM flag process based on moderators</a:t>
            </a:r>
            <a:r>
              <a:rPr lang="zh-CN" altLang="en-US" sz="1200" dirty="0" smtClean="0"/>
              <a:t>’</a:t>
            </a:r>
            <a:r>
              <a:rPr lang="en-US" altLang="zh-CN" sz="1200" dirty="0" smtClean="0"/>
              <a:t>input</a:t>
            </a:r>
          </a:p>
          <a:p>
            <a:pPr lvl="1">
              <a:spcBef>
                <a:spcPts val="0"/>
              </a:spcBef>
              <a:spcAft>
                <a:spcPts val="600"/>
              </a:spcAft>
            </a:pPr>
            <a:r>
              <a:rPr lang="en-US" altLang="zh-CN" sz="1200" dirty="0">
                <a:solidFill>
                  <a:srgbClr val="FF0000"/>
                </a:solidFill>
              </a:rPr>
              <a:t>Before </a:t>
            </a:r>
            <a:r>
              <a:rPr lang="en-US" altLang="zh-CN" sz="1200" dirty="0" smtClean="0">
                <a:solidFill>
                  <a:srgbClr val="FF0000"/>
                </a:solidFill>
              </a:rPr>
              <a:t>August 21 </a:t>
            </a:r>
            <a:r>
              <a:rPr lang="en-US" altLang="zh-CN" sz="1200" dirty="0">
                <a:solidFill>
                  <a:srgbClr val="FF0000"/>
                </a:solidFill>
              </a:rPr>
              <a:t>(Monday): </a:t>
            </a:r>
            <a:r>
              <a:rPr lang="en-US" altLang="zh-CN" sz="1200" dirty="0" smtClean="0"/>
              <a:t>Session chairs </a:t>
            </a:r>
            <a:r>
              <a:rPr lang="en-US" altLang="zh-CN" sz="1200" dirty="0"/>
              <a:t>or </a:t>
            </a:r>
            <a:r>
              <a:rPr lang="en-US" altLang="zh-CN" sz="1200" dirty="0" smtClean="0"/>
              <a:t>designated moderators </a:t>
            </a:r>
            <a:r>
              <a:rPr lang="en-US" altLang="zh-CN" sz="1200" dirty="0"/>
              <a:t>will provide the </a:t>
            </a:r>
            <a:r>
              <a:rPr lang="en-US" altLang="zh-CN" sz="1200" dirty="0" smtClean="0"/>
              <a:t>NWM link which captures the </a:t>
            </a:r>
            <a:r>
              <a:rPr lang="en-US" altLang="zh-CN" sz="1200" dirty="0" err="1" smtClean="0"/>
              <a:t>tdocs</a:t>
            </a:r>
            <a:r>
              <a:rPr lang="en-US" altLang="zh-CN" sz="1200" dirty="0" smtClean="0"/>
              <a:t>/CRs to be flagged</a:t>
            </a:r>
          </a:p>
          <a:p>
            <a:pPr lvl="2">
              <a:spcBef>
                <a:spcPts val="0"/>
              </a:spcBef>
              <a:spcAft>
                <a:spcPts val="600"/>
              </a:spcAft>
            </a:pPr>
            <a:r>
              <a:rPr lang="en-US" altLang="zh-CN" sz="1200" dirty="0" smtClean="0">
                <a:solidFill>
                  <a:srgbClr val="000000"/>
                </a:solidFill>
              </a:rPr>
              <a:t>NWM flag process is just for maintenance and </a:t>
            </a:r>
            <a:r>
              <a:rPr lang="en-US" altLang="zh-CN" sz="1200" dirty="0">
                <a:solidFill>
                  <a:srgbClr val="000000"/>
                </a:solidFill>
              </a:rPr>
              <a:t>some spectrum </a:t>
            </a:r>
            <a:r>
              <a:rPr lang="en-US" altLang="zh-CN" sz="1200" dirty="0" smtClean="0">
                <a:solidFill>
                  <a:srgbClr val="000000"/>
                </a:solidFill>
              </a:rPr>
              <a:t>related items with many CRs</a:t>
            </a:r>
          </a:p>
          <a:p>
            <a:pPr lvl="2">
              <a:spcBef>
                <a:spcPts val="0"/>
              </a:spcBef>
              <a:spcAft>
                <a:spcPts val="600"/>
              </a:spcAft>
            </a:pPr>
            <a:r>
              <a:rPr lang="en-US" altLang="zh-CN" sz="1200" dirty="0" smtClean="0">
                <a:solidFill>
                  <a:srgbClr val="000000"/>
                </a:solidFill>
              </a:rPr>
              <a:t>Format of NWM would be simple</a:t>
            </a:r>
          </a:p>
          <a:p>
            <a:pPr lvl="3">
              <a:spcBef>
                <a:spcPts val="0"/>
              </a:spcBef>
              <a:spcAft>
                <a:spcPts val="600"/>
              </a:spcAft>
            </a:pPr>
            <a:r>
              <a:rPr lang="en-US" altLang="zh-CN" sz="1200" dirty="0" smtClean="0">
                <a:solidFill>
                  <a:srgbClr val="000000"/>
                </a:solidFill>
              </a:rPr>
              <a:t>Only the </a:t>
            </a:r>
            <a:r>
              <a:rPr lang="en-US" altLang="zh-CN" sz="1200" dirty="0" err="1" smtClean="0">
                <a:solidFill>
                  <a:srgbClr val="000000"/>
                </a:solidFill>
              </a:rPr>
              <a:t>tdoc</a:t>
            </a:r>
            <a:r>
              <a:rPr lang="en-US" altLang="zh-CN" sz="1200" dirty="0" smtClean="0">
                <a:solidFill>
                  <a:srgbClr val="000000"/>
                </a:solidFill>
              </a:rPr>
              <a:t> numbers and titles are listed</a:t>
            </a:r>
            <a:endParaRPr lang="en-US" altLang="zh-CN" sz="1200" dirty="0">
              <a:solidFill>
                <a:srgbClr val="000000"/>
              </a:solidFill>
            </a:endParaRPr>
          </a:p>
          <a:p>
            <a:pPr lvl="1">
              <a:spcBef>
                <a:spcPts val="0"/>
              </a:spcBef>
              <a:spcAft>
                <a:spcPts val="600"/>
              </a:spcAft>
            </a:pPr>
            <a:r>
              <a:rPr lang="en-US" altLang="zh-CN" sz="1200" dirty="0" smtClean="0">
                <a:solidFill>
                  <a:srgbClr val="FF0000"/>
                </a:solidFill>
              </a:rPr>
              <a:t>By August 22 (Tuesday), 18:00 (UTC+1)</a:t>
            </a:r>
            <a:r>
              <a:rPr lang="en-US" altLang="zh-CN" sz="1200" dirty="0" smtClean="0"/>
              <a:t>: Delegates flag the </a:t>
            </a:r>
            <a:r>
              <a:rPr lang="en-US" altLang="zh-CN" sz="1200" dirty="0" err="1" smtClean="0"/>
              <a:t>tdocs</a:t>
            </a:r>
            <a:r>
              <a:rPr lang="en-US" altLang="zh-CN" sz="1200" dirty="0" smtClean="0"/>
              <a:t> in the list</a:t>
            </a:r>
          </a:p>
          <a:p>
            <a:pPr lvl="2">
              <a:spcBef>
                <a:spcPts val="0"/>
              </a:spcBef>
              <a:spcAft>
                <a:spcPts val="600"/>
              </a:spcAft>
            </a:pPr>
            <a:r>
              <a:rPr lang="en-US" altLang="zh-CN" sz="1200" dirty="0" smtClean="0">
                <a:solidFill>
                  <a:srgbClr val="000000"/>
                </a:solidFill>
              </a:rPr>
              <a:t>Flag process would be simple</a:t>
            </a:r>
          </a:p>
          <a:p>
            <a:pPr lvl="3">
              <a:spcBef>
                <a:spcPts val="0"/>
              </a:spcBef>
              <a:spcAft>
                <a:spcPts val="600"/>
              </a:spcAft>
            </a:pPr>
            <a:r>
              <a:rPr lang="en-US" altLang="zh-CN" sz="1200" dirty="0" smtClean="0">
                <a:solidFill>
                  <a:srgbClr val="000000"/>
                </a:solidFill>
              </a:rPr>
              <a:t>Just fill in the feedback form like “Company A flag R4-23xxxxx</a:t>
            </a:r>
            <a:r>
              <a:rPr lang="zh-CN" altLang="en-US" sz="1200" dirty="0" smtClean="0">
                <a:solidFill>
                  <a:srgbClr val="000000"/>
                </a:solidFill>
              </a:rPr>
              <a:t>”，</a:t>
            </a:r>
            <a:r>
              <a:rPr lang="en-US" altLang="zh-CN" sz="1200" dirty="0" smtClean="0">
                <a:solidFill>
                  <a:srgbClr val="000000"/>
                </a:solidFill>
              </a:rPr>
              <a:t>and depending on delegate the delegate name who flags </a:t>
            </a:r>
            <a:r>
              <a:rPr lang="en-US" altLang="zh-CN" sz="1200" dirty="0" err="1" smtClean="0">
                <a:solidFill>
                  <a:srgbClr val="000000"/>
                </a:solidFill>
              </a:rPr>
              <a:t>tdoc</a:t>
            </a:r>
            <a:r>
              <a:rPr lang="en-US" altLang="zh-CN" sz="1200" dirty="0" smtClean="0">
                <a:solidFill>
                  <a:srgbClr val="000000"/>
                </a:solidFill>
              </a:rPr>
              <a:t> can also be provided like “Company A Aaron flags R4-23xxxxx”.</a:t>
            </a:r>
          </a:p>
          <a:p>
            <a:pPr lvl="3">
              <a:spcBef>
                <a:spcPts val="0"/>
              </a:spcBef>
              <a:spcAft>
                <a:spcPts val="600"/>
              </a:spcAft>
            </a:pPr>
            <a:r>
              <a:rPr lang="en-US" altLang="zh-CN" sz="1200" dirty="0" smtClean="0">
                <a:solidFill>
                  <a:srgbClr val="000000"/>
                </a:solidFill>
              </a:rPr>
              <a:t>The purpose is to let the proponents know who they need to talk to.</a:t>
            </a:r>
            <a:endParaRPr lang="en-US" altLang="zh-CN" sz="1200" dirty="0"/>
          </a:p>
          <a:p>
            <a:pPr lvl="2">
              <a:spcBef>
                <a:spcPts val="0"/>
              </a:spcBef>
              <a:spcAft>
                <a:spcPts val="600"/>
              </a:spcAft>
            </a:pPr>
            <a:r>
              <a:rPr lang="en-US" altLang="zh-CN" sz="1200" dirty="0" smtClean="0">
                <a:solidFill>
                  <a:srgbClr val="000000"/>
                </a:solidFill>
              </a:rPr>
              <a:t>In RAN4#108 flag process is not mandated. </a:t>
            </a:r>
            <a:r>
              <a:rPr lang="en-US" altLang="zh-CN" sz="1200" dirty="0">
                <a:solidFill>
                  <a:srgbClr val="000000"/>
                </a:solidFill>
              </a:rPr>
              <a:t>C</a:t>
            </a:r>
            <a:r>
              <a:rPr lang="en-US" altLang="zh-CN" sz="1200" dirty="0" smtClean="0">
                <a:solidFill>
                  <a:srgbClr val="000000"/>
                </a:solidFill>
              </a:rPr>
              <a:t>ompanies who miss flagging can also provide comments during online treatment.</a:t>
            </a:r>
          </a:p>
          <a:p>
            <a:pPr lvl="1">
              <a:spcBef>
                <a:spcPts val="0"/>
              </a:spcBef>
              <a:spcAft>
                <a:spcPts val="600"/>
              </a:spcAft>
            </a:pPr>
            <a:r>
              <a:rPr lang="en-US" altLang="zh-CN" sz="1200" dirty="0"/>
              <a:t>During </a:t>
            </a:r>
            <a:r>
              <a:rPr lang="en-US" altLang="zh-CN" sz="1200" dirty="0" smtClean="0"/>
              <a:t>the online treatment, session chairs will treat those </a:t>
            </a:r>
            <a:r>
              <a:rPr lang="en-US" altLang="zh-CN" sz="1200" dirty="0" err="1" smtClean="0"/>
              <a:t>tdocs</a:t>
            </a:r>
            <a:r>
              <a:rPr lang="en-US" altLang="zh-CN" sz="1200" dirty="0" smtClean="0"/>
              <a:t> as usual manner and can directly treat the revision(s).</a:t>
            </a:r>
            <a:endParaRPr lang="en-US" altLang="zh-CN" sz="1200" dirty="0"/>
          </a:p>
        </p:txBody>
      </p:sp>
    </p:spTree>
    <p:extLst>
      <p:ext uri="{BB962C8B-B14F-4D97-AF65-F5344CB8AC3E}">
        <p14:creationId xmlns:p14="http://schemas.microsoft.com/office/powerpoint/2010/main" val="37205300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Upload/download </a:t>
            </a:r>
            <a:r>
              <a:rPr lang="en-US" sz="1400" dirty="0" err="1" smtClean="0"/>
              <a:t>tdocs</a:t>
            </a:r>
            <a:r>
              <a:rPr lang="en-US" sz="1400" dirty="0" smtClean="0"/>
              <a:t> during the meeting</a:t>
            </a:r>
          </a:p>
          <a:p>
            <a:pPr lvl="1">
              <a:spcBef>
                <a:spcPts val="0"/>
              </a:spcBef>
              <a:spcAft>
                <a:spcPts val="600"/>
              </a:spcAft>
            </a:pPr>
            <a:r>
              <a:rPr lang="en-US" altLang="zh-CN" sz="1200" dirty="0" smtClean="0"/>
              <a:t>10.10.10.10 as local server in F2F, which will be sync-up by MCC to</a:t>
            </a:r>
            <a:r>
              <a:rPr lang="en-US" altLang="zh-CN" sz="1200" dirty="0" smtClean="0">
                <a:hlinkClick r:id="rId2"/>
              </a:rPr>
              <a:t> https://www.3gpp.org/ftp/Meetings_3GPP_SYNC/RAN4</a:t>
            </a:r>
            <a:r>
              <a:rPr lang="en-US" altLang="zh-CN" sz="1200" dirty="0" smtClean="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3565967588"/>
              </p:ext>
            </p:extLst>
          </p:nvPr>
        </p:nvGraphicFramePr>
        <p:xfrm>
          <a:off x="135907" y="1878738"/>
          <a:ext cx="11948672" cy="4496993"/>
        </p:xfrm>
        <a:graphic>
          <a:graphicData uri="http://schemas.openxmlformats.org/drawingml/2006/table">
            <a:tbl>
              <a:tblPr firstRow="1" firstCol="1" bandRow="1"/>
              <a:tblGrid>
                <a:gridCol w="2444047">
                  <a:extLst>
                    <a:ext uri="{9D8B030D-6E8A-4147-A177-3AD203B41FA5}">
                      <a16:colId xmlns="" xmlns:a16="http://schemas.microsoft.com/office/drawing/2014/main" val="1688750464"/>
                    </a:ext>
                  </a:extLst>
                </a:gridCol>
                <a:gridCol w="1711096">
                  <a:extLst>
                    <a:ext uri="{9D8B030D-6E8A-4147-A177-3AD203B41FA5}">
                      <a16:colId xmlns="" xmlns:a16="http://schemas.microsoft.com/office/drawing/2014/main" val="1786498016"/>
                    </a:ext>
                  </a:extLst>
                </a:gridCol>
                <a:gridCol w="1972111">
                  <a:extLst>
                    <a:ext uri="{9D8B030D-6E8A-4147-A177-3AD203B41FA5}">
                      <a16:colId xmlns="" xmlns:a16="http://schemas.microsoft.com/office/drawing/2014/main" val="2421473489"/>
                    </a:ext>
                  </a:extLst>
                </a:gridCol>
                <a:gridCol w="5821418">
                  <a:extLst>
                    <a:ext uri="{9D8B030D-6E8A-4147-A177-3AD203B41FA5}">
                      <a16:colId xmlns=""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a:t>
                      </a:r>
                      <a:r>
                        <a:rPr lang="en-US" sz="1000" u="sng" dirty="0" smtClean="0">
                          <a:effectLst/>
                          <a:latin typeface="+mj-ea"/>
                          <a:ea typeface="+mj-ea"/>
                          <a:hlinkClick r:id="rId3"/>
                        </a:rPr>
                        <a:t>www.3gpp.org/ftp/tsg_ran/WG4_Radio/TSGR4_108/Inbox</a:t>
                      </a:r>
                      <a:r>
                        <a:rPr lang="en-US" sz="1000" u="sng" dirty="0">
                          <a:effectLst/>
                          <a:latin typeface="+mj-ea"/>
                          <a:ea typeface="+mj-ea"/>
                          <a:hlinkClick r:id="rId3"/>
                        </a:rPr>
                        <a:t>/</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a:t>
                      </a:r>
                      <a:r>
                        <a:rPr lang="en-GB" sz="1000" smtClean="0">
                          <a:effectLst/>
                          <a:latin typeface="+mj-ea"/>
                          <a:ea typeface="+mj-ea"/>
                        </a:rPr>
                        <a:t>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a:t>
            </a:r>
            <a:r>
              <a:rPr lang="en-US" sz="1400" dirty="0" smtClean="0">
                <a:solidFill>
                  <a:srgbClr val="000000"/>
                </a:solidFill>
              </a:rPr>
              <a:t>starts, </a:t>
            </a:r>
            <a:r>
              <a:rPr lang="en-US" sz="1400" dirty="0">
                <a:solidFill>
                  <a:srgbClr val="000000"/>
                </a:solidFill>
              </a:rPr>
              <a:t>the author and MCC will receive the feedback of checking via MCC 3GU parsing tool, and </a:t>
            </a:r>
            <a:r>
              <a:rPr lang="en-US" sz="1400" dirty="0" smtClean="0">
                <a:solidFill>
                  <a:srgbClr val="000000"/>
                </a:solidFill>
              </a:rPr>
              <a:t>based on the information shared by author or MCC the Session chairs or MCC will handle the problem identified by the tool</a:t>
            </a:r>
          </a:p>
          <a:p>
            <a:pPr lvl="1">
              <a:spcBef>
                <a:spcPts val="0"/>
              </a:spcBef>
              <a:spcAft>
                <a:spcPts val="600"/>
              </a:spcAft>
            </a:pPr>
            <a:r>
              <a:rPr lang="en-US" sz="1200" dirty="0" smtClean="0"/>
              <a:t>The </a:t>
            </a:r>
            <a:r>
              <a:rPr lang="en-US" sz="1200" dirty="0"/>
              <a:t>revision </a:t>
            </a:r>
            <a:r>
              <a:rPr lang="en-US" sz="1200" dirty="0" smtClean="0"/>
              <a:t>may or may not be needed </a:t>
            </a:r>
            <a:r>
              <a:rPr lang="en-US" sz="1200" dirty="0"/>
              <a:t>to fix the </a:t>
            </a:r>
            <a:r>
              <a:rPr lang="en-US" sz="1200" dirty="0" smtClean="0"/>
              <a:t>problem depending on the Session chairs guidance.</a:t>
            </a:r>
          </a:p>
          <a:p>
            <a:pPr lvl="2">
              <a:spcBef>
                <a:spcPts val="0"/>
              </a:spcBef>
              <a:spcAft>
                <a:spcPts val="600"/>
              </a:spcAft>
            </a:pPr>
            <a:r>
              <a:rPr lang="en-US" sz="1200" dirty="0" smtClean="0"/>
              <a:t>For some draft CRs, the revision may not be urgent </a:t>
            </a:r>
            <a:r>
              <a:rPr lang="en-US" altLang="zh-CN" sz="1200" dirty="0"/>
              <a:t>before </a:t>
            </a:r>
            <a:r>
              <a:rPr lang="en-US" altLang="zh-CN" sz="1200" dirty="0" smtClean="0"/>
              <a:t>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a:t>
            </a:r>
            <a:r>
              <a:rPr lang="en-US" sz="1400" dirty="0" smtClean="0">
                <a:solidFill>
                  <a:srgbClr val="000000"/>
                </a:solidFill>
              </a:rPr>
              <a:t>whether </a:t>
            </a:r>
            <a:r>
              <a:rPr lang="en-US" sz="1400" dirty="0">
                <a:solidFill>
                  <a:srgbClr val="000000"/>
                </a:solidFill>
              </a:rPr>
              <a:t>the revised CRs pass the MCC 3GU parsing tool or not, so the problem of CR parsing will be fixed in the post-meeting email process. </a:t>
            </a:r>
          </a:p>
          <a:p>
            <a:pPr lvl="1">
              <a:spcBef>
                <a:spcPts val="0"/>
              </a:spcBef>
              <a:spcAft>
                <a:spcPts val="600"/>
              </a:spcAft>
            </a:pPr>
            <a:r>
              <a:rPr lang="en-US" altLang="zh-CN" sz="1200" dirty="0" smtClean="0"/>
              <a:t>At the </a:t>
            </a:r>
            <a:r>
              <a:rPr lang="en-US" altLang="zh-CN" sz="1200" dirty="0" err="1" smtClean="0"/>
              <a:t>begninig</a:t>
            </a:r>
            <a:r>
              <a:rPr lang="en-US" altLang="zh-CN" sz="1200" dirty="0" smtClean="0"/>
              <a:t> of the post-meeting process, the Session chairs will provide the list of the revised CRs which did not pass the MCC 3GU parsing tool checking and need be further revision.</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smtClean="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Notes </a:t>
            </a:r>
            <a:r>
              <a:rPr lang="en-US" sz="1400" dirty="0"/>
              <a:t>on </a:t>
            </a:r>
            <a:r>
              <a:rPr lang="en-US" sz="1400" dirty="0" smtClean="0"/>
              <a:t>email</a:t>
            </a:r>
            <a:endParaRPr lang="en-US" sz="1400" dirty="0"/>
          </a:p>
          <a:p>
            <a:pPr lvl="1">
              <a:spcBef>
                <a:spcPts val="0"/>
              </a:spcBef>
              <a:spcAft>
                <a:spcPts val="600"/>
              </a:spcAft>
            </a:pPr>
            <a:r>
              <a:rPr lang="en-US" sz="1200" dirty="0" smtClean="0"/>
              <a:t>Each </a:t>
            </a:r>
            <a:r>
              <a:rPr lang="en-US" sz="1200" dirty="0"/>
              <a:t>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a:t>
            </a:r>
            <a:r>
              <a:rPr lang="en-US" altLang="zh-CN" sz="1200" dirty="0" smtClean="0"/>
              <a:t>for revised </a:t>
            </a:r>
            <a:r>
              <a:rPr lang="en-US" altLang="zh-CN" sz="1200" dirty="0"/>
              <a:t>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a:t>
            </a:r>
            <a:r>
              <a:rPr lang="en-US" altLang="zh-CN" sz="1200" dirty="0" smtClean="0"/>
              <a:t>CRs</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smtClean="0"/>
              <a:t>The face-to-face meeting </a:t>
            </a:r>
            <a:r>
              <a:rPr lang="en-US" sz="1400" dirty="0"/>
              <a:t>will take place during </a:t>
            </a:r>
            <a:r>
              <a:rPr lang="en-US" sz="1400" dirty="0" smtClean="0">
                <a:solidFill>
                  <a:srgbClr val="FF0000"/>
                </a:solidFill>
              </a:rPr>
              <a:t>August 21</a:t>
            </a:r>
            <a:r>
              <a:rPr lang="en-US" sz="1400" baseline="30000" dirty="0" smtClean="0">
                <a:solidFill>
                  <a:srgbClr val="FF0000"/>
                </a:solidFill>
              </a:rPr>
              <a:t>st</a:t>
            </a:r>
            <a:r>
              <a:rPr lang="en-US" sz="1400" dirty="0" smtClean="0">
                <a:solidFill>
                  <a:srgbClr val="FF0000"/>
                </a:solidFill>
              </a:rPr>
              <a:t> ~ August 25</a:t>
            </a:r>
            <a:r>
              <a:rPr lang="en-US" sz="1400" baseline="30000" dirty="0" smtClean="0">
                <a:solidFill>
                  <a:srgbClr val="FF0000"/>
                </a:solidFill>
              </a:rPr>
              <a:t>th</a:t>
            </a:r>
            <a:r>
              <a:rPr lang="en-US" sz="1400" dirty="0" smtClean="0">
                <a:solidFill>
                  <a:srgbClr val="FF0000"/>
                </a:solidFill>
              </a:rPr>
              <a:t>, 2023</a:t>
            </a:r>
            <a:r>
              <a:rPr lang="en-US" sz="1400" dirty="0" smtClean="0"/>
              <a:t>.</a:t>
            </a:r>
            <a:endParaRPr lang="en-US" sz="1400" dirty="0"/>
          </a:p>
          <a:p>
            <a:pPr lvl="1">
              <a:spcBef>
                <a:spcPts val="0"/>
              </a:spcBef>
              <a:spcAft>
                <a:spcPts val="600"/>
              </a:spcAft>
            </a:pPr>
            <a:r>
              <a:rPr lang="en-US" sz="1200" dirty="0" smtClean="0"/>
              <a:t>Three sessions in three separate rooms: Main, RRM, </a:t>
            </a:r>
            <a:r>
              <a:rPr lang="en-US" sz="1200" dirty="0" err="1" smtClean="0"/>
              <a:t>BSRF_Demod_test</a:t>
            </a:r>
            <a:r>
              <a:rPr lang="en-US" sz="1200" dirty="0" smtClean="0"/>
              <a:t>. </a:t>
            </a:r>
            <a:r>
              <a:rPr lang="en-US" sz="1200" dirty="0" err="1" smtClean="0"/>
              <a:t>GoToWebinar</a:t>
            </a:r>
            <a:r>
              <a:rPr lang="en-US" sz="1200" dirty="0" smtClean="0"/>
              <a:t> (GTW) conference calls will be set each session. And the remote participant can be supported. TOHRU will be used</a:t>
            </a:r>
            <a:r>
              <a:rPr lang="en-US" altLang="zh-CN" sz="1200" dirty="0" smtClean="0"/>
              <a:t>. A number of ad hoc sessions will be arranged (see Slide #7).</a:t>
            </a:r>
            <a:endParaRPr lang="en-US" sz="1200" dirty="0" smtClean="0"/>
          </a:p>
          <a:p>
            <a:pPr lvl="1">
              <a:spcBef>
                <a:spcPts val="0"/>
              </a:spcBef>
              <a:spcAft>
                <a:spcPts val="600"/>
              </a:spcAft>
            </a:pPr>
            <a:r>
              <a:rPr lang="en-US" sz="1200" dirty="0" smtClean="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2"/>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smtClean="0">
                <a:solidFill>
                  <a:srgbClr val="FF0000"/>
                </a:solidFill>
                <a:cs typeface="+mn-cs"/>
              </a:rPr>
              <a:t>August 11</a:t>
            </a:r>
            <a:r>
              <a:rPr lang="en-US" sz="1400" baseline="30000" dirty="0" smtClean="0">
                <a:solidFill>
                  <a:srgbClr val="FF0000"/>
                </a:solidFill>
                <a:cs typeface="+mn-cs"/>
              </a:rPr>
              <a:t>th</a:t>
            </a:r>
            <a:r>
              <a:rPr lang="en-US" sz="1400" dirty="0" smtClean="0">
                <a:solidFill>
                  <a:srgbClr val="FF0000"/>
                </a:solidFill>
                <a:cs typeface="+mn-cs"/>
              </a:rPr>
              <a:t> (Friday) 2023, </a:t>
            </a:r>
            <a:r>
              <a:rPr lang="en-US" sz="1400" dirty="0">
                <a:solidFill>
                  <a:srgbClr val="FF0000"/>
                </a:solidFill>
                <a:cs typeface="+mn-cs"/>
              </a:rPr>
              <a:t>23:59 UTC</a:t>
            </a:r>
            <a:r>
              <a:rPr lang="en-US" sz="1400" dirty="0">
                <a:cs typeface="+mn-cs"/>
              </a:rPr>
              <a:t>. </a:t>
            </a:r>
            <a:endParaRPr lang="en-US" sz="1400" dirty="0" smtClean="0">
              <a:cs typeface="+mn-cs"/>
            </a:endParaRP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smtClean="0"/>
              <a:t>One picture of meeting flows. See details in the corresponding slides.</a:t>
            </a:r>
            <a:endParaRPr lang="en-US" altLang="zh-CN" sz="1400" dirty="0"/>
          </a:p>
        </p:txBody>
      </p:sp>
      <p:sp>
        <p:nvSpPr>
          <p:cNvPr id="6" name="Rectangle 77">
            <a:extLst>
              <a:ext uri="{FF2B5EF4-FFF2-40B4-BE49-F238E27FC236}">
                <a16:creationId xmlns=""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 xmlns:a16="http://schemas.microsoft.com/office/drawing/2014/main"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 xmlns:a16="http://schemas.microsoft.com/office/drawing/2014/main"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 xmlns:a16="http://schemas.microsoft.com/office/drawing/2014/main"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Pre-meeting (</a:t>
            </a:r>
            <a:r>
              <a:rPr lang="en-GB" sz="800" kern="0" noProof="0" dirty="0" smtClean="0">
                <a:solidFill>
                  <a:srgbClr val="FFFFFF"/>
                </a:solidFill>
                <a:latin typeface="微软雅黑" panose="020B0503020204020204" pitchFamily="34" charset="-122"/>
                <a:ea typeface="微软雅黑" panose="020B0503020204020204" pitchFamily="34" charset="-122"/>
              </a:rPr>
              <a:t>August</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noProof="0" dirty="0" smtClean="0">
                <a:solidFill>
                  <a:srgbClr val="FFFFFF"/>
                </a:solidFill>
                <a:latin typeface="微软雅黑" panose="020B0503020204020204" pitchFamily="34" charset="-122"/>
                <a:ea typeface="微软雅黑" panose="020B0503020204020204" pitchFamily="34" charset="-122"/>
              </a:rPr>
              <a:t>14</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~18)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Rectangle 67">
            <a:extLst>
              <a:ext uri="{FF2B5EF4-FFF2-40B4-BE49-F238E27FC236}">
                <a16:creationId xmlns="" xmlns:a16="http://schemas.microsoft.com/office/drawing/2014/main"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August</a:t>
            </a:r>
            <a:r>
              <a:rPr lang="en-GB" sz="800" kern="0" dirty="0" smtClean="0">
                <a:solidFill>
                  <a:srgbClr val="FFFFFF"/>
                </a:solidFill>
                <a:latin typeface="微软雅黑" panose="020B0503020204020204" pitchFamily="34" charset="-122"/>
                <a:ea typeface="微软雅黑" panose="020B0503020204020204" pitchFamily="34" charset="-122"/>
              </a:rPr>
              <a:t> 21~August 24)</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Post-meeting process</a:t>
            </a:r>
            <a:r>
              <a:rPr lang="en-GB" sz="800" kern="0" noProof="0" dirty="0" smtClean="0">
                <a:solidFill>
                  <a:srgbClr val="FFFFFF"/>
                </a:solidFill>
                <a:latin typeface="微软雅黑" panose="020B0503020204020204" pitchFamily="34" charset="-122"/>
                <a:ea typeface="微软雅黑" panose="020B0503020204020204" pitchFamily="34" charset="-122"/>
              </a:rPr>
              <a:t> ( August </a:t>
            </a:r>
            <a:r>
              <a:rPr lang="en-GB" sz="800" kern="0" dirty="0" smtClean="0">
                <a:solidFill>
                  <a:srgbClr val="FFFFFF"/>
                </a:solidFill>
                <a:latin typeface="微软雅黑" panose="020B0503020204020204" pitchFamily="34" charset="-122"/>
                <a:ea typeface="微软雅黑" panose="020B0503020204020204" pitchFamily="34" charset="-122"/>
              </a:rPr>
              <a:t>28</a:t>
            </a:r>
            <a:r>
              <a:rPr lang="en-GB" sz="800" kern="0" noProof="0" dirty="0" smtClean="0">
                <a:solidFill>
                  <a:srgbClr val="FFFFFF"/>
                </a:solidFill>
                <a:latin typeface="微软雅黑" panose="020B0503020204020204" pitchFamily="34" charset="-122"/>
                <a:ea typeface="微软雅黑" panose="020B0503020204020204" pitchFamily="34" charset="-122"/>
              </a:rPr>
              <a:t>~31)</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 xmlns:a16="http://schemas.microsoft.com/office/drawing/2014/main"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 xmlns:a16="http://schemas.microsoft.com/office/drawing/2014/main"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 xmlns:a16="http://schemas.microsoft.com/office/drawing/2014/main"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 xmlns:a16="http://schemas.microsoft.com/office/drawing/2014/main" id="{B6CDA6FF-6740-49E7-B14C-1831ED62E0F8}"/>
              </a:ext>
            </a:extLst>
          </p:cNvPr>
          <p:cNvSpPr/>
          <p:nvPr/>
        </p:nvSpPr>
        <p:spPr>
          <a:xfrm>
            <a:off x="255175"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Moderator assignment before Mon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5" name="Rectangle: Rounded Corners 201">
            <a:extLst>
              <a:ext uri="{FF2B5EF4-FFF2-40B4-BE49-F238E27FC236}">
                <a16:creationId xmlns="" xmlns:a16="http://schemas.microsoft.com/office/drawing/2014/main" id="{B6CDA6FF-6740-49E7-B14C-1831ED62E0F8}"/>
              </a:ext>
            </a:extLst>
          </p:cNvPr>
          <p:cNvSpPr/>
          <p:nvPr/>
        </p:nvSpPr>
        <p:spPr>
          <a:xfrm>
            <a:off x="67165" y="391648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err="1" smtClean="0">
                <a:ln>
                  <a:noFill/>
                </a:ln>
                <a:solidFill>
                  <a:srgbClr val="FFFFFF"/>
                </a:solidFill>
                <a:effectLst/>
                <a:uLnTx/>
                <a:uFillTx/>
                <a:latin typeface="+mj-ea"/>
                <a:ea typeface="+mj-ea"/>
                <a:cs typeface="+mn-cs"/>
              </a:rPr>
              <a:t>Tdoc</a:t>
            </a:r>
            <a:r>
              <a:rPr kumimoji="0" lang="en-US" sz="800" b="1" i="0" u="none" strike="noStrike" kern="0" cap="none" spc="0" normalizeH="0" baseline="0" noProof="0" dirty="0" smtClean="0">
                <a:ln>
                  <a:noFill/>
                </a:ln>
                <a:solidFill>
                  <a:srgbClr val="FFFFFF"/>
                </a:solidFill>
                <a:effectLst/>
                <a:uLnTx/>
                <a:uFillTx/>
                <a:latin typeface="+mj-ea"/>
                <a:ea typeface="+mj-ea"/>
                <a:cs typeface="+mn-cs"/>
              </a:rPr>
              <a:t> number</a:t>
            </a:r>
            <a:r>
              <a:rPr kumimoji="0" lang="en-US" sz="800" b="1" i="0" u="none" strike="noStrike" kern="0" cap="none" spc="0" normalizeH="0" noProof="0" dirty="0" smtClean="0">
                <a:ln>
                  <a:noFill/>
                </a:ln>
                <a:solidFill>
                  <a:srgbClr val="FFFFFF"/>
                </a:solidFill>
                <a:effectLst/>
                <a:uLnTx/>
                <a:uFillTx/>
                <a:latin typeface="+mj-ea"/>
                <a:ea typeface="+mj-ea"/>
                <a:cs typeface="+mn-cs"/>
              </a:rPr>
              <a:t> request &amp; submission </a:t>
            </a:r>
            <a:r>
              <a:rPr lang="en-US" sz="800" b="1" kern="0" noProof="0" dirty="0" smtClean="0">
                <a:solidFill>
                  <a:schemeClr val="bg1"/>
                </a:solidFill>
                <a:latin typeface="+mj-ea"/>
                <a:ea typeface="+mj-ea"/>
                <a:cs typeface="+mn-cs"/>
              </a:rPr>
              <a:t>August 11</a:t>
            </a:r>
            <a:r>
              <a:rPr lang="en-US" sz="800" b="1" kern="0" baseline="30000" noProof="0" dirty="0" smtClean="0">
                <a:solidFill>
                  <a:schemeClr val="bg1"/>
                </a:solidFill>
                <a:latin typeface="+mj-ea"/>
                <a:ea typeface="+mj-ea"/>
                <a:cs typeface="+mn-cs"/>
              </a:rPr>
              <a:t>th</a:t>
            </a:r>
            <a:r>
              <a:rPr lang="en-US" sz="800" b="1" kern="0" noProof="0" dirty="0" smtClean="0">
                <a:solidFill>
                  <a:schemeClr val="bg1"/>
                </a:solidFill>
                <a:latin typeface="+mj-ea"/>
                <a:ea typeface="+mj-ea"/>
                <a:cs typeface="+mn-cs"/>
              </a:rPr>
              <a:t> </a:t>
            </a:r>
            <a:r>
              <a:rPr lang="en-US" sz="800" b="1" kern="0" dirty="0" smtClean="0">
                <a:solidFill>
                  <a:srgbClr val="FF3300"/>
                </a:solidFill>
                <a:latin typeface="+mj-ea"/>
                <a:ea typeface="+mj-ea"/>
                <a:cs typeface="+mn-cs"/>
              </a:rPr>
              <a:t> </a:t>
            </a:r>
            <a:endParaRPr kumimoji="0" lang="en-US" sz="800" b="1" i="0" u="none" strike="noStrike" kern="0" cap="none" spc="0" normalizeH="0" baseline="0" noProof="0" dirty="0">
              <a:ln>
                <a:noFill/>
              </a:ln>
              <a:solidFill>
                <a:srgbClr val="FF3300"/>
              </a:solidFill>
              <a:effectLst/>
              <a:uLnTx/>
              <a:uFillTx/>
              <a:latin typeface="+mj-ea"/>
              <a:ea typeface="+mj-ea"/>
              <a:cs typeface="+mn-cs"/>
            </a:endParaRPr>
          </a:p>
        </p:txBody>
      </p:sp>
      <p:sp>
        <p:nvSpPr>
          <p:cNvPr id="56" name="Rectangle: Rounded Corners 201">
            <a:extLst>
              <a:ext uri="{FF2B5EF4-FFF2-40B4-BE49-F238E27FC236}">
                <a16:creationId xmlns="" xmlns:a16="http://schemas.microsoft.com/office/drawing/2014/main" id="{B6CDA6FF-6740-49E7-B14C-1831ED62E0F8}"/>
              </a:ext>
            </a:extLst>
          </p:cNvPr>
          <p:cNvSpPr/>
          <p:nvPr/>
        </p:nvSpPr>
        <p:spPr>
          <a:xfrm>
            <a:off x="255175" y="557046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Registration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7" name="Rectangle: Rounded Corners 201">
            <a:extLst>
              <a:ext uri="{FF2B5EF4-FFF2-40B4-BE49-F238E27FC236}">
                <a16:creationId xmlns="" xmlns:a16="http://schemas.microsoft.com/office/drawing/2014/main" id="{B6CDA6FF-6740-49E7-B14C-1831ED62E0F8}"/>
              </a:ext>
            </a:extLst>
          </p:cNvPr>
          <p:cNvSpPr/>
          <p:nvPr/>
        </p:nvSpPr>
        <p:spPr>
          <a:xfrm>
            <a:off x="1738695" y="4601459"/>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Draft summary for topics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8" name="Rectangle: Rounded Corners 201">
            <a:extLst>
              <a:ext uri="{FF2B5EF4-FFF2-40B4-BE49-F238E27FC236}">
                <a16:creationId xmlns="" xmlns:a16="http://schemas.microsoft.com/office/drawing/2014/main" id="{B6CDA6FF-6740-49E7-B14C-1831ED62E0F8}"/>
              </a:ext>
            </a:extLst>
          </p:cNvPr>
          <p:cNvSpPr/>
          <p:nvPr/>
        </p:nvSpPr>
        <p:spPr>
          <a:xfrm>
            <a:off x="3229343" y="4601459"/>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Formal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a:t>
            </a:r>
            <a:r>
              <a:rPr lang="en-US" sz="800" b="1" kern="0" noProof="0" dirty="0" smtClean="0">
                <a:solidFill>
                  <a:srgbClr val="FFFFFF"/>
                </a:solidFill>
                <a:latin typeface="+mj-ea"/>
                <a:ea typeface="+mj-ea"/>
                <a:cs typeface="+mn-cs"/>
              </a:rPr>
              <a:t>summary submission by Saturday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9" name="Rectangle: Rounded Corners 201">
            <a:extLst>
              <a:ext uri="{FF2B5EF4-FFF2-40B4-BE49-F238E27FC236}">
                <a16:creationId xmlns="" xmlns:a16="http://schemas.microsoft.com/office/drawing/2014/main" id="{B6CDA6FF-6740-49E7-B14C-1831ED62E0F8}"/>
              </a:ext>
            </a:extLst>
          </p:cNvPr>
          <p:cNvSpPr/>
          <p:nvPr/>
        </p:nvSpPr>
        <p:spPr>
          <a:xfrm>
            <a:off x="2484019"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Summary review &amp; 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0" name="Rectangle: Rounded Corners 201">
            <a:extLst>
              <a:ext uri="{FF2B5EF4-FFF2-40B4-BE49-F238E27FC236}">
                <a16:creationId xmlns="" xmlns:a16="http://schemas.microsoft.com/office/drawing/2014/main"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Initial list for block approval for basket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1" name="Rectangle: Rounded Corners 201">
            <a:extLst>
              <a:ext uri="{FF2B5EF4-FFF2-40B4-BE49-F238E27FC236}">
                <a16:creationId xmlns="" xmlns:a16="http://schemas.microsoft.com/office/drawing/2014/main"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flag 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2" name="Rectangle: Rounded Corners 201">
            <a:extLst>
              <a:ext uri="{FF2B5EF4-FFF2-40B4-BE49-F238E27FC236}">
                <a16:creationId xmlns="" xmlns:a16="http://schemas.microsoft.com/office/drawing/2014/main"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updated list </a:t>
            </a:r>
            <a:r>
              <a:rPr lang="en-US" sz="800" b="1" kern="0" dirty="0" smtClean="0">
                <a:solidFill>
                  <a:srgbClr val="FFFFFF"/>
                </a:solidFill>
                <a:latin typeface="+mj-ea"/>
                <a:ea typeface="+mj-ea"/>
                <a:cs typeface="+mn-cs"/>
              </a:rPr>
              <a:t>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3" name="Rectangle: Rounded Corners 201">
            <a:extLst>
              <a:ext uri="{FF2B5EF4-FFF2-40B4-BE49-F238E27FC236}">
                <a16:creationId xmlns="" xmlns:a16="http://schemas.microsoft.com/office/drawing/2014/main"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allocation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4" name="Rectangle: Rounded Corners 201">
            <a:extLst>
              <a:ext uri="{FF2B5EF4-FFF2-40B4-BE49-F238E27FC236}">
                <a16:creationId xmlns="" xmlns:a16="http://schemas.microsoft.com/office/drawing/2014/main" id="{B6CDA6FF-6740-49E7-B14C-1831ED62E0F8}"/>
              </a:ext>
            </a:extLst>
          </p:cNvPr>
          <p:cNvSpPr/>
          <p:nvPr/>
        </p:nvSpPr>
        <p:spPr>
          <a:xfrm>
            <a:off x="5659510" y="3916489"/>
            <a:ext cx="1788420"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WF/CR </a:t>
            </a:r>
            <a:r>
              <a:rPr lang="en-US" sz="800" b="1" kern="0" dirty="0" smtClean="0">
                <a:solidFill>
                  <a:srgbClr val="FFFFFF"/>
                </a:solidFill>
                <a:latin typeface="+mj-ea"/>
                <a:ea typeface="+mj-ea"/>
                <a:cs typeface="+mn-cs"/>
              </a:rPr>
              <a:t>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Draft TS/TR</a:t>
            </a:r>
            <a:endParaRPr lang="en-US" sz="800" b="1" kern="0" dirty="0">
              <a:solidFill>
                <a:srgbClr val="FFFFFF"/>
              </a:solidFill>
              <a:latin typeface="+mj-ea"/>
              <a:ea typeface="+mj-ea"/>
              <a:cs typeface="+mn-cs"/>
            </a:endParaRPr>
          </a:p>
        </p:txBody>
      </p:sp>
      <p:sp>
        <p:nvSpPr>
          <p:cNvPr id="65" name="Rectangle: Rounded Corners 201">
            <a:extLst>
              <a:ext uri="{FF2B5EF4-FFF2-40B4-BE49-F238E27FC236}">
                <a16:creationId xmlns="" xmlns:a16="http://schemas.microsoft.com/office/drawing/2014/main" id="{B6CDA6FF-6740-49E7-B14C-1831ED62E0F8}"/>
              </a:ext>
            </a:extLst>
          </p:cNvPr>
          <p:cNvSpPr/>
          <p:nvPr/>
        </p:nvSpPr>
        <p:spPr>
          <a:xfrm>
            <a:off x="7696717" y="55609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Check-in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6" name="Rectangle: Rounded Corners 201">
            <a:extLst>
              <a:ext uri="{FF2B5EF4-FFF2-40B4-BE49-F238E27FC236}">
                <a16:creationId xmlns="" xmlns:a16="http://schemas.microsoft.com/office/drawing/2014/main" id="{B6CDA6FF-6740-49E7-B14C-1831ED62E0F8}"/>
              </a:ext>
            </a:extLst>
          </p:cNvPr>
          <p:cNvSpPr/>
          <p:nvPr/>
        </p:nvSpPr>
        <p:spPr>
          <a:xfrm>
            <a:off x="5679526" y="4567274"/>
            <a:ext cx="1788420" cy="988771"/>
          </a:xfrm>
          <a:prstGeom prst="roundRect">
            <a:avLst>
              <a:gd name="adj" fmla="val 11677"/>
            </a:avLst>
          </a:prstGeom>
          <a:gradFill flip="none" rotWithShape="1">
            <a:gsLst>
              <a:gs pos="55000">
                <a:srgbClr val="1E9657"/>
              </a:gs>
              <a:gs pos="0">
                <a:srgbClr val="1E9657"/>
              </a:gs>
              <a:gs pos="66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Online </a:t>
            </a:r>
            <a:r>
              <a:rPr lang="en-US" sz="800" b="1" kern="0" dirty="0" smtClean="0">
                <a:solidFill>
                  <a:srgbClr val="FFFFFF"/>
                </a:solidFill>
                <a:latin typeface="+mj-ea"/>
                <a:ea typeface="+mj-ea"/>
                <a:cs typeface="+mn-cs"/>
              </a:rPr>
              <a:t>discussions &amp;</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a:solidFill>
                  <a:srgbClr val="FFFFFF"/>
                </a:solidFill>
                <a:latin typeface="+mj-ea"/>
                <a:ea typeface="+mj-ea"/>
                <a:cs typeface="+mn-cs"/>
              </a:rPr>
              <a:t>GTW conference </a:t>
            </a:r>
            <a:r>
              <a:rPr lang="en-US" sz="800" b="1" kern="0" dirty="0" smtClean="0">
                <a:solidFill>
                  <a:srgbClr val="FFFFFF"/>
                </a:solidFill>
                <a:latin typeface="+mj-ea"/>
                <a:ea typeface="+mj-ea"/>
                <a:cs typeface="+mn-cs"/>
              </a:rPr>
              <a:t>call</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smtClean="0">
                <a:solidFill>
                  <a:srgbClr val="FFFFFF"/>
                </a:solidFill>
                <a:latin typeface="+mj-ea"/>
                <a:ea typeface="+mj-ea"/>
                <a:cs typeface="+mn-cs"/>
              </a:rPr>
              <a:t>TOHRU</a:t>
            </a:r>
          </a:p>
          <a:p>
            <a:pPr algn="ctr" defTabSz="514299" eaLnBrk="1" fontAlgn="auto" hangingPunct="1">
              <a:spcBef>
                <a:spcPts val="0"/>
              </a:spcBef>
              <a:spcAft>
                <a:spcPts val="300"/>
              </a:spcAft>
              <a:defRPr/>
            </a:pP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r>
              <a:rPr lang="en-US" sz="800" b="1" kern="0" dirty="0" err="1">
                <a:solidFill>
                  <a:srgbClr val="FFFFFF"/>
                </a:solidFill>
                <a:latin typeface="+mj-ea"/>
                <a:ea typeface="+mj-ea"/>
                <a:cs typeface="+mn-cs"/>
              </a:rPr>
              <a:t>new&amp;revision</a:t>
            </a:r>
            <a:r>
              <a:rPr lang="en-US" sz="800" b="1" kern="0" dirty="0">
                <a:solidFill>
                  <a:srgbClr val="FFFFFF"/>
                </a:solidFill>
                <a:latin typeface="+mj-ea"/>
                <a:ea typeface="+mj-ea"/>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Upload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(10.10.10.10) </a:t>
            </a:r>
            <a:r>
              <a:rPr lang="en-US" altLang="zh-CN" sz="800" b="1" kern="0" dirty="0" smtClean="0">
                <a:solidFill>
                  <a:srgbClr val="FFFFFF"/>
                </a:solidFill>
                <a:latin typeface="+mj-ea"/>
                <a:ea typeface="+mj-ea"/>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How to access contributions</a:t>
            </a:r>
          </a:p>
        </p:txBody>
      </p:sp>
      <p:sp>
        <p:nvSpPr>
          <p:cNvPr id="67" name="Rectangle: Rounded Corners 201">
            <a:extLst>
              <a:ext uri="{FF2B5EF4-FFF2-40B4-BE49-F238E27FC236}">
                <a16:creationId xmlns="" xmlns:a16="http://schemas.microsoft.com/office/drawing/2014/main"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Meeting schedule &amp; Ad hoc chair assignment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67">
            <a:extLst>
              <a:ext uri="{FF2B5EF4-FFF2-40B4-BE49-F238E27FC236}">
                <a16:creationId xmlns=""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2</a:t>
            </a:r>
            <a:r>
              <a:rPr lang="en-GB" sz="800" kern="0" baseline="30000" dirty="0" smtClean="0">
                <a:solidFill>
                  <a:srgbClr val="FFFFFF"/>
                </a:solidFill>
                <a:latin typeface="微软雅黑" panose="020B0503020204020204" pitchFamily="34" charset="-122"/>
                <a:ea typeface="微软雅黑" panose="020B0503020204020204" pitchFamily="34" charset="-122"/>
              </a:rPr>
              <a:t>nd</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August 24</a:t>
            </a:r>
            <a:r>
              <a:rPr lang="en-GB" sz="800" kern="0" dirty="0" smtClean="0">
                <a:solidFill>
                  <a:srgbClr val="FFFFFF"/>
                </a:solidFill>
                <a:latin typeface="微软雅黑" panose="020B0503020204020204" pitchFamily="34" charset="-122"/>
                <a:ea typeface="微软雅黑" panose="020B0503020204020204" pitchFamily="34" charset="-122"/>
              </a:rPr>
              <a:t>~25)</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 xmlns:a16="http://schemas.microsoft.com/office/drawing/2014/main" id="{B6CDA6FF-6740-49E7-B14C-1831ED62E0F8}"/>
              </a:ext>
            </a:extLst>
          </p:cNvPr>
          <p:cNvSpPr/>
          <p:nvPr/>
        </p:nvSpPr>
        <p:spPr>
          <a:xfrm>
            <a:off x="9177146"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List of email threads for post-meeting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 xmlns:a16="http://schemas.microsoft.com/office/drawing/2014/main" id="{B6CDA6FF-6740-49E7-B14C-1831ED62E0F8}"/>
              </a:ext>
            </a:extLst>
          </p:cNvPr>
          <p:cNvSpPr/>
          <p:nvPr/>
        </p:nvSpPr>
        <p:spPr>
          <a:xfrm>
            <a:off x="9938797"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Submission of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2" name="Rectangle: Rounded Corners 201">
            <a:extLst>
              <a:ext uri="{FF2B5EF4-FFF2-40B4-BE49-F238E27FC236}">
                <a16:creationId xmlns="" xmlns:a16="http://schemas.microsoft.com/office/drawing/2014/main" id="{B6CDA6FF-6740-49E7-B14C-1831ED62E0F8}"/>
              </a:ext>
            </a:extLst>
          </p:cNvPr>
          <p:cNvSpPr/>
          <p:nvPr/>
        </p:nvSpPr>
        <p:spPr>
          <a:xfrm>
            <a:off x="10673040"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 xmlns:a16="http://schemas.microsoft.com/office/drawing/2014/main" id="{B6CDA6FF-6740-49E7-B14C-1831ED62E0F8}"/>
              </a:ext>
            </a:extLst>
          </p:cNvPr>
          <p:cNvSpPr/>
          <p:nvPr/>
        </p:nvSpPr>
        <p:spPr>
          <a:xfrm>
            <a:off x="11427910"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Approve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for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5" name="Rectangle: Rounded Corners 201">
            <a:extLst>
              <a:ext uri="{FF2B5EF4-FFF2-40B4-BE49-F238E27FC236}">
                <a16:creationId xmlns=""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MCC 3GU parsing tool</a:t>
            </a:r>
          </a:p>
        </p:txBody>
      </p:sp>
      <p:sp>
        <p:nvSpPr>
          <p:cNvPr id="76" name="Rectangle: Rounded Corners 201">
            <a:extLst>
              <a:ext uri="{FF2B5EF4-FFF2-40B4-BE49-F238E27FC236}">
                <a16:creationId xmlns=""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614104" y="4337804"/>
            <a:ext cx="2196435" cy="246221"/>
          </a:xfrm>
          <a:prstGeom prst="rect">
            <a:avLst/>
          </a:prstGeom>
          <a:noFill/>
        </p:spPr>
        <p:txBody>
          <a:bodyPr wrap="none" rtlCol="0">
            <a:spAutoFit/>
          </a:bodyPr>
          <a:lstStyle/>
          <a:p>
            <a:r>
              <a:rPr lang="en-US" sz="1000" b="1" dirty="0" smtClean="0">
                <a:latin typeface="+mj-ea"/>
                <a:ea typeface="+mj-ea"/>
              </a:rPr>
              <a:t>Topic Moderator &amp; summary: slide #5</a:t>
            </a:r>
            <a:endParaRPr lang="en-US" sz="1000" b="1" dirty="0">
              <a:latin typeface="+mj-ea"/>
              <a:ea typeface="+mj-ea"/>
            </a:endParaRPr>
          </a:p>
        </p:txBody>
      </p:sp>
      <p:sp>
        <p:nvSpPr>
          <p:cNvPr id="84" name="文本框 83"/>
          <p:cNvSpPr txBox="1"/>
          <p:nvPr/>
        </p:nvSpPr>
        <p:spPr>
          <a:xfrm>
            <a:off x="1863818" y="5766643"/>
            <a:ext cx="2056973" cy="246221"/>
          </a:xfrm>
          <a:prstGeom prst="rect">
            <a:avLst/>
          </a:prstGeom>
          <a:noFill/>
        </p:spPr>
        <p:txBody>
          <a:bodyPr wrap="none" rtlCol="0">
            <a:spAutoFit/>
          </a:bodyPr>
          <a:lstStyle/>
          <a:p>
            <a:r>
              <a:rPr lang="en-US" sz="1000" b="1" dirty="0">
                <a:latin typeface="+mj-ea"/>
                <a:ea typeface="+mj-ea"/>
              </a:rPr>
              <a:t>Basket WIs Block </a:t>
            </a:r>
            <a:r>
              <a:rPr lang="en-US" sz="1000" b="1" dirty="0" smtClean="0">
                <a:latin typeface="+mj-ea"/>
                <a:ea typeface="+mj-ea"/>
              </a:rPr>
              <a:t>approval: slide #6</a:t>
            </a:r>
            <a:endParaRPr lang="en-US" sz="1000" b="1" dirty="0">
              <a:latin typeface="+mj-ea"/>
              <a:ea typeface="+mj-ea"/>
            </a:endParaRPr>
          </a:p>
        </p:txBody>
      </p:sp>
      <p:sp>
        <p:nvSpPr>
          <p:cNvPr id="85" name="文本框 84"/>
          <p:cNvSpPr txBox="1"/>
          <p:nvPr/>
        </p:nvSpPr>
        <p:spPr>
          <a:xfrm>
            <a:off x="9906920" y="5132427"/>
            <a:ext cx="1864613" cy="246221"/>
          </a:xfrm>
          <a:prstGeom prst="rect">
            <a:avLst/>
          </a:prstGeom>
          <a:noFill/>
        </p:spPr>
        <p:txBody>
          <a:bodyPr wrap="none" rtlCol="0">
            <a:spAutoFit/>
          </a:bodyPr>
          <a:lstStyle/>
          <a:p>
            <a:r>
              <a:rPr lang="en-US" sz="1000" b="1" dirty="0" smtClean="0">
                <a:latin typeface="+mj-ea"/>
                <a:ea typeface="+mj-ea"/>
              </a:rPr>
              <a:t>Post-meeting process: slide #14</a:t>
            </a:r>
            <a:endParaRPr lang="en-US" sz="1000" b="1" dirty="0">
              <a:latin typeface="+mj-ea"/>
              <a:ea typeface="+mj-ea"/>
            </a:endParaRPr>
          </a:p>
        </p:txBody>
      </p:sp>
      <p:sp>
        <p:nvSpPr>
          <p:cNvPr id="87" name="文本框 86"/>
          <p:cNvSpPr txBox="1"/>
          <p:nvPr/>
        </p:nvSpPr>
        <p:spPr>
          <a:xfrm>
            <a:off x="780585" y="3973708"/>
            <a:ext cx="721672" cy="246221"/>
          </a:xfrm>
          <a:prstGeom prst="rect">
            <a:avLst/>
          </a:prstGeom>
          <a:noFill/>
        </p:spPr>
        <p:txBody>
          <a:bodyPr wrap="none" rtlCol="0">
            <a:spAutoFit/>
          </a:bodyPr>
          <a:lstStyle/>
          <a:p>
            <a:r>
              <a:rPr lang="en-US" sz="1000" b="1" dirty="0" smtClean="0">
                <a:latin typeface="+mj-ea"/>
                <a:ea typeface="+mj-ea"/>
              </a:rPr>
              <a:t>Slide #3/4</a:t>
            </a:r>
            <a:endParaRPr lang="en-US" sz="1000" b="1" dirty="0">
              <a:latin typeface="+mj-ea"/>
              <a:ea typeface="+mj-ea"/>
            </a:endParaRPr>
          </a:p>
        </p:txBody>
      </p:sp>
      <p:sp>
        <p:nvSpPr>
          <p:cNvPr id="88" name="文本框 87"/>
          <p:cNvSpPr txBox="1"/>
          <p:nvPr/>
        </p:nvSpPr>
        <p:spPr>
          <a:xfrm>
            <a:off x="7434785" y="4644982"/>
            <a:ext cx="601447" cy="246221"/>
          </a:xfrm>
          <a:prstGeom prst="rect">
            <a:avLst/>
          </a:prstGeom>
          <a:noFill/>
        </p:spPr>
        <p:txBody>
          <a:bodyPr wrap="none" rtlCol="0">
            <a:spAutoFit/>
          </a:bodyPr>
          <a:lstStyle/>
          <a:p>
            <a:r>
              <a:rPr lang="en-US" sz="1000" b="1" dirty="0" smtClean="0">
                <a:latin typeface="+mj-ea"/>
                <a:ea typeface="+mj-ea"/>
              </a:rPr>
              <a:t>Slide #7</a:t>
            </a:r>
            <a:endParaRPr lang="en-US" sz="1000" b="1" dirty="0">
              <a:latin typeface="+mj-ea"/>
              <a:ea typeface="+mj-ea"/>
            </a:endParaRPr>
          </a:p>
        </p:txBody>
      </p:sp>
      <p:sp>
        <p:nvSpPr>
          <p:cNvPr id="89" name="文本框 88"/>
          <p:cNvSpPr txBox="1"/>
          <p:nvPr/>
        </p:nvSpPr>
        <p:spPr>
          <a:xfrm>
            <a:off x="7434785" y="4871908"/>
            <a:ext cx="667170" cy="246221"/>
          </a:xfrm>
          <a:prstGeom prst="rect">
            <a:avLst/>
          </a:prstGeom>
          <a:noFill/>
        </p:spPr>
        <p:txBody>
          <a:bodyPr wrap="none" rtlCol="0">
            <a:spAutoFit/>
          </a:bodyPr>
          <a:lstStyle/>
          <a:p>
            <a:r>
              <a:rPr lang="en-US" sz="1000" b="1" dirty="0" smtClean="0">
                <a:latin typeface="+mj-ea"/>
                <a:ea typeface="+mj-ea"/>
              </a:rPr>
              <a:t>Slide #12</a:t>
            </a:r>
            <a:endParaRPr lang="en-US" sz="1000" b="1" dirty="0">
              <a:latin typeface="+mj-ea"/>
              <a:ea typeface="+mj-ea"/>
            </a:endParaRPr>
          </a:p>
        </p:txBody>
      </p:sp>
      <p:sp>
        <p:nvSpPr>
          <p:cNvPr id="90" name="文本框 89"/>
          <p:cNvSpPr txBox="1"/>
          <p:nvPr/>
        </p:nvSpPr>
        <p:spPr>
          <a:xfrm>
            <a:off x="7434785" y="5032701"/>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1" name="文本框 90"/>
          <p:cNvSpPr txBox="1"/>
          <p:nvPr/>
        </p:nvSpPr>
        <p:spPr>
          <a:xfrm>
            <a:off x="7434785" y="3973708"/>
            <a:ext cx="601447" cy="246221"/>
          </a:xfrm>
          <a:prstGeom prst="rect">
            <a:avLst/>
          </a:prstGeom>
          <a:noFill/>
        </p:spPr>
        <p:txBody>
          <a:bodyPr wrap="none" rtlCol="0">
            <a:spAutoFit/>
          </a:bodyPr>
          <a:lstStyle/>
          <a:p>
            <a:r>
              <a:rPr lang="en-US" sz="1000" b="1" dirty="0" smtClean="0">
                <a:latin typeface="+mj-ea"/>
                <a:ea typeface="+mj-ea"/>
              </a:rPr>
              <a:t>Slide #9</a:t>
            </a:r>
            <a:endParaRPr lang="en-US" sz="1000" b="1" dirty="0">
              <a:latin typeface="+mj-ea"/>
              <a:ea typeface="+mj-ea"/>
            </a:endParaRPr>
          </a:p>
        </p:txBody>
      </p:sp>
      <p:sp>
        <p:nvSpPr>
          <p:cNvPr id="92" name="文本框 91"/>
          <p:cNvSpPr txBox="1"/>
          <p:nvPr/>
        </p:nvSpPr>
        <p:spPr>
          <a:xfrm>
            <a:off x="7434785" y="4159016"/>
            <a:ext cx="853119" cy="246221"/>
          </a:xfrm>
          <a:prstGeom prst="rect">
            <a:avLst/>
          </a:prstGeom>
          <a:noFill/>
        </p:spPr>
        <p:txBody>
          <a:bodyPr wrap="none" rtlCol="0">
            <a:spAutoFit/>
          </a:bodyPr>
          <a:lstStyle/>
          <a:p>
            <a:r>
              <a:rPr lang="en-US" sz="1000" b="1" dirty="0" smtClean="0">
                <a:latin typeface="+mj-ea"/>
                <a:ea typeface="+mj-ea"/>
              </a:rPr>
              <a:t>Slide #10/11</a:t>
            </a:r>
            <a:endParaRPr lang="en-US" sz="1000" b="1" dirty="0">
              <a:latin typeface="+mj-ea"/>
              <a:ea typeface="+mj-ea"/>
            </a:endParaRPr>
          </a:p>
        </p:txBody>
      </p:sp>
      <p:sp>
        <p:nvSpPr>
          <p:cNvPr id="93" name="文本框 92"/>
          <p:cNvSpPr txBox="1"/>
          <p:nvPr/>
        </p:nvSpPr>
        <p:spPr>
          <a:xfrm>
            <a:off x="9713619" y="3963635"/>
            <a:ext cx="667170" cy="246221"/>
          </a:xfrm>
          <a:prstGeom prst="rect">
            <a:avLst/>
          </a:prstGeom>
          <a:noFill/>
        </p:spPr>
        <p:txBody>
          <a:bodyPr wrap="none" rtlCol="0">
            <a:spAutoFit/>
          </a:bodyPr>
          <a:lstStyle/>
          <a:p>
            <a:r>
              <a:rPr lang="en-US" sz="1000" b="1" dirty="0" smtClean="0">
                <a:latin typeface="+mj-ea"/>
                <a:ea typeface="+mj-ea"/>
              </a:rPr>
              <a:t>Slide #15</a:t>
            </a:r>
          </a:p>
        </p:txBody>
      </p:sp>
      <p:sp>
        <p:nvSpPr>
          <p:cNvPr id="94" name="文本框 93"/>
          <p:cNvSpPr txBox="1"/>
          <p:nvPr/>
        </p:nvSpPr>
        <p:spPr>
          <a:xfrm>
            <a:off x="938601" y="5681550"/>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5" name="文本框 94"/>
          <p:cNvSpPr txBox="1"/>
          <p:nvPr/>
        </p:nvSpPr>
        <p:spPr>
          <a:xfrm>
            <a:off x="8385535" y="5679039"/>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6" name="文本框 95"/>
          <p:cNvSpPr txBox="1"/>
          <p:nvPr/>
        </p:nvSpPr>
        <p:spPr>
          <a:xfrm>
            <a:off x="7375239" y="6052103"/>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7" name="文本框 96"/>
          <p:cNvSpPr txBox="1"/>
          <p:nvPr/>
        </p:nvSpPr>
        <p:spPr>
          <a:xfrm>
            <a:off x="7436940" y="5258895"/>
            <a:ext cx="667170" cy="246221"/>
          </a:xfrm>
          <a:prstGeom prst="rect">
            <a:avLst/>
          </a:prstGeom>
          <a:noFill/>
        </p:spPr>
        <p:txBody>
          <a:bodyPr wrap="none" rtlCol="0">
            <a:spAutoFit/>
          </a:bodyPr>
          <a:lstStyle/>
          <a:p>
            <a:r>
              <a:rPr lang="en-US" sz="1000" b="1" dirty="0" smtClean="0">
                <a:latin typeface="+mj-ea"/>
                <a:ea typeface="+mj-ea"/>
              </a:rPr>
              <a:t>Slide #17</a:t>
            </a:r>
            <a:endParaRPr lang="en-US" sz="1000" b="1" dirty="0">
              <a:latin typeface="+mj-ea"/>
              <a:ea typeface="+mj-ea"/>
            </a:endParaRPr>
          </a:p>
        </p:txBody>
      </p:sp>
      <p:sp>
        <p:nvSpPr>
          <p:cNvPr id="70" name="文本框 69"/>
          <p:cNvSpPr txBox="1"/>
          <p:nvPr/>
        </p:nvSpPr>
        <p:spPr>
          <a:xfrm>
            <a:off x="4733239" y="5853446"/>
            <a:ext cx="886362" cy="338554"/>
          </a:xfrm>
          <a:prstGeom prst="rect">
            <a:avLst/>
          </a:prstGeom>
          <a:noFill/>
        </p:spPr>
        <p:txBody>
          <a:bodyPr wrap="square" rtlCol="0">
            <a:spAutoFit/>
          </a:bodyPr>
          <a:lstStyle/>
          <a:p>
            <a:r>
              <a:rPr lang="en-US" sz="800" b="1" dirty="0" smtClean="0">
                <a:latin typeface="+mj-ea"/>
                <a:ea typeface="+mj-ea"/>
              </a:rPr>
              <a:t>Provided before meeting</a:t>
            </a:r>
            <a:endParaRPr lang="en-US" sz="800" b="1" dirty="0">
              <a:latin typeface="+mj-ea"/>
              <a:ea typeface="+mj-ea"/>
            </a:endParaRPr>
          </a:p>
        </p:txBody>
      </p:sp>
      <p:sp>
        <p:nvSpPr>
          <p:cNvPr id="74" name="Rectangle 67">
            <a:extLst>
              <a:ext uri="{FF2B5EF4-FFF2-40B4-BE49-F238E27FC236}">
                <a16:creationId xmlns="" xmlns:a16="http://schemas.microsoft.com/office/drawing/2014/main"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 (</a:t>
            </a:r>
            <a:r>
              <a:rPr lang="en-US" sz="800" kern="0" dirty="0" smtClean="0">
                <a:solidFill>
                  <a:srgbClr val="FFFFFF"/>
                </a:solidFill>
                <a:latin typeface="微软雅黑" panose="020B0503020204020204" pitchFamily="34" charset="-122"/>
                <a:ea typeface="微软雅黑" panose="020B0503020204020204" pitchFamily="34" charset="-122"/>
              </a:rPr>
              <a:t>0:00 </a:t>
            </a:r>
            <a:r>
              <a:rPr lang="en-US" sz="800" kern="0" dirty="0">
                <a:solidFill>
                  <a:srgbClr val="FFFFFF"/>
                </a:solidFill>
                <a:latin typeface="微软雅黑" panose="020B0503020204020204" pitchFamily="34" charset="-122"/>
                <a:ea typeface="微软雅黑" panose="020B0503020204020204" pitchFamily="34" charset="-122"/>
              </a:rPr>
              <a:t>am ~ 7:00 am </a:t>
            </a:r>
            <a:r>
              <a:rPr lang="en-US" sz="800" kern="0" dirty="0" smtClean="0">
                <a:solidFill>
                  <a:srgbClr val="FFFFFF"/>
                </a:solidFill>
                <a:latin typeface="微软雅黑" panose="020B0503020204020204" pitchFamily="34" charset="-122"/>
                <a:ea typeface="微软雅黑" panose="020B0503020204020204" pitchFamily="34" charset="-122"/>
              </a:rPr>
              <a:t>meeting venue Local </a:t>
            </a:r>
            <a:r>
              <a:rPr lang="en-US" sz="800" kern="0" dirty="0">
                <a:solidFill>
                  <a:srgbClr val="FFFFFF"/>
                </a:solidFill>
                <a:latin typeface="微软雅黑" panose="020B0503020204020204" pitchFamily="34" charset="-122"/>
                <a:ea typeface="微软雅黑" panose="020B0503020204020204" pitchFamily="34" charset="-122"/>
              </a:rPr>
              <a:t>time (</a:t>
            </a:r>
            <a:r>
              <a:rPr lang="en-US" sz="800" kern="0" dirty="0" smtClean="0">
                <a:solidFill>
                  <a:srgbClr val="FFFFFF"/>
                </a:solidFill>
                <a:latin typeface="微软雅黑" panose="020B0503020204020204" pitchFamily="34" charset="-122"/>
                <a:ea typeface="微软雅黑" panose="020B0503020204020204" pitchFamily="34" charset="-122"/>
              </a:rPr>
              <a:t>UTC+9)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323072" cy="246221"/>
          </a:xfrm>
          <a:prstGeom prst="rect">
            <a:avLst/>
          </a:prstGeom>
          <a:noFill/>
        </p:spPr>
        <p:txBody>
          <a:bodyPr wrap="none" rtlCol="0">
            <a:spAutoFit/>
          </a:bodyPr>
          <a:lstStyle/>
          <a:p>
            <a:r>
              <a:rPr lang="en-US" sz="1000" b="1" dirty="0" smtClean="0">
                <a:latin typeface="+mj-ea"/>
                <a:ea typeface="+mj-ea"/>
              </a:rPr>
              <a:t>No email are expected in RAN4 reflector</a:t>
            </a:r>
            <a:endParaRPr lang="en-US" sz="1000" b="1" dirty="0">
              <a:latin typeface="+mj-ea"/>
              <a:ea typeface="+mj-ea"/>
            </a:endParaRPr>
          </a:p>
        </p:txBody>
      </p:sp>
      <p:sp>
        <p:nvSpPr>
          <p:cNvPr id="86" name="文本框 85"/>
          <p:cNvSpPr txBox="1"/>
          <p:nvPr/>
        </p:nvSpPr>
        <p:spPr>
          <a:xfrm>
            <a:off x="780037" y="4116572"/>
            <a:ext cx="853119" cy="246221"/>
          </a:xfrm>
          <a:prstGeom prst="rect">
            <a:avLst/>
          </a:prstGeom>
          <a:noFill/>
        </p:spPr>
        <p:txBody>
          <a:bodyPr wrap="none" rtlCol="0">
            <a:spAutoFit/>
          </a:bodyPr>
          <a:lstStyle/>
          <a:p>
            <a:r>
              <a:rPr lang="en-US" sz="1000" b="1" dirty="0" smtClean="0">
                <a:latin typeface="+mj-ea"/>
                <a:ea typeface="+mj-ea"/>
              </a:rPr>
              <a:t>Slide #18/21</a:t>
            </a:r>
            <a:endParaRPr lang="en-US" sz="1000" b="1" dirty="0">
              <a:latin typeface="+mj-ea"/>
              <a:ea typeface="+mj-ea"/>
            </a:endParaRPr>
          </a:p>
        </p:txBody>
      </p:sp>
      <p:sp>
        <p:nvSpPr>
          <p:cNvPr id="99" name="Rectangle: Rounded Corners 201">
            <a:extLst>
              <a:ext uri="{FF2B5EF4-FFF2-40B4-BE49-F238E27FC236}">
                <a16:creationId xmlns="" xmlns:a16="http://schemas.microsoft.com/office/drawing/2014/main" id="{B6CDA6FF-6740-49E7-B14C-1831ED62E0F8}"/>
              </a:ext>
            </a:extLst>
          </p:cNvPr>
          <p:cNvSpPr/>
          <p:nvPr/>
        </p:nvSpPr>
        <p:spPr>
          <a:xfrm>
            <a:off x="3955964" y="3870984"/>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Chairs trigger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nwm</a:t>
            </a:r>
            <a:r>
              <a:rPr kumimoji="0" lang="en-US" sz="800" b="1" i="0" u="none" strike="noStrike" kern="0" cap="none" spc="0" normalizeH="0" baseline="0" noProof="0" dirty="0" smtClean="0">
                <a:ln>
                  <a:noFill/>
                </a:ln>
                <a:solidFill>
                  <a:srgbClr val="FFFFFF"/>
                </a:solidFill>
                <a:effectLst/>
                <a:uLnTx/>
                <a:uFillTx/>
                <a:latin typeface="+mj-ea"/>
                <a:ea typeface="+mj-ea"/>
                <a:cs typeface="+mn-cs"/>
              </a:rPr>
              <a:t>: feedback  maintenance &amp; sp</a:t>
            </a:r>
            <a:r>
              <a:rPr kumimoji="0" lang="en-US" sz="800" b="1" i="0" u="none" strike="noStrike" kern="0" cap="none" spc="0" normalizeH="0" noProof="0" dirty="0" smtClean="0">
                <a:ln>
                  <a:noFill/>
                </a:ln>
                <a:solidFill>
                  <a:srgbClr val="FFFFFF"/>
                </a:solidFill>
                <a:effectLst/>
                <a:uLnTx/>
                <a:uFillTx/>
                <a:latin typeface="+mj-ea"/>
                <a:ea typeface="+mj-ea"/>
                <a:cs typeface="+mn-cs"/>
              </a:rPr>
              <a:t>ectrum related</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0" name="Rectangle: Rounded Corners 201">
            <a:extLst>
              <a:ext uri="{FF2B5EF4-FFF2-40B4-BE49-F238E27FC236}">
                <a16:creationId xmlns="" xmlns:a16="http://schemas.microsoft.com/office/drawing/2014/main" id="{B6CDA6FF-6740-49E7-B14C-1831ED62E0F8}"/>
              </a:ext>
            </a:extLst>
          </p:cNvPr>
          <p:cNvSpPr/>
          <p:nvPr/>
        </p:nvSpPr>
        <p:spPr>
          <a:xfrm>
            <a:off x="4719991" y="3870984"/>
            <a:ext cx="720000"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800" b="1" kern="0" dirty="0" smtClean="0">
                <a:solidFill>
                  <a:srgbClr val="FFFFFF"/>
                </a:solidFill>
              </a:rPr>
              <a:t>Flag maintenance &amp; spectrum @</a:t>
            </a:r>
            <a:r>
              <a:rPr lang="en-US" altLang="zh-CN" sz="800" b="1" kern="0" dirty="0" err="1" smtClean="0">
                <a:solidFill>
                  <a:srgbClr val="FFFFFF"/>
                </a:solidFill>
              </a:rPr>
              <a:t>nwm</a:t>
            </a:r>
            <a:endParaRPr lang="en-US" sz="800" b="1" kern="0" dirty="0">
              <a:solidFill>
                <a:srgbClr val="FFFFFF"/>
              </a:solidFill>
              <a:latin typeface="+mj-ea"/>
              <a:ea typeface="+mj-ea"/>
              <a:cs typeface="+mn-cs"/>
            </a:endParaRPr>
          </a:p>
        </p:txBody>
      </p:sp>
      <p:sp>
        <p:nvSpPr>
          <p:cNvPr id="102" name="文本框 101"/>
          <p:cNvSpPr txBox="1"/>
          <p:nvPr/>
        </p:nvSpPr>
        <p:spPr>
          <a:xfrm>
            <a:off x="2342197" y="3968472"/>
            <a:ext cx="1665841" cy="246221"/>
          </a:xfrm>
          <a:prstGeom prst="rect">
            <a:avLst/>
          </a:prstGeom>
          <a:noFill/>
        </p:spPr>
        <p:txBody>
          <a:bodyPr wrap="none" rtlCol="0">
            <a:spAutoFit/>
          </a:bodyPr>
          <a:lstStyle/>
          <a:p>
            <a:r>
              <a:rPr lang="en-US" sz="1000" b="1" dirty="0" smtClean="0">
                <a:latin typeface="+mj-ea"/>
                <a:ea typeface="+mj-ea"/>
              </a:rPr>
              <a:t>NWM flag process Slide #16</a:t>
            </a:r>
            <a:endParaRPr lang="en-US" sz="1000" b="1" dirty="0">
              <a:latin typeface="+mj-ea"/>
              <a:ea typeface="+mj-ea"/>
            </a:endParaRPr>
          </a:p>
        </p:txBody>
      </p:sp>
      <p:sp>
        <p:nvSpPr>
          <p:cNvPr id="98" name="文本框 97"/>
          <p:cNvSpPr txBox="1"/>
          <p:nvPr/>
        </p:nvSpPr>
        <p:spPr>
          <a:xfrm>
            <a:off x="9712193" y="4098943"/>
            <a:ext cx="667170" cy="246221"/>
          </a:xfrm>
          <a:prstGeom prst="rect">
            <a:avLst/>
          </a:prstGeom>
          <a:noFill/>
        </p:spPr>
        <p:txBody>
          <a:bodyPr wrap="none" rtlCol="0">
            <a:spAutoFit/>
          </a:bodyPr>
          <a:lstStyle/>
          <a:p>
            <a:r>
              <a:rPr lang="en-US" sz="1000" b="1" dirty="0" smtClean="0">
                <a:latin typeface="+mj-ea"/>
                <a:ea typeface="+mj-ea"/>
              </a:rPr>
              <a:t>Slide #18</a:t>
            </a:r>
          </a:p>
        </p:txBody>
      </p:sp>
      <p:sp>
        <p:nvSpPr>
          <p:cNvPr id="103" name="文本框 102"/>
          <p:cNvSpPr txBox="1"/>
          <p:nvPr/>
        </p:nvSpPr>
        <p:spPr>
          <a:xfrm>
            <a:off x="9906920" y="5723173"/>
            <a:ext cx="1494320" cy="246221"/>
          </a:xfrm>
          <a:prstGeom prst="rect">
            <a:avLst/>
          </a:prstGeom>
          <a:solidFill>
            <a:srgbClr val="1E9657"/>
          </a:solidFill>
        </p:spPr>
        <p:txBody>
          <a:bodyPr wrap="none" rtlCol="0">
            <a:spAutoFit/>
          </a:bodyPr>
          <a:lstStyle/>
          <a:p>
            <a:r>
              <a:rPr lang="en-US" sz="1000" b="1" dirty="0" smtClean="0">
                <a:solidFill>
                  <a:schemeClr val="bg1"/>
                </a:solidFill>
                <a:latin typeface="+mj-ea"/>
                <a:ea typeface="+mj-ea"/>
              </a:rPr>
              <a:t>Meeting room: Slide #22</a:t>
            </a:r>
          </a:p>
        </p:txBody>
      </p:sp>
      <p:sp>
        <p:nvSpPr>
          <p:cNvPr id="104" name="文本框 103"/>
          <p:cNvSpPr txBox="1"/>
          <p:nvPr/>
        </p:nvSpPr>
        <p:spPr>
          <a:xfrm>
            <a:off x="4741635" y="4695485"/>
            <a:ext cx="756465" cy="338554"/>
          </a:xfrm>
          <a:prstGeom prst="rect">
            <a:avLst/>
          </a:prstGeom>
          <a:gradFill flip="none" rotWithShape="1">
            <a:gsLst>
              <a:gs pos="2000">
                <a:srgbClr val="1E9657"/>
              </a:gs>
              <a:gs pos="100000">
                <a:srgbClr val="92D050"/>
              </a:gs>
            </a:gsLst>
            <a:lin ang="0" scaled="1"/>
            <a:tileRect/>
          </a:gradFill>
          <a:effectLst>
            <a:outerShdw blurRad="50800" dist="38100" dir="2700000" algn="tl" rotWithShape="0">
              <a:prstClr val="black">
                <a:alpha val="40000"/>
              </a:prstClr>
            </a:outerShdw>
          </a:effectLst>
        </p:spPr>
        <p:txBody>
          <a:bodyPr wrap="square" rtlCol="0">
            <a:spAutoFit/>
          </a:bodyPr>
          <a:lstStyle/>
          <a:p>
            <a:r>
              <a:rPr lang="en-US" sz="800" b="1" dirty="0" smtClean="0">
                <a:solidFill>
                  <a:schemeClr val="bg1"/>
                </a:solidFill>
                <a:latin typeface="+mj-ea"/>
                <a:ea typeface="+mj-ea"/>
              </a:rPr>
              <a:t>VC elections: Slide #23</a:t>
            </a:r>
          </a:p>
        </p:txBody>
      </p:sp>
    </p:spTree>
    <p:extLst>
      <p:ext uri="{BB962C8B-B14F-4D97-AF65-F5344CB8AC3E}">
        <p14:creationId xmlns:p14="http://schemas.microsoft.com/office/powerpoint/2010/main" val="15060130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 at</a:t>
            </a:r>
            <a:r>
              <a:rPr lang="en-US" altLang="zh-CN" sz="1200" dirty="0"/>
              <a:t> </a:t>
            </a:r>
            <a:r>
              <a:rPr lang="en-US" altLang="zh-CN" sz="1200" dirty="0" smtClean="0">
                <a:hlinkClick r:id="rId3"/>
              </a:rPr>
              <a:t>https://www.3gpp.org/ftp/tsg_ran/WG4_Radio/TSGR4_108/Invitation/</a:t>
            </a:r>
            <a:endParaRPr lang="en-US" altLang="zh-CN" sz="1200" dirty="0" smtClean="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smtClean="0">
                <a:cs typeface="+mn-cs"/>
              </a:rPr>
              <a:t>To facilitate the GTW and future face-to-face meeting arrangement, it is highly encouraged that experts do not cover multiple areas across Main, RRM and </a:t>
            </a:r>
            <a:r>
              <a:rPr lang="en-US" altLang="zh-CN" sz="1400" dirty="0" err="1" smtClean="0">
                <a:cs typeface="+mn-cs"/>
              </a:rPr>
              <a:t>BSRF_Demod_Test</a:t>
            </a:r>
            <a:r>
              <a:rPr lang="en-US" altLang="zh-CN" sz="1400" dirty="0" smtClean="0">
                <a:cs typeface="+mn-cs"/>
              </a:rPr>
              <a:t> sessions</a:t>
            </a:r>
            <a:endParaRPr lang="en-US" altLang="zh-CN" sz="1400" dirty="0">
              <a:cs typeface="+mn-cs"/>
            </a:endParaRPr>
          </a:p>
          <a:p>
            <a:pPr lvl="1">
              <a:spcBef>
                <a:spcPts val="0"/>
              </a:spcBef>
              <a:spcAft>
                <a:spcPts val="600"/>
              </a:spcAft>
            </a:pPr>
            <a:r>
              <a:rPr lang="en-US" altLang="zh-CN" sz="1200" dirty="0" smtClean="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Guidance for </a:t>
            </a:r>
            <a:r>
              <a:rPr lang="en-US" altLang="zh-CN" sz="1400" dirty="0" err="1" smtClean="0">
                <a:cs typeface="+mn-cs"/>
              </a:rPr>
              <a:t>Tdoc</a:t>
            </a:r>
            <a:r>
              <a:rPr lang="en-US" altLang="zh-CN" sz="1400" dirty="0" smtClean="0">
                <a:cs typeface="+mn-cs"/>
              </a:rPr>
              <a:t> “type”, ”</a:t>
            </a:r>
            <a:r>
              <a:rPr lang="en-US" altLang="zh-CN" sz="1400" dirty="0" err="1" smtClean="0">
                <a:cs typeface="+mn-cs"/>
              </a:rPr>
              <a:t>For”and</a:t>
            </a:r>
            <a:r>
              <a:rPr lang="en-US" altLang="zh-CN" sz="1400" dirty="0" smtClean="0">
                <a:cs typeface="+mn-cs"/>
              </a:rPr>
              <a:t> other information when you request a </a:t>
            </a:r>
            <a:r>
              <a:rPr lang="en-US" altLang="zh-CN" sz="1400" dirty="0" err="1" smtClean="0">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633914060"/>
              </p:ext>
            </p:extLst>
          </p:nvPr>
        </p:nvGraphicFramePr>
        <p:xfrm>
          <a:off x="307649" y="1703222"/>
          <a:ext cx="11622279" cy="3794760"/>
        </p:xfrm>
        <a:graphic>
          <a:graphicData uri="http://schemas.openxmlformats.org/drawingml/2006/table">
            <a:tbl>
              <a:tblPr firstRow="1" bandRow="1">
                <a:tableStyleId>{073A0DAA-6AF3-43AB-8588-CEC1D06C72B9}</a:tableStyleId>
              </a:tblPr>
              <a:tblGrid>
                <a:gridCol w="2871387"/>
                <a:gridCol w="1215255"/>
                <a:gridCol w="1247864"/>
                <a:gridCol w="6287773"/>
              </a:tblGrid>
              <a:tr h="370840">
                <a:tc>
                  <a:txBody>
                    <a:bodyPr/>
                    <a:lstStyle/>
                    <a:p>
                      <a:r>
                        <a:rPr lang="en-US" altLang="zh-CN" sz="1200" dirty="0" err="1" smtClean="0">
                          <a:latin typeface="+mj-ea"/>
                          <a:ea typeface="+mj-ea"/>
                        </a:rPr>
                        <a:t>Tdoc</a:t>
                      </a:r>
                      <a:r>
                        <a:rPr lang="en-US" altLang="zh-CN" sz="1200" dirty="0" smtClean="0">
                          <a:latin typeface="+mj-ea"/>
                          <a:ea typeface="+mj-ea"/>
                        </a:rPr>
                        <a:t> to be requested</a:t>
                      </a:r>
                      <a:r>
                        <a:rPr lang="en-US" altLang="zh-CN" sz="1200" baseline="0" dirty="0" smtClean="0">
                          <a:latin typeface="+mj-ea"/>
                          <a:ea typeface="+mj-ea"/>
                        </a:rPr>
                        <a:t> </a:t>
                      </a:r>
                      <a:endParaRPr lang="zh-CN" altLang="en-US" sz="1200" dirty="0">
                        <a:latin typeface="+mj-ea"/>
                        <a:ea typeface="+mj-ea"/>
                      </a:endParaRPr>
                    </a:p>
                  </a:txBody>
                  <a:tcPr/>
                </a:tc>
                <a:tc>
                  <a:txBody>
                    <a:bodyPr/>
                    <a:lstStyle/>
                    <a:p>
                      <a:r>
                        <a:rPr lang="en-US" altLang="zh-CN" sz="1200" dirty="0" smtClean="0">
                          <a:latin typeface="+mj-ea"/>
                          <a:ea typeface="+mj-ea"/>
                        </a:rPr>
                        <a:t>Type</a:t>
                      </a:r>
                      <a:endParaRPr lang="zh-CN" altLang="en-US" sz="1200" dirty="0">
                        <a:latin typeface="+mj-ea"/>
                        <a:ea typeface="+mj-ea"/>
                      </a:endParaRPr>
                    </a:p>
                  </a:txBody>
                  <a:tcPr/>
                </a:tc>
                <a:tc>
                  <a:txBody>
                    <a:bodyPr/>
                    <a:lstStyle/>
                    <a:p>
                      <a:r>
                        <a:rPr lang="en-US" altLang="zh-CN" sz="1200" dirty="0" smtClean="0">
                          <a:latin typeface="+mj-ea"/>
                          <a:ea typeface="+mj-ea"/>
                        </a:rPr>
                        <a:t>For</a:t>
                      </a:r>
                      <a:endParaRPr lang="zh-CN" altLang="en-US" sz="1200" dirty="0">
                        <a:latin typeface="+mj-ea"/>
                        <a:ea typeface="+mj-ea"/>
                      </a:endParaRPr>
                    </a:p>
                  </a:txBody>
                  <a:tcPr/>
                </a:tc>
                <a:tc>
                  <a:txBody>
                    <a:bodyPr/>
                    <a:lstStyle/>
                    <a:p>
                      <a:r>
                        <a:rPr lang="en-US" altLang="zh-CN" sz="1200" dirty="0" smtClean="0">
                          <a:latin typeface="+mj-ea"/>
                          <a:ea typeface="+mj-ea"/>
                        </a:rPr>
                        <a:t>Other information</a:t>
                      </a:r>
                      <a:endParaRPr lang="zh-CN" altLang="en-US" sz="1200" dirty="0">
                        <a:latin typeface="+mj-ea"/>
                        <a:ea typeface="+mj-ea"/>
                      </a:endParaRPr>
                    </a:p>
                  </a:txBody>
                  <a:tcPr/>
                </a:tc>
              </a:tr>
              <a:tr h="370840">
                <a:tc>
                  <a:txBody>
                    <a:bodyPr/>
                    <a:lstStyle/>
                    <a:p>
                      <a:r>
                        <a:rPr lang="en-US" altLang="zh-CN" sz="1200" dirty="0" smtClean="0">
                          <a:latin typeface="+mj-ea"/>
                          <a:ea typeface="+mj-ea"/>
                        </a:rPr>
                        <a:t>Discussion paper</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Way forward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(Reply) LS on ….</a:t>
                      </a:r>
                      <a:endParaRPr lang="zh-CN" altLang="en-US" sz="1200" dirty="0">
                        <a:latin typeface="+mj-ea"/>
                        <a:ea typeface="+mj-ea"/>
                      </a:endParaRPr>
                    </a:p>
                  </a:txBody>
                  <a:tcPr/>
                </a:tc>
                <a:tc>
                  <a:txBody>
                    <a:bodyPr/>
                    <a:lstStyle/>
                    <a:p>
                      <a:r>
                        <a:rPr lang="en-US" altLang="zh-CN" sz="1200" dirty="0" smtClean="0">
                          <a:latin typeface="+mj-ea"/>
                          <a:ea typeface="+mj-ea"/>
                        </a:rPr>
                        <a:t>LS out</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r>
                        <a:rPr lang="en-US" altLang="zh-CN" sz="1200" dirty="0" smtClean="0">
                          <a:latin typeface="+mj-ea"/>
                          <a:ea typeface="+mj-ea"/>
                        </a:rPr>
                        <a:t>Release, Related WIs,</a:t>
                      </a:r>
                      <a:r>
                        <a:rPr lang="en-US" altLang="zh-CN" sz="1200" baseline="0" dirty="0" smtClean="0">
                          <a:latin typeface="+mj-ea"/>
                          <a:ea typeface="+mj-ea"/>
                        </a:rPr>
                        <a:t> </a:t>
                      </a:r>
                      <a:r>
                        <a:rPr lang="en-US" altLang="zh-CN" sz="1200" dirty="0" smtClean="0">
                          <a:latin typeface="+mj-ea"/>
                          <a:ea typeface="+mj-ea"/>
                        </a:rPr>
                        <a:t>Reply to (if available), to, CC</a:t>
                      </a:r>
                      <a:endParaRPr lang="zh-CN" altLang="en-US" sz="1200" dirty="0">
                        <a:latin typeface="+mj-ea"/>
                        <a:ea typeface="+mj-ea"/>
                      </a:endParaRPr>
                    </a:p>
                  </a:txBody>
                  <a:tcPr/>
                </a:tc>
              </a:tr>
              <a:tr h="370840">
                <a:tc>
                  <a:txBody>
                    <a:bodyPr/>
                    <a:lstStyle/>
                    <a:p>
                      <a:r>
                        <a:rPr lang="en-US" altLang="zh-CN" sz="1200" dirty="0" smtClean="0">
                          <a:latin typeface="+mj-ea"/>
                          <a:ea typeface="+mj-ea"/>
                        </a:rPr>
                        <a:t>CR on…</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Draft CR on…</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TP</a:t>
                      </a:r>
                      <a:r>
                        <a:rPr lang="en-US" altLang="zh-CN" sz="1200" baseline="0" dirty="0" smtClean="0">
                          <a:latin typeface="+mj-ea"/>
                          <a:ea typeface="+mj-ea"/>
                        </a:rPr>
                        <a:t> for …</a:t>
                      </a:r>
                      <a:endParaRPr lang="zh-CN" altLang="en-US" sz="1200" dirty="0">
                        <a:latin typeface="+mj-ea"/>
                        <a:ea typeface="+mj-ea"/>
                      </a:endParaRPr>
                    </a:p>
                  </a:txBody>
                  <a:tcPr/>
                </a:tc>
                <a:tc>
                  <a:txBody>
                    <a:bodyPr/>
                    <a:lstStyle/>
                    <a:p>
                      <a:r>
                        <a:rPr lang="en-US" altLang="zh-CN" sz="1200" dirty="0" err="1" smtClean="0">
                          <a:latin typeface="+mj-ea"/>
                          <a:ea typeface="+mj-ea"/>
                        </a:rPr>
                        <a:t>pCR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TR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(New)</a:t>
                      </a:r>
                      <a:r>
                        <a:rPr lang="en-US" altLang="zh-CN" sz="1200" baseline="0" dirty="0" smtClean="0">
                          <a:latin typeface="+mj-ea"/>
                          <a:ea typeface="+mj-ea"/>
                        </a:rPr>
                        <a:t> TS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TS</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bl>
          </a:graphicData>
        </a:graphic>
      </p:graphicFrame>
    </p:spTree>
    <p:extLst>
      <p:ext uri="{BB962C8B-B14F-4D97-AF65-F5344CB8AC3E}">
        <p14:creationId xmlns:p14="http://schemas.microsoft.com/office/powerpoint/2010/main" val="3275221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401652" y="2502709"/>
            <a:ext cx="5452217" cy="3906667"/>
          </a:xfrm>
          <a:prstGeom prst="rect">
            <a:avLst/>
          </a:prstGeom>
        </p:spPr>
      </p:pic>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4905286" cy="1726253"/>
          </a:xfrm>
        </p:spPr>
        <p:txBody>
          <a:bodyPr/>
          <a:lstStyle/>
          <a:p>
            <a:pPr marL="342882" lvl="2" indent="-342882">
              <a:spcBef>
                <a:spcPts val="0"/>
              </a:spcBef>
              <a:spcAft>
                <a:spcPts val="600"/>
              </a:spcAft>
              <a:buBlip>
                <a:blip r:embed="rId3"/>
              </a:buBlip>
            </a:pPr>
            <a:r>
              <a:rPr lang="en-US" altLang="zh-CN" sz="1400" dirty="0" smtClean="0">
                <a:cs typeface="+mn-cs"/>
              </a:rPr>
              <a:t>RAN4 meeting rooms: @ MEETE</a:t>
            </a:r>
          </a:p>
          <a:p>
            <a:pPr lvl="1">
              <a:spcBef>
                <a:spcPts val="0"/>
              </a:spcBef>
              <a:spcAft>
                <a:spcPts val="600"/>
              </a:spcAft>
            </a:pPr>
            <a:r>
              <a:rPr lang="en-GB" altLang="zh-CN" sz="1200" dirty="0" smtClean="0"/>
              <a:t>Main </a:t>
            </a:r>
            <a:r>
              <a:rPr lang="en-GB" altLang="zh-CN" sz="1200" dirty="0" err="1" smtClean="0"/>
              <a:t>Sessi</a:t>
            </a:r>
            <a:r>
              <a:rPr lang="en-US" altLang="zh-CN" sz="1200" dirty="0" smtClean="0"/>
              <a:t>on: Room 7-8-9 </a:t>
            </a:r>
            <a:r>
              <a:rPr lang="en-US" altLang="zh-CN" sz="1200" dirty="0"/>
              <a:t>(350)</a:t>
            </a:r>
            <a:r>
              <a:rPr lang="en-US" altLang="zh-CN" sz="1200" dirty="0" smtClean="0"/>
              <a:t> on 1</a:t>
            </a:r>
            <a:r>
              <a:rPr lang="en-US" altLang="zh-CN" sz="1200" baseline="30000" dirty="0" smtClean="0"/>
              <a:t>st</a:t>
            </a:r>
            <a:r>
              <a:rPr lang="en-US" altLang="zh-CN" sz="1200" dirty="0" smtClean="0"/>
              <a:t> Floor</a:t>
            </a:r>
            <a:endParaRPr lang="en-GB" altLang="zh-CN" sz="1200" dirty="0" smtClean="0"/>
          </a:p>
          <a:p>
            <a:pPr lvl="1">
              <a:spcBef>
                <a:spcPts val="0"/>
              </a:spcBef>
              <a:spcAft>
                <a:spcPts val="600"/>
              </a:spcAft>
            </a:pPr>
            <a:r>
              <a:rPr lang="en-GB" altLang="zh-CN" sz="1200" dirty="0" smtClean="0"/>
              <a:t>RRM Session: </a:t>
            </a:r>
            <a:r>
              <a:rPr lang="en-US" altLang="zh-CN" sz="1200" dirty="0" smtClean="0"/>
              <a:t>Room 4B </a:t>
            </a:r>
            <a:r>
              <a:rPr lang="en-US" altLang="zh-CN" sz="1200" dirty="0"/>
              <a:t>(</a:t>
            </a:r>
            <a:r>
              <a:rPr lang="en-US" altLang="zh-CN" sz="1200" dirty="0" smtClean="0"/>
              <a:t>150) on the Ground Floor</a:t>
            </a:r>
            <a:endParaRPr lang="en-GB" altLang="zh-CN" sz="1200" dirty="0" smtClean="0"/>
          </a:p>
          <a:p>
            <a:pPr lvl="1">
              <a:spcBef>
                <a:spcPts val="0"/>
              </a:spcBef>
              <a:spcAft>
                <a:spcPts val="600"/>
              </a:spcAft>
            </a:pPr>
            <a:r>
              <a:rPr lang="en-US" altLang="zh-CN" sz="1200" dirty="0" err="1" smtClean="0"/>
              <a:t>BSRF_Demod_test</a:t>
            </a:r>
            <a:r>
              <a:rPr lang="en-US" altLang="zh-CN" sz="1200" dirty="0" smtClean="0"/>
              <a:t>: Room 3 </a:t>
            </a:r>
            <a:r>
              <a:rPr lang="en-US" altLang="zh-CN" sz="1200" dirty="0"/>
              <a:t>(</a:t>
            </a:r>
            <a:r>
              <a:rPr lang="en-US" altLang="zh-CN" sz="1200" dirty="0" smtClean="0"/>
              <a:t>80) on the 1</a:t>
            </a:r>
            <a:r>
              <a:rPr lang="en-US" altLang="zh-CN" sz="1200" baseline="30000" dirty="0" smtClean="0"/>
              <a:t>st</a:t>
            </a:r>
            <a:r>
              <a:rPr lang="en-US" altLang="zh-CN" sz="1200" dirty="0" smtClean="0"/>
              <a:t> Floor</a:t>
            </a:r>
            <a:endParaRPr lang="en-GB" altLang="zh-CN" sz="1200" dirty="0" smtClean="0">
              <a:solidFill>
                <a:srgbClr val="000000"/>
              </a:solidFill>
              <a:latin typeface="Arial" panose="020B0604020202020204" pitchFamily="34" charset="0"/>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Meeting rooms</a:t>
            </a:r>
            <a:r>
              <a:rPr lang="en-US" b="1" dirty="0" smtClean="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2" name="椭圆 1"/>
          <p:cNvSpPr/>
          <p:nvPr/>
        </p:nvSpPr>
        <p:spPr bwMode="auto">
          <a:xfrm>
            <a:off x="2478421" y="3060682"/>
            <a:ext cx="1375731" cy="1263489"/>
          </a:xfrm>
          <a:prstGeom prst="ellipse">
            <a:avLst/>
          </a:prstGeom>
          <a:noFill/>
          <a:ln w="57150"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10" name="Content Placeholder 2">
            <a:extLst>
              <a:ext uri="{FF2B5EF4-FFF2-40B4-BE49-F238E27FC236}">
                <a16:creationId xmlns="" xmlns:a16="http://schemas.microsoft.com/office/drawing/2014/main" id="{B1BE6906-4FA3-42DA-8E86-BA4DD12F41A6}"/>
              </a:ext>
            </a:extLst>
          </p:cNvPr>
          <p:cNvSpPr txBox="1">
            <a:spLocks/>
          </p:cNvSpPr>
          <p:nvPr/>
        </p:nvSpPr>
        <p:spPr bwMode="auto">
          <a:xfrm>
            <a:off x="6161456" y="1273321"/>
            <a:ext cx="4905286" cy="172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882" indent="-342882" algn="l" rtl="0" eaLnBrk="0" fontAlgn="base" hangingPunct="0">
              <a:spcBef>
                <a:spcPct val="20000"/>
              </a:spcBef>
              <a:spcAft>
                <a:spcPct val="0"/>
              </a:spcAft>
              <a:buBlip>
                <a:blip r:embed="rId3"/>
              </a:buBlip>
              <a:defRPr sz="2800">
                <a:solidFill>
                  <a:schemeClr val="tx1"/>
                </a:solidFill>
                <a:latin typeface="微软雅黑" panose="020B0503020204020204" pitchFamily="34" charset="-122"/>
                <a:ea typeface="微软雅黑" panose="020B0503020204020204" pitchFamily="34" charset="-122"/>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微软雅黑" panose="020B0503020204020204" pitchFamily="34" charset="-122"/>
                <a:ea typeface="微软雅黑" panose="020B0503020204020204" pitchFamily="34" charset="-122"/>
              </a:defRPr>
            </a:lvl2pPr>
            <a:lvl3pPr marL="1142943"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3pPr>
            <a:lvl4pPr marL="1600121"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4pPr>
            <a:lvl5pPr marL="2057298"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342882" lvl="2" indent="-342882">
              <a:spcBef>
                <a:spcPts val="0"/>
              </a:spcBef>
              <a:spcAft>
                <a:spcPts val="600"/>
              </a:spcAft>
              <a:buFont typeface="Arial" charset="0"/>
              <a:buBlip>
                <a:blip r:embed="rId3"/>
              </a:buBlip>
            </a:pPr>
            <a:r>
              <a:rPr lang="en-US" altLang="zh-CN" sz="1400" kern="0" dirty="0" smtClean="0">
                <a:cs typeface="+mn-cs"/>
              </a:rPr>
              <a:t>RAN4 ad hoc meeting room: @ MEETE</a:t>
            </a:r>
          </a:p>
          <a:p>
            <a:pPr lvl="1">
              <a:spcBef>
                <a:spcPts val="0"/>
              </a:spcBef>
              <a:spcAft>
                <a:spcPts val="600"/>
              </a:spcAft>
            </a:pPr>
            <a:r>
              <a:rPr lang="en-GB" altLang="zh-CN" sz="1200" kern="0" dirty="0" smtClean="0">
                <a:solidFill>
                  <a:srgbClr val="000000"/>
                </a:solidFill>
                <a:latin typeface="Arial" panose="020B0604020202020204" pitchFamily="34" charset="0"/>
              </a:rPr>
              <a:t>Ad hoc room: TBD</a:t>
            </a:r>
            <a:endParaRPr lang="en-US" altLang="zh-CN" sz="1200" kern="0" dirty="0" smtClean="0"/>
          </a:p>
          <a:p>
            <a:pPr marL="0" indent="0">
              <a:spcBef>
                <a:spcPts val="0"/>
              </a:spcBef>
              <a:spcAft>
                <a:spcPts val="600"/>
              </a:spcAft>
              <a:buFontTx/>
              <a:buNone/>
            </a:pPr>
            <a:endParaRPr lang="en-US" altLang="zh-CN" sz="1600" kern="0" dirty="0"/>
          </a:p>
        </p:txBody>
      </p:sp>
      <p:pic>
        <p:nvPicPr>
          <p:cNvPr id="7" name="图片 6"/>
          <p:cNvPicPr>
            <a:picLocks noChangeAspect="1"/>
          </p:cNvPicPr>
          <p:nvPr/>
        </p:nvPicPr>
        <p:blipFill>
          <a:blip r:embed="rId4"/>
          <a:stretch>
            <a:fillRect/>
          </a:stretch>
        </p:blipFill>
        <p:spPr>
          <a:xfrm>
            <a:off x="6275948" y="2502709"/>
            <a:ext cx="5440336" cy="3843467"/>
          </a:xfrm>
          <a:prstGeom prst="rect">
            <a:avLst/>
          </a:prstGeom>
        </p:spPr>
      </p:pic>
      <p:sp>
        <p:nvSpPr>
          <p:cNvPr id="12" name="椭圆 11"/>
          <p:cNvSpPr/>
          <p:nvPr/>
        </p:nvSpPr>
        <p:spPr bwMode="auto">
          <a:xfrm>
            <a:off x="9108534" y="3145148"/>
            <a:ext cx="1375731" cy="1263489"/>
          </a:xfrm>
          <a:prstGeom prst="ellipse">
            <a:avLst/>
          </a:prstGeom>
          <a:noFill/>
          <a:ln w="57150"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14" name="椭圆 13"/>
          <p:cNvSpPr/>
          <p:nvPr/>
        </p:nvSpPr>
        <p:spPr bwMode="auto">
          <a:xfrm>
            <a:off x="7657032" y="3192553"/>
            <a:ext cx="552597" cy="1263489"/>
          </a:xfrm>
          <a:prstGeom prst="ellipse">
            <a:avLst/>
          </a:prstGeom>
          <a:noFill/>
          <a:ln w="57150"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13" name="TextBox 6">
            <a:extLst>
              <a:ext uri="{FF2B5EF4-FFF2-40B4-BE49-F238E27FC236}">
                <a16:creationId xmlns:a16="http://schemas.microsoft.com/office/drawing/2014/main" xmlns="" id="{7A7DECDA-0D52-4175-869B-DA423C8BD8D9}"/>
              </a:ext>
            </a:extLst>
          </p:cNvPr>
          <p:cNvSpPr txBox="1"/>
          <p:nvPr/>
        </p:nvSpPr>
        <p:spPr>
          <a:xfrm>
            <a:off x="3265865" y="4324171"/>
            <a:ext cx="1596692" cy="307777"/>
          </a:xfrm>
          <a:prstGeom prst="rect">
            <a:avLst/>
          </a:prstGeom>
          <a:solidFill>
            <a:srgbClr val="C00000"/>
          </a:solidFill>
        </p:spPr>
        <p:txBody>
          <a:bodyPr wrap="square" rtlCol="0">
            <a:spAutoFit/>
          </a:bodyPr>
          <a:lstStyle/>
          <a:p>
            <a:r>
              <a:rPr lang="en-US" sz="1400" b="1" dirty="0" smtClean="0">
                <a:solidFill>
                  <a:schemeClr val="bg1"/>
                </a:solidFill>
                <a:latin typeface="+mj-ea"/>
                <a:ea typeface="+mj-ea"/>
              </a:rPr>
              <a:t>RRM Session</a:t>
            </a:r>
            <a:endParaRPr lang="en-GB" sz="1400" b="1" dirty="0">
              <a:solidFill>
                <a:schemeClr val="bg1"/>
              </a:solidFill>
              <a:latin typeface="+mj-ea"/>
              <a:ea typeface="+mj-ea"/>
            </a:endParaRPr>
          </a:p>
        </p:txBody>
      </p:sp>
      <p:sp>
        <p:nvSpPr>
          <p:cNvPr id="15" name="TextBox 6">
            <a:extLst>
              <a:ext uri="{FF2B5EF4-FFF2-40B4-BE49-F238E27FC236}">
                <a16:creationId xmlns:a16="http://schemas.microsoft.com/office/drawing/2014/main" xmlns="" id="{7A7DECDA-0D52-4175-869B-DA423C8BD8D9}"/>
              </a:ext>
            </a:extLst>
          </p:cNvPr>
          <p:cNvSpPr txBox="1"/>
          <p:nvPr/>
        </p:nvSpPr>
        <p:spPr>
          <a:xfrm>
            <a:off x="9470050" y="4520155"/>
            <a:ext cx="1596692" cy="307777"/>
          </a:xfrm>
          <a:prstGeom prst="rect">
            <a:avLst/>
          </a:prstGeom>
          <a:solidFill>
            <a:srgbClr val="C00000"/>
          </a:solidFill>
        </p:spPr>
        <p:txBody>
          <a:bodyPr wrap="square" rtlCol="0">
            <a:spAutoFit/>
          </a:bodyPr>
          <a:lstStyle/>
          <a:p>
            <a:r>
              <a:rPr lang="en-US" sz="1400" b="1" dirty="0" smtClean="0">
                <a:solidFill>
                  <a:schemeClr val="bg1"/>
                </a:solidFill>
                <a:latin typeface="+mj-ea"/>
                <a:ea typeface="+mj-ea"/>
              </a:rPr>
              <a:t>Main Session</a:t>
            </a:r>
            <a:endParaRPr lang="en-GB" sz="1400" b="1" dirty="0">
              <a:solidFill>
                <a:schemeClr val="bg1"/>
              </a:solidFill>
              <a:latin typeface="+mj-ea"/>
              <a:ea typeface="+mj-ea"/>
            </a:endParaRPr>
          </a:p>
        </p:txBody>
      </p:sp>
      <p:sp>
        <p:nvSpPr>
          <p:cNvPr id="16" name="TextBox 6">
            <a:extLst>
              <a:ext uri="{FF2B5EF4-FFF2-40B4-BE49-F238E27FC236}">
                <a16:creationId xmlns:a16="http://schemas.microsoft.com/office/drawing/2014/main" xmlns="" id="{7A7DECDA-0D52-4175-869B-DA423C8BD8D9}"/>
              </a:ext>
            </a:extLst>
          </p:cNvPr>
          <p:cNvSpPr txBox="1"/>
          <p:nvPr/>
        </p:nvSpPr>
        <p:spPr>
          <a:xfrm>
            <a:off x="7399424" y="4520155"/>
            <a:ext cx="1596692" cy="523220"/>
          </a:xfrm>
          <a:prstGeom prst="rect">
            <a:avLst/>
          </a:prstGeom>
          <a:solidFill>
            <a:srgbClr val="C00000"/>
          </a:solidFill>
        </p:spPr>
        <p:txBody>
          <a:bodyPr wrap="square" rtlCol="0">
            <a:spAutoFit/>
          </a:bodyPr>
          <a:lstStyle/>
          <a:p>
            <a:r>
              <a:rPr lang="en-US" sz="1400" b="1" dirty="0" err="1" smtClean="0">
                <a:solidFill>
                  <a:schemeClr val="bg1"/>
                </a:solidFill>
                <a:latin typeface="+mj-ea"/>
                <a:ea typeface="+mj-ea"/>
              </a:rPr>
              <a:t>BSRF_Demod_Test</a:t>
            </a:r>
            <a:r>
              <a:rPr lang="en-US" sz="1400" b="1" dirty="0" smtClean="0">
                <a:solidFill>
                  <a:schemeClr val="bg1"/>
                </a:solidFill>
                <a:latin typeface="+mj-ea"/>
                <a:ea typeface="+mj-ea"/>
              </a:rPr>
              <a:t> Session</a:t>
            </a:r>
            <a:endParaRPr lang="en-GB" sz="1400" b="1" dirty="0">
              <a:solidFill>
                <a:schemeClr val="bg1"/>
              </a:solidFill>
              <a:latin typeface="+mj-ea"/>
              <a:ea typeface="+mj-ea"/>
            </a:endParaRPr>
          </a:p>
        </p:txBody>
      </p:sp>
    </p:spTree>
    <p:extLst>
      <p:ext uri="{BB962C8B-B14F-4D97-AF65-F5344CB8AC3E}">
        <p14:creationId xmlns:p14="http://schemas.microsoft.com/office/powerpoint/2010/main" val="8409449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68456" cy="1726253"/>
          </a:xfrm>
        </p:spPr>
        <p:txBody>
          <a:bodyPr/>
          <a:lstStyle/>
          <a:p>
            <a:pPr marL="342882" lvl="1" indent="-342882">
              <a:spcBef>
                <a:spcPts val="0"/>
              </a:spcBef>
              <a:spcAft>
                <a:spcPts val="600"/>
              </a:spcAft>
              <a:buBlip>
                <a:blip r:embed="rId2"/>
              </a:buBlip>
            </a:pPr>
            <a:r>
              <a:rPr lang="en-US" altLang="zh-CN" sz="1400" dirty="0">
                <a:solidFill>
                  <a:srgbClr val="000000"/>
                </a:solidFill>
              </a:rPr>
              <a:t>An election for two Vice Chairs of RAN WG4 will be held during RAN WG4 meeting #108 in Toulouse (FR), 21 to 25 August 2023 using the new 3GPP voting application tool</a:t>
            </a:r>
            <a:r>
              <a:rPr lang="en-US" altLang="zh-CN" sz="1400" dirty="0" smtClean="0">
                <a:solidFill>
                  <a:srgbClr val="000000"/>
                </a:solidFill>
              </a:rPr>
              <a:t>.</a:t>
            </a:r>
          </a:p>
          <a:p>
            <a:pPr marL="342882" lvl="1" indent="-342882">
              <a:spcBef>
                <a:spcPts val="0"/>
              </a:spcBef>
              <a:spcAft>
                <a:spcPts val="600"/>
              </a:spcAft>
              <a:buBlip>
                <a:blip r:embed="rId2"/>
              </a:buBlip>
            </a:pPr>
            <a:r>
              <a:rPr lang="en-US" altLang="zh-CN" sz="1400" dirty="0" smtClean="0">
                <a:solidFill>
                  <a:srgbClr val="000000"/>
                </a:solidFill>
              </a:rPr>
              <a:t>The detailed arrangements for voting and outcome announcement will be provided after the deadline of candidature submission, i.e., Monday 14 August 2023. </a:t>
            </a:r>
            <a:endParaRPr lang="en-US" altLang="zh-CN" sz="1400" dirty="0">
              <a:solidFill>
                <a:srgbClr val="00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latin typeface="微软雅黑" panose="020B0503020204020204" pitchFamily="34" charset="-122"/>
                <a:ea typeface="微软雅黑" panose="020B0503020204020204" pitchFamily="34" charset="-122"/>
              </a:rPr>
              <a:t>RAN4 Vice Chair elections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81582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The </a:t>
            </a:r>
            <a:r>
              <a:rPr lang="en-US" altLang="zh-CN" sz="1400" dirty="0" err="1" smtClean="0"/>
              <a:t>tdoc</a:t>
            </a:r>
            <a:r>
              <a:rPr lang="en-US" altLang="zh-CN" sz="1400" dirty="0" smtClean="0"/>
              <a:t> request and </a:t>
            </a:r>
            <a:r>
              <a:rPr lang="en-US" altLang="zh-CN" sz="1400" dirty="0"/>
              <a:t>submission deadline is </a:t>
            </a:r>
            <a:r>
              <a:rPr lang="en-US" altLang="zh-CN" sz="1400" dirty="0">
                <a:solidFill>
                  <a:srgbClr val="FF0000"/>
                </a:solidFill>
              </a:rPr>
              <a:t>August 11</a:t>
            </a:r>
            <a:r>
              <a:rPr lang="en-US" altLang="zh-CN" sz="1400" baseline="30000" dirty="0">
                <a:solidFill>
                  <a:srgbClr val="FF0000"/>
                </a:solidFill>
              </a:rPr>
              <a:t>th</a:t>
            </a:r>
            <a:r>
              <a:rPr lang="en-US" altLang="zh-CN" sz="1400" dirty="0">
                <a:solidFill>
                  <a:srgbClr val="FF0000"/>
                </a:solidFill>
              </a:rPr>
              <a:t> (Friday) 2023, 23:59 UTC</a:t>
            </a:r>
            <a:r>
              <a:rPr lang="en-US" altLang="zh-CN" sz="1400" dirty="0" smtClean="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CRs/Revised WIDs are allowed this meeting. Please follow additional restrictions in </a:t>
            </a:r>
            <a:r>
              <a:rPr lang="en-US" altLang="zh-CN" sz="1200" dirty="0" smtClean="0"/>
              <a:t>the frozen </a:t>
            </a:r>
            <a:r>
              <a:rPr lang="en-US" altLang="zh-CN" sz="1200" dirty="0"/>
              <a:t>agenda</a:t>
            </a:r>
            <a:r>
              <a:rPr lang="en-US" altLang="zh-CN" sz="1200" dirty="0" smtClean="0"/>
              <a:t>.</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In the ordinary meeting preceded by a </a:t>
            </a:r>
            <a:r>
              <a:rPr lang="en-US" altLang="zh-CN" sz="1400" dirty="0" err="1" smtClean="0">
                <a:cs typeface="+mn-cs"/>
              </a:rPr>
              <a:t>bis</a:t>
            </a:r>
            <a:r>
              <a:rPr lang="en-US" altLang="zh-CN" sz="1400" dirty="0" smtClean="0">
                <a:cs typeface="+mn-cs"/>
              </a:rPr>
              <a:t> meeting, </a:t>
            </a:r>
            <a:r>
              <a:rPr lang="en-US" altLang="zh-CN" sz="1400" dirty="0" smtClean="0"/>
              <a:t>if </a:t>
            </a:r>
            <a:r>
              <a:rPr lang="en-US" altLang="zh-CN" sz="1400" dirty="0"/>
              <a:t>further change(s) </a:t>
            </a:r>
            <a:r>
              <a:rPr lang="en-US" altLang="zh-CN" sz="1400" dirty="0" smtClean="0"/>
              <a:t>were </a:t>
            </a:r>
            <a:r>
              <a:rPr lang="en-US" altLang="zh-CN" sz="1400" dirty="0"/>
              <a:t>needed on top of the agreed CR/endorsed draft CR in the </a:t>
            </a:r>
            <a:r>
              <a:rPr lang="en-US" altLang="zh-CN" sz="1400" dirty="0" err="1"/>
              <a:t>bis</a:t>
            </a:r>
            <a:r>
              <a:rPr lang="en-US" altLang="zh-CN" sz="1400" dirty="0"/>
              <a:t> meeting, the new CR/draft CR should be based on the latest version of specifications and to capture the agreed CRs/endorsed draft CRs in the previous </a:t>
            </a:r>
            <a:r>
              <a:rPr lang="en-US" altLang="zh-CN" sz="1400" dirty="0" err="1"/>
              <a:t>bis</a:t>
            </a:r>
            <a:r>
              <a:rPr lang="en-US" altLang="zh-CN" sz="1400" dirty="0"/>
              <a:t> meeting with change marks in the new CR.</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Rel-15/16 maintenance, </a:t>
            </a:r>
            <a:r>
              <a:rPr lang="en-US" altLang="zh-CN" sz="1400" dirty="0" smtClean="0">
                <a:cs typeface="+mn-cs"/>
              </a:rPr>
              <a:t>please </a:t>
            </a:r>
            <a:r>
              <a:rPr lang="en-US" altLang="zh-CN" sz="1400" b="1" dirty="0" smtClean="0">
                <a:solidFill>
                  <a:srgbClr val="FF0000"/>
                </a:solidFill>
                <a:cs typeface="+mn-cs"/>
              </a:rPr>
              <a:t>submit formal CRs</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a:t>
            </a:r>
            <a:r>
              <a:rPr lang="en-US" altLang="zh-CN" sz="1400" dirty="0" smtClean="0">
                <a:cs typeface="+mn-cs"/>
              </a:rPr>
              <a:t>Rel-17 and Rel-18 maintenance, please </a:t>
            </a:r>
            <a:r>
              <a:rPr lang="en-US" altLang="zh-CN" sz="1400" b="1" dirty="0">
                <a:solidFill>
                  <a:srgbClr val="FF0000"/>
                </a:solidFill>
              </a:rPr>
              <a:t>submit formal CRs </a:t>
            </a:r>
            <a:r>
              <a:rPr lang="en-US" altLang="zh-CN" sz="1400" dirty="0" smtClean="0">
                <a:cs typeface="+mn-cs"/>
              </a:rPr>
              <a:t>and follow additional guidance from RAN4 Chair in the meeting agenda</a:t>
            </a:r>
          </a:p>
          <a:p>
            <a:pPr lvl="1">
              <a:spcBef>
                <a:spcPts val="0"/>
              </a:spcBef>
              <a:spcAft>
                <a:spcPts val="600"/>
              </a:spcAft>
            </a:pPr>
            <a:r>
              <a:rPr lang="en-US" altLang="zh-CN" sz="1200" dirty="0" smtClean="0"/>
              <a:t>See the guidance on Slide </a:t>
            </a:r>
            <a:r>
              <a:rPr lang="en-US" altLang="zh-CN" sz="1200" dirty="0"/>
              <a:t>#5 in R4-2114691, which are copied below </a:t>
            </a:r>
          </a:p>
          <a:p>
            <a:pPr lvl="2">
              <a:lnSpc>
                <a:spcPct val="110000"/>
              </a:lnSpc>
              <a:spcBef>
                <a:spcPts val="0"/>
              </a:spcBef>
              <a:spcAft>
                <a:spcPts val="600"/>
              </a:spcAft>
            </a:pPr>
            <a:r>
              <a:rPr lang="en-US" altLang="zh-CN" sz="1200" i="1" dirty="0"/>
              <a:t>Maximum one discussion paper </a:t>
            </a:r>
            <a:r>
              <a:rPr lang="it-IT" altLang="zh-CN" sz="1200" i="1" dirty="0"/>
              <a:t>per AI per </a:t>
            </a:r>
            <a:r>
              <a:rPr lang="it-IT" altLang="zh-CN" sz="1200" i="1" dirty="0" smtClean="0"/>
              <a:t>company/organization</a:t>
            </a:r>
            <a:endParaRPr lang="it-IT" altLang="zh-CN" sz="1200" i="1" dirty="0"/>
          </a:p>
          <a:p>
            <a:pPr lvl="2">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smtClean="0"/>
              <a:t>.</a:t>
            </a:r>
          </a:p>
          <a:p>
            <a:pPr marL="342882" lvl="1" indent="-342882">
              <a:lnSpc>
                <a:spcPct val="110000"/>
              </a:lnSpc>
              <a:spcBef>
                <a:spcPts val="0"/>
              </a:spcBef>
              <a:spcAft>
                <a:spcPts val="600"/>
              </a:spcAft>
              <a:buBlip>
                <a:blip r:embed="rId2"/>
              </a:buBlip>
            </a:pPr>
            <a:r>
              <a:rPr lang="en-US" altLang="zh-CN" sz="1400" dirty="0">
                <a:cs typeface="+mn-cs"/>
              </a:rPr>
              <a:t>For all maintenance CRs</a:t>
            </a:r>
            <a:r>
              <a:rPr lang="en-US" altLang="zh-CN" sz="1400" dirty="0" smtClean="0">
                <a:cs typeface="+mn-cs"/>
              </a:rPr>
              <a:t>,</a:t>
            </a:r>
          </a:p>
          <a:p>
            <a:pPr lvl="1">
              <a:lnSpc>
                <a:spcPct val="110000"/>
              </a:lnSpc>
              <a:spcBef>
                <a:spcPts val="0"/>
              </a:spcBef>
              <a:spcAft>
                <a:spcPts val="600"/>
              </a:spcAft>
            </a:pPr>
            <a:r>
              <a:rPr lang="en-US" altLang="zh-CN" sz="1200" dirty="0"/>
              <a:t>Companies should submit the Cat-F CRs with the corresponding Cat-A CRs in the same agenda to ensure that the CRs can be easily tracked. </a:t>
            </a:r>
            <a:r>
              <a:rPr lang="en-US" altLang="zh-CN" sz="1200" dirty="0" smtClean="0"/>
              <a:t>If no Cat-A CRs were submitted in the same agenda, </a:t>
            </a:r>
            <a:r>
              <a:rPr lang="en-US" altLang="zh-CN" sz="1200" dirty="0"/>
              <a:t>the CRs may just be endorsed or postponed</a:t>
            </a:r>
            <a:r>
              <a:rPr lang="en-US" altLang="zh-CN" sz="1200" dirty="0" smtClean="0"/>
              <a:t>.</a:t>
            </a:r>
          </a:p>
          <a:p>
            <a:pPr lvl="1">
              <a:lnSpc>
                <a:spcPct val="110000"/>
              </a:lnSpc>
              <a:spcBef>
                <a:spcPts val="0"/>
              </a:spcBef>
              <a:spcAft>
                <a:spcPts val="600"/>
              </a:spcAft>
            </a:pPr>
            <a:r>
              <a:rPr lang="en-US" altLang="zh-CN" sz="1200" dirty="0"/>
              <a:t>When submitting </a:t>
            </a:r>
            <a:r>
              <a:rPr lang="en-US" altLang="zh-CN" sz="1200" dirty="0" smtClean="0"/>
              <a:t>contributions, </a:t>
            </a:r>
            <a:r>
              <a:rPr lang="en-US" altLang="zh-CN" sz="1200" dirty="0"/>
              <a:t>please add [</a:t>
            </a:r>
            <a:r>
              <a:rPr lang="en-US" altLang="zh-CN" sz="1200" dirty="0" err="1"/>
              <a:t>WI_code</a:t>
            </a:r>
            <a:r>
              <a:rPr lang="en-US" altLang="zh-CN" sz="1200" dirty="0"/>
              <a:t>] in the beginning of titles for both discussion files and CRs to facilitate handling of moderators and session chairs</a:t>
            </a:r>
          </a:p>
        </p:txBody>
      </p:sp>
    </p:spTree>
    <p:extLst>
      <p:ext uri="{BB962C8B-B14F-4D97-AF65-F5344CB8AC3E}">
        <p14:creationId xmlns:p14="http://schemas.microsoft.com/office/powerpoint/2010/main" val="1322249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marL="342882" lvl="1" indent="-342882">
              <a:spcBef>
                <a:spcPts val="0"/>
              </a:spcBef>
              <a:spcAft>
                <a:spcPts val="600"/>
              </a:spcAft>
              <a:buBlip>
                <a:blip r:embed="rId2"/>
              </a:buBlip>
            </a:pPr>
            <a:r>
              <a:rPr lang="en-US" altLang="zh-CN" sz="1400" dirty="0" smtClean="0">
                <a:cs typeface="+mn-cs"/>
              </a:rPr>
              <a:t>For Rel-18 on-going SI/WI</a:t>
            </a:r>
          </a:p>
          <a:p>
            <a:pPr lvl="1">
              <a:spcBef>
                <a:spcPts val="0"/>
              </a:spcBef>
              <a:spcAft>
                <a:spcPts val="600"/>
              </a:spcAft>
            </a:pPr>
            <a:r>
              <a:rPr lang="en-US" altLang="zh-CN" sz="1200" dirty="0"/>
              <a:t>For Rel-18 WIs,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a:t>
            </a:r>
          </a:p>
          <a:p>
            <a:pPr lvl="1">
              <a:spcBef>
                <a:spcPts val="0"/>
              </a:spcBef>
              <a:spcAft>
                <a:spcPts val="600"/>
              </a:spcAft>
            </a:pPr>
            <a:r>
              <a:rPr lang="en-US" altLang="zh-CN" sz="1200" dirty="0" smtClean="0"/>
              <a:t>For Rel-18 WIs, the big CR approach is applicable. Companies shall follow CR work split and formal big CRs shall be submitted by sourcing companies only.</a:t>
            </a:r>
          </a:p>
          <a:p>
            <a:pPr lvl="2">
              <a:spcBef>
                <a:spcPts val="0"/>
              </a:spcBef>
              <a:spcAft>
                <a:spcPts val="600"/>
              </a:spcAft>
            </a:pPr>
            <a:r>
              <a:rPr lang="en-US" altLang="zh-CN" sz="1200" dirty="0" smtClean="0"/>
              <a:t>Please </a:t>
            </a:r>
            <a:r>
              <a:rPr lang="en-US" altLang="zh-CN" sz="1200" dirty="0"/>
              <a:t>use title starting with "Big CRs …”or "Draft Big CR" when you reserve a </a:t>
            </a:r>
            <a:r>
              <a:rPr lang="en-US" altLang="zh-CN" sz="1200" dirty="0" err="1"/>
              <a:t>Tdoc</a:t>
            </a:r>
            <a:r>
              <a:rPr lang="en-US" altLang="zh-CN" sz="1200" dirty="0"/>
              <a:t> number for a big CRs to facilitate work of MCC.</a:t>
            </a:r>
          </a:p>
          <a:p>
            <a:pPr lvl="2">
              <a:spcBef>
                <a:spcPts val="0"/>
              </a:spcBef>
              <a:spcAft>
                <a:spcPts val="600"/>
              </a:spcAft>
            </a:pPr>
            <a:r>
              <a:rPr lang="en-US" altLang="zh-CN" sz="1200" dirty="0" smtClean="0"/>
              <a:t>CR </a:t>
            </a:r>
            <a:r>
              <a:rPr lang="en-US" altLang="zh-CN" sz="1200" dirty="0"/>
              <a:t>handling for </a:t>
            </a:r>
            <a:r>
              <a:rPr lang="en-US" altLang="zh-CN" sz="1200" dirty="0" smtClean="0"/>
              <a:t>RF and RRM core part</a:t>
            </a:r>
            <a:endParaRPr lang="en-US" altLang="zh-CN" sz="1200" dirty="0"/>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p>
          <a:p>
            <a:pPr lvl="2">
              <a:spcBef>
                <a:spcPts val="0"/>
              </a:spcBef>
              <a:spcAft>
                <a:spcPts val="600"/>
              </a:spcAft>
            </a:pPr>
            <a:r>
              <a:rPr lang="en-US" altLang="zh-CN" sz="1200" dirty="0"/>
              <a:t>CR handling for performance part (RF conformance, RRM test and demodulation performance) for all WIs</a:t>
            </a:r>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r>
              <a:rPr lang="en-US" altLang="zh-CN" sz="1200" dirty="0" smtClean="0"/>
              <a:t>.</a:t>
            </a:r>
            <a:endParaRPr lang="en-US" altLang="zh-CN" sz="1400" dirty="0"/>
          </a:p>
          <a:p>
            <a:pPr lvl="1">
              <a:spcBef>
                <a:spcPts val="0"/>
              </a:spcBef>
              <a:spcAft>
                <a:spcPts val="600"/>
              </a:spcAft>
            </a:pPr>
            <a:r>
              <a:rPr lang="en-US" altLang="zh-CN" sz="1200" dirty="0"/>
              <a:t>For all non-spectrum SI/WIs, </a:t>
            </a:r>
            <a:r>
              <a:rPr lang="en-US" altLang="zh-CN" sz="1200" dirty="0" smtClean="0"/>
              <a:t>rapporteur </a:t>
            </a:r>
            <a:r>
              <a:rPr lang="en-US" altLang="zh-CN" sz="1200" dirty="0"/>
              <a:t>shall provide RAN4 work plan for each of RF/RRM/</a:t>
            </a:r>
            <a:r>
              <a:rPr lang="en-US" altLang="zh-CN" sz="1200" dirty="0" err="1"/>
              <a:t>Demod</a:t>
            </a:r>
            <a:r>
              <a:rPr lang="en-US" altLang="zh-CN" sz="1200" dirty="0"/>
              <a:t> sessions prior to the start of the actual work.  </a:t>
            </a:r>
          </a:p>
          <a:p>
            <a:pPr lvl="2">
              <a:spcBef>
                <a:spcPts val="0"/>
              </a:spcBef>
              <a:spcAft>
                <a:spcPts val="600"/>
              </a:spcAft>
            </a:pPr>
            <a:r>
              <a:rPr lang="en-US" altLang="zh-CN" sz="1200" dirty="0"/>
              <a:t>The details can be found in RAN4 Meeting Efficiency Improvements (R4-2114691</a:t>
            </a:r>
            <a:r>
              <a:rPr lang="en-US" altLang="zh-CN" sz="1200" dirty="0" smtClean="0"/>
              <a:t>).</a:t>
            </a:r>
          </a:p>
          <a:p>
            <a:pPr lvl="1">
              <a:spcBef>
                <a:spcPts val="0"/>
              </a:spcBef>
              <a:spcAft>
                <a:spcPts val="600"/>
              </a:spcAft>
            </a:pPr>
            <a:r>
              <a:rPr lang="en-US" altLang="zh-CN" sz="1200" dirty="0" smtClean="0"/>
              <a:t>For WIs/SIs to be closed in the following-up RAN plenary, rapporteur needs reserve the </a:t>
            </a:r>
            <a:r>
              <a:rPr lang="en-US" altLang="zh-CN" sz="1200" dirty="0" err="1" smtClean="0"/>
              <a:t>tdoc</a:t>
            </a:r>
            <a:r>
              <a:rPr lang="en-US" altLang="zh-CN" sz="1200" dirty="0" smtClean="0"/>
              <a:t> numbers for draft TR/TS to merge all the agreement.</a:t>
            </a:r>
            <a:endParaRPr lang="en-US" altLang="zh-CN" sz="1200" dirty="0"/>
          </a:p>
          <a:p>
            <a:pPr marL="342882" lvl="1" indent="-342882">
              <a:spcBef>
                <a:spcPts val="0"/>
              </a:spcBef>
              <a:spcAft>
                <a:spcPts val="600"/>
              </a:spcAft>
              <a:buBlip>
                <a:blip r:embed="rId2"/>
              </a:buBlip>
            </a:pPr>
            <a:r>
              <a:rPr lang="en-GB" altLang="zh-CN" sz="1400" dirty="0">
                <a:cs typeface="+mn-cs"/>
              </a:rPr>
              <a:t>D</a:t>
            </a:r>
            <a:r>
              <a:rPr lang="en-GB" altLang="zh-CN" sz="1400" dirty="0" smtClean="0">
                <a:cs typeface="+mn-cs"/>
              </a:rPr>
              <a:t>eadline </a:t>
            </a:r>
            <a:r>
              <a:rPr lang="en-GB" altLang="zh-CN" sz="1400" dirty="0">
                <a:cs typeface="+mn-cs"/>
              </a:rPr>
              <a:t>for a new band combination request</a:t>
            </a:r>
            <a:endParaRPr lang="en-US" altLang="zh-CN" sz="1400" dirty="0">
              <a:cs typeface="+mn-cs"/>
            </a:endParaRPr>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endParaRPr lang="zh-CN" altLang="zh-CN" sz="1200" dirty="0"/>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List of topics will be provided by session chair</a:t>
            </a:r>
          </a:p>
          <a:p>
            <a:pPr lvl="1">
              <a:spcBef>
                <a:spcPts val="0"/>
              </a:spcBef>
              <a:spcAft>
                <a:spcPts val="600"/>
              </a:spcAft>
            </a:pPr>
            <a:r>
              <a:rPr lang="en-US" altLang="zh-CN" sz="1200" dirty="0"/>
              <a:t>A number will be assigned for each topic, e.g., </a:t>
            </a:r>
            <a:r>
              <a:rPr lang="en-US" altLang="zh-CN" sz="1200" dirty="0">
                <a:solidFill>
                  <a:srgbClr val="FF0000"/>
                </a:solidFill>
              </a:rPr>
              <a:t>[</a:t>
            </a:r>
            <a:r>
              <a:rPr lang="en-US" altLang="zh-CN" sz="1200" dirty="0" smtClean="0">
                <a:solidFill>
                  <a:srgbClr val="FF0000"/>
                </a:solidFill>
              </a:rPr>
              <a:t>108][</a:t>
            </a:r>
            <a:r>
              <a:rPr lang="en-US" altLang="zh-CN" sz="1200" dirty="0">
                <a:solidFill>
                  <a:srgbClr val="FF0000"/>
                </a:solidFill>
              </a:rPr>
              <a:t>10x] </a:t>
            </a:r>
            <a:r>
              <a:rPr lang="en-US" altLang="zh-CN" sz="1200" dirty="0" smtClean="0"/>
              <a:t>XXX for main session, </a:t>
            </a:r>
            <a:r>
              <a:rPr lang="en-US" altLang="zh-CN" sz="1200" dirty="0"/>
              <a:t>which is similar to the number of email thread</a:t>
            </a:r>
          </a:p>
          <a:p>
            <a:pPr lvl="1">
              <a:spcBef>
                <a:spcPts val="0"/>
              </a:spcBef>
              <a:spcAft>
                <a:spcPts val="600"/>
              </a:spcAft>
            </a:pPr>
            <a:r>
              <a:rPr lang="en-US" altLang="zh-CN" sz="1200" dirty="0"/>
              <a:t>The intention is to facilitate the online/offline </a:t>
            </a:r>
            <a:r>
              <a:rPr lang="en-US" altLang="zh-CN" sz="1200" dirty="0" smtClean="0"/>
              <a:t>discussions</a:t>
            </a:r>
            <a:endParaRPr lang="en-US" altLang="zh-CN" sz="1200" dirty="0"/>
          </a:p>
          <a:p>
            <a:pPr lvl="1">
              <a:spcBef>
                <a:spcPts val="0"/>
              </a:spcBef>
              <a:spcAft>
                <a:spcPts val="600"/>
              </a:spcAft>
            </a:pPr>
            <a:r>
              <a:rPr lang="en-US" altLang="zh-CN" sz="1200" dirty="0" smtClean="0"/>
              <a:t>MCC will create the sub-folder for each topic in /inbox/drafts</a:t>
            </a:r>
            <a:endParaRPr lang="en-US" altLang="zh-CN" sz="1200" dirty="0"/>
          </a:p>
          <a:p>
            <a:pPr>
              <a:spcBef>
                <a:spcPts val="0"/>
              </a:spcBef>
              <a:spcAft>
                <a:spcPts val="600"/>
              </a:spcAft>
            </a:pPr>
            <a:r>
              <a:rPr lang="en-US" altLang="zh-CN" sz="1400" dirty="0" smtClean="0"/>
              <a:t>Topic Moderator </a:t>
            </a:r>
            <a:r>
              <a:rPr lang="en-US" altLang="zh-CN" sz="1400" dirty="0"/>
              <a:t>will be designated to provide the summary for a topic before the </a:t>
            </a:r>
            <a:r>
              <a:rPr lang="en-US" altLang="zh-CN" sz="1400" dirty="0" smtClean="0"/>
              <a:t>meeting</a:t>
            </a:r>
          </a:p>
          <a:p>
            <a:pPr lvl="1">
              <a:spcBef>
                <a:spcPts val="0"/>
              </a:spcBef>
              <a:spcAft>
                <a:spcPts val="600"/>
              </a:spcAft>
            </a:pPr>
            <a:r>
              <a:rPr lang="en-US" altLang="zh-CN" sz="1200" dirty="0" smtClean="0">
                <a:solidFill>
                  <a:srgbClr val="FF0000"/>
                </a:solidFill>
              </a:rPr>
              <a:t>Before August 14 (Monday)</a:t>
            </a:r>
            <a:r>
              <a:rPr lang="en-US" altLang="zh-CN" sz="1200" dirty="0" smtClean="0"/>
              <a:t>: Session chairs will provide the list of topics with moderator assignments.</a:t>
            </a:r>
          </a:p>
          <a:p>
            <a:pPr lvl="1">
              <a:spcBef>
                <a:spcPts val="0"/>
              </a:spcBef>
              <a:spcAft>
                <a:spcPts val="600"/>
              </a:spcAft>
            </a:pPr>
            <a:r>
              <a:rPr lang="en-US" altLang="zh-CN" sz="1200" dirty="0" smtClean="0">
                <a:solidFill>
                  <a:srgbClr val="FF0000"/>
                </a:solidFill>
              </a:rPr>
              <a:t>August 16 (Wednesday), </a:t>
            </a:r>
            <a:r>
              <a:rPr lang="en-US" altLang="zh-CN" sz="1200" dirty="0">
                <a:solidFill>
                  <a:srgbClr val="FF0000"/>
                </a:solidFill>
              </a:rPr>
              <a:t>17:00 UTC</a:t>
            </a:r>
            <a:r>
              <a:rPr lang="en-US" altLang="zh-CN" sz="1200" dirty="0"/>
              <a:t>: </a:t>
            </a:r>
            <a:r>
              <a:rPr lang="en-US" altLang="zh-CN" sz="1200" dirty="0" smtClean="0"/>
              <a:t>Moderators provide the initial summary for a topic</a:t>
            </a:r>
          </a:p>
          <a:p>
            <a:pPr lvl="1">
              <a:spcBef>
                <a:spcPts val="0"/>
              </a:spcBef>
              <a:spcAft>
                <a:spcPts val="600"/>
              </a:spcAft>
            </a:pPr>
            <a:r>
              <a:rPr lang="en-US" altLang="zh-CN" sz="1200" dirty="0" smtClean="0">
                <a:solidFill>
                  <a:srgbClr val="FF0000"/>
                </a:solidFill>
              </a:rPr>
              <a:t>August 17 (Thursday), 17:00 UTC</a:t>
            </a:r>
            <a:r>
              <a:rPr lang="en-US" altLang="zh-CN" sz="1200" dirty="0" smtClean="0"/>
              <a:t>: Deadline for companies review of initial summary</a:t>
            </a:r>
          </a:p>
          <a:p>
            <a:pPr lvl="1">
              <a:spcBef>
                <a:spcPts val="0"/>
              </a:spcBef>
              <a:spcAft>
                <a:spcPts val="600"/>
              </a:spcAft>
            </a:pPr>
            <a:r>
              <a:rPr lang="en-US" altLang="zh-CN" sz="1200" dirty="0" smtClean="0">
                <a:solidFill>
                  <a:srgbClr val="FF0000"/>
                </a:solidFill>
              </a:rPr>
              <a:t>August 18 (Friday), 17:00 UTC</a:t>
            </a:r>
            <a:r>
              <a:rPr lang="en-US" altLang="zh-CN" sz="1200" dirty="0" smtClean="0"/>
              <a:t>: Moderators submit the formal </a:t>
            </a:r>
            <a:r>
              <a:rPr lang="en-US" altLang="zh-CN" sz="1200" dirty="0" err="1" smtClean="0"/>
              <a:t>tdoc</a:t>
            </a:r>
            <a:r>
              <a:rPr lang="en-US" altLang="zh-CN" sz="1200" dirty="0" smtClean="0"/>
              <a:t> of summary for a topic</a:t>
            </a:r>
          </a:p>
          <a:p>
            <a:pPr lvl="1">
              <a:spcBef>
                <a:spcPts val="0"/>
              </a:spcBef>
              <a:spcAft>
                <a:spcPts val="600"/>
              </a:spcAft>
            </a:pPr>
            <a:r>
              <a:rPr lang="en-US" altLang="zh-CN" sz="1200" dirty="0" smtClean="0">
                <a:solidFill>
                  <a:srgbClr val="FF0000"/>
                </a:solidFill>
              </a:rPr>
              <a:t>August 20 (Sunday)</a:t>
            </a:r>
            <a:r>
              <a:rPr lang="en-US" altLang="zh-CN" sz="1200" dirty="0" smtClean="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online discussions, session chairs will handle topics based on the moderator summary. </a:t>
            </a:r>
            <a:endParaRPr lang="en-US" altLang="zh-CN" sz="1400" dirty="0" smtClean="0">
              <a:cs typeface="+mn-cs"/>
            </a:endParaRPr>
          </a:p>
          <a:p>
            <a:pPr lvl="1">
              <a:spcBef>
                <a:spcPts val="0"/>
              </a:spcBef>
              <a:spcAft>
                <a:spcPts val="600"/>
              </a:spcAft>
            </a:pPr>
            <a:r>
              <a:rPr lang="en-US" altLang="zh-CN" sz="1200" dirty="0" smtClean="0"/>
              <a:t>Online discussions will be organized based on the moderator summary topic by topic + presentation of the selected contributions</a:t>
            </a:r>
          </a:p>
          <a:p>
            <a:pPr lvl="1">
              <a:spcBef>
                <a:spcPts val="0"/>
              </a:spcBef>
              <a:spcAft>
                <a:spcPts val="600"/>
              </a:spcAft>
            </a:pPr>
            <a:r>
              <a:rPr lang="en-US" altLang="zh-CN" sz="1200" dirty="0" smtClean="0"/>
              <a:t>Delegates </a:t>
            </a:r>
            <a:r>
              <a:rPr lang="en-US" altLang="zh-CN" sz="1200" dirty="0"/>
              <a:t>do not need write comments in the summary document </a:t>
            </a:r>
            <a:r>
              <a:rPr lang="en-US" altLang="zh-CN" sz="1200" dirty="0" smtClean="0"/>
              <a:t>and moderator </a:t>
            </a:r>
            <a:r>
              <a:rPr lang="en-US" altLang="zh-CN" sz="1200" dirty="0"/>
              <a:t>does not need update the summary during the meeting</a:t>
            </a:r>
            <a:r>
              <a:rPr lang="en-US" altLang="zh-CN" sz="1200" dirty="0" smtClean="0"/>
              <a:t>.</a:t>
            </a:r>
          </a:p>
        </p:txBody>
      </p:sp>
    </p:spTree>
    <p:extLst>
      <p:ext uri="{BB962C8B-B14F-4D97-AF65-F5344CB8AC3E}">
        <p14:creationId xmlns:p14="http://schemas.microsoft.com/office/powerpoint/2010/main" val="3384143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9</a:t>
            </a:r>
            <a:r>
              <a:rPr lang="en-US" altLang="zh-CN" sz="1400" dirty="0" smtClean="0"/>
              <a:t>.1 </a:t>
            </a:r>
            <a:r>
              <a:rPr lang="en-US" altLang="zh-CN" sz="1400" dirty="0"/>
              <a:t>for LTE, AI </a:t>
            </a:r>
            <a:r>
              <a:rPr lang="en-US" altLang="zh-CN" sz="1400" dirty="0" smtClean="0"/>
              <a:t>7.3–7.13 </a:t>
            </a:r>
            <a:r>
              <a:rPr lang="en-US" altLang="zh-CN" sz="1400" dirty="0"/>
              <a:t>for NR)</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smtClean="0">
                <a:solidFill>
                  <a:srgbClr val="FF0000"/>
                </a:solidFill>
              </a:rPr>
              <a:t>August 16 </a:t>
            </a:r>
            <a:r>
              <a:rPr lang="en-US" sz="1200" dirty="0" smtClean="0">
                <a:solidFill>
                  <a:srgbClr val="FF0000"/>
                </a:solidFill>
              </a:rPr>
              <a:t>(Wednesday)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altLang="zh-CN" sz="1200" dirty="0" smtClean="0">
                <a:solidFill>
                  <a:srgbClr val="FF0000"/>
                </a:solidFill>
              </a:rPr>
              <a:t>August 18</a:t>
            </a:r>
            <a:r>
              <a:rPr lang="en-US" sz="1200" dirty="0" smtClean="0">
                <a:solidFill>
                  <a:srgbClr val="FF0000"/>
                </a:solidFill>
              </a:rPr>
              <a:t> (Friday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smtClean="0">
                <a:solidFill>
                  <a:srgbClr val="FF0000"/>
                </a:solidFill>
              </a:rPr>
              <a:t>August 21 </a:t>
            </a:r>
            <a:r>
              <a:rPr lang="en-US" sz="1200" dirty="0" smtClean="0">
                <a:solidFill>
                  <a:srgbClr val="FF0000"/>
                </a:solidFill>
              </a:rPr>
              <a:t>(Monday)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smtClean="0">
                <a:solidFill>
                  <a:srgbClr val="FF0000"/>
                </a:solidFill>
              </a:rPr>
              <a:t>August 22 ~ August 25</a:t>
            </a:r>
            <a:r>
              <a:rPr lang="en-US" sz="1200" dirty="0" smtClean="0">
                <a:solidFill>
                  <a:srgbClr val="FF0000"/>
                </a:solidFill>
              </a:rPr>
              <a:t> (Tuesday ~ Friday)</a:t>
            </a:r>
            <a:r>
              <a:rPr lang="en-US" sz="1200" dirty="0" smtClean="0"/>
              <a:t>: The flagged </a:t>
            </a:r>
            <a:r>
              <a:rPr lang="en-US" sz="1200" dirty="0" err="1" smtClean="0"/>
              <a:t>tdocs</a:t>
            </a:r>
            <a:r>
              <a:rPr lang="en-US" sz="1200" dirty="0" smtClean="0"/>
              <a:t> will be discussed during the meeting</a:t>
            </a:r>
            <a:r>
              <a:rPr lang="en-US" altLang="zh-CN" sz="1200" dirty="0" smtClean="0"/>
              <a:t>.</a:t>
            </a:r>
            <a:endParaRPr lang="en-US" altLang="zh-CN" sz="1200" dirty="0"/>
          </a:p>
          <a:p>
            <a:pPr lvl="2">
              <a:spcBef>
                <a:spcPts val="0"/>
              </a:spcBef>
              <a:spcAft>
                <a:spcPts val="600"/>
              </a:spcAft>
            </a:pPr>
            <a:r>
              <a:rPr lang="en-US" altLang="zh-CN" sz="1200" dirty="0" smtClean="0"/>
              <a:t>Ad hoc session(s) may be scheduled pending on Chair arrangement</a:t>
            </a:r>
            <a:endParaRPr lang="en-US" altLang="zh-CN" sz="1200" dirty="0"/>
          </a:p>
          <a:p>
            <a:pPr lvl="2">
              <a:spcBef>
                <a:spcPts val="0"/>
              </a:spcBef>
              <a:spcAft>
                <a:spcPts val="600"/>
              </a:spcAft>
            </a:pPr>
            <a:r>
              <a:rPr lang="en-US" altLang="zh-CN" sz="1200" dirty="0" smtClean="0"/>
              <a:t>Online time slots will be scheduled for discussions and to make decisions for each flagged </a:t>
            </a:r>
            <a:r>
              <a:rPr lang="en-US" altLang="zh-CN" sz="1200" dirty="0" err="1" smtClean="0"/>
              <a:t>tdoc</a:t>
            </a:r>
            <a:endParaRPr lang="en-US" altLang="zh-CN" sz="1200" dirty="0"/>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August 29 (</a:t>
            </a:r>
            <a:r>
              <a:rPr lang="en-US" altLang="zh-CN" sz="1200" dirty="0">
                <a:solidFill>
                  <a:srgbClr val="FF0000"/>
                </a:solidFill>
              </a:rPr>
              <a:t>Tuesday</a:t>
            </a:r>
            <a:r>
              <a:rPr lang="en-US" altLang="zh-CN" sz="1200" dirty="0" smtClean="0">
                <a:solidFill>
                  <a:srgbClr val="FF0000"/>
                </a:solidFill>
              </a:rPr>
              <a:t>), </a:t>
            </a:r>
            <a:r>
              <a:rPr lang="en-US" altLang="zh-CN" sz="1200" dirty="0">
                <a:solidFill>
                  <a:srgbClr val="FF0000"/>
                </a:solidFill>
              </a:rPr>
              <a:t>17:00 UTC</a:t>
            </a:r>
            <a:r>
              <a:rPr lang="en-US" altLang="zh-CN" sz="1200" dirty="0"/>
              <a:t>: Updated TRs/draft TSs need be available for </a:t>
            </a:r>
            <a:r>
              <a:rPr lang="en-US" altLang="zh-CN" sz="1200" dirty="0" smtClean="0"/>
              <a:t>post-meeting email process.</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xmlns="" val="20000"/>
                    </a:ext>
                  </a:extLst>
                </a:gridCol>
                <a:gridCol w="2095196">
                  <a:extLst>
                    <a:ext uri="{9D8B030D-6E8A-4147-A177-3AD203B41FA5}">
                      <a16:colId xmlns:a16="http://schemas.microsoft.com/office/drawing/2014/main" xmlns="" val="20001"/>
                    </a:ext>
                  </a:extLst>
                </a:gridCol>
                <a:gridCol w="2095196">
                  <a:extLst>
                    <a:ext uri="{9D8B030D-6E8A-4147-A177-3AD203B41FA5}">
                      <a16:colId xmlns:a16="http://schemas.microsoft.com/office/drawing/2014/main" xmlns="" val="20002"/>
                    </a:ext>
                  </a:extLst>
                </a:gridCol>
                <a:gridCol w="2095196"/>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smtClean="0">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three online sessions, the one-way GTW conference calls will be set. For ad hoc session, MS </a:t>
            </a:r>
            <a:r>
              <a:rPr lang="en-US" altLang="zh-CN" sz="1400" dirty="0"/>
              <a:t>teams will be </a:t>
            </a:r>
            <a:r>
              <a:rPr lang="en-US" altLang="zh-CN" sz="1400" dirty="0" smtClean="0"/>
              <a:t>provided.</a:t>
            </a:r>
            <a:endParaRPr lang="en-US" altLang="zh-CN" sz="1400" dirty="0"/>
          </a:p>
          <a:p>
            <a:pPr lvl="1">
              <a:spcBef>
                <a:spcPts val="0"/>
              </a:spcBef>
              <a:spcAft>
                <a:spcPts val="600"/>
              </a:spcAft>
            </a:pPr>
            <a:r>
              <a:rPr lang="en-US" altLang="zh-CN" sz="1200" dirty="0" smtClean="0"/>
              <a:t>Remote </a:t>
            </a:r>
            <a:r>
              <a:rPr lang="en-US" altLang="zh-CN" sz="1200" dirty="0"/>
              <a:t>p</a:t>
            </a:r>
            <a:r>
              <a:rPr lang="en-US" altLang="zh-CN" sz="1200" dirty="0" smtClean="0"/>
              <a:t>articipating with one-way GTW is allowed and supported</a:t>
            </a:r>
          </a:p>
          <a:p>
            <a:pPr lvl="1">
              <a:spcBef>
                <a:spcPts val="0"/>
              </a:spcBef>
              <a:spcAft>
                <a:spcPts val="600"/>
              </a:spcAft>
            </a:pPr>
            <a:r>
              <a:rPr lang="en-US" altLang="zh-CN" sz="1200" dirty="0"/>
              <a:t>No official objection from remote </a:t>
            </a:r>
            <a:r>
              <a:rPr lang="en-US" altLang="zh-CN" sz="1200" dirty="0" smtClean="0"/>
              <a:t>participants</a:t>
            </a:r>
          </a:p>
          <a:p>
            <a:pPr lvl="1">
              <a:spcBef>
                <a:spcPts val="0"/>
              </a:spcBef>
              <a:spcAft>
                <a:spcPts val="600"/>
              </a:spcAft>
            </a:pPr>
            <a:r>
              <a:rPr lang="en-US" altLang="zh-CN" sz="1200" dirty="0" smtClean="0"/>
              <a:t>Please </a:t>
            </a:r>
            <a:r>
              <a:rPr lang="en-US" altLang="zh-CN" sz="1200" dirty="0"/>
              <a:t>register timely to be eligible to take part in the GTW conference calls</a:t>
            </a:r>
            <a:r>
              <a:rPr lang="en-US" altLang="zh-CN" sz="1200" dirty="0" smtClean="0"/>
              <a:t>.</a:t>
            </a:r>
          </a:p>
          <a:p>
            <a:pPr>
              <a:spcBef>
                <a:spcPts val="0"/>
              </a:spcBef>
              <a:spcAft>
                <a:spcPts val="600"/>
              </a:spcAft>
            </a:pPr>
            <a:r>
              <a:rPr lang="en-US" sz="1400" dirty="0" smtClean="0"/>
              <a:t>During online discussions</a:t>
            </a:r>
          </a:p>
          <a:p>
            <a:pPr lvl="1">
              <a:spcBef>
                <a:spcPts val="0"/>
              </a:spcBef>
              <a:spcAft>
                <a:spcPts val="600"/>
              </a:spcAft>
            </a:pPr>
            <a:r>
              <a:rPr lang="en-US" altLang="zh-CN" sz="1200" dirty="0" smtClean="0"/>
              <a:t>Session chairs will organize discussions based </a:t>
            </a:r>
            <a:r>
              <a:rPr lang="en-US" altLang="zh-CN" sz="1200" dirty="0"/>
              <a:t>on the moderator summary topic by topic + presentation of the selected </a:t>
            </a:r>
            <a:r>
              <a:rPr lang="en-US" altLang="zh-CN" sz="1200" dirty="0" smtClean="0"/>
              <a:t>contributions</a:t>
            </a:r>
          </a:p>
          <a:p>
            <a:pPr lvl="1">
              <a:spcBef>
                <a:spcPts val="0"/>
              </a:spcBef>
              <a:spcAft>
                <a:spcPts val="600"/>
              </a:spcAft>
            </a:pPr>
            <a:r>
              <a:rPr lang="en-US" altLang="zh-CN" sz="1200" dirty="0" err="1" smtClean="0"/>
              <a:t>Tdocs</a:t>
            </a:r>
            <a:r>
              <a:rPr lang="en-US" altLang="zh-CN" sz="1200" dirty="0" smtClean="0"/>
              <a:t> for approval including CR/</a:t>
            </a:r>
            <a:r>
              <a:rPr lang="en-US" altLang="zh-CN" sz="1200" dirty="0" err="1" smtClean="0"/>
              <a:t>draftCR</a:t>
            </a:r>
            <a:r>
              <a:rPr lang="en-US" altLang="zh-CN" sz="1200" dirty="0" smtClean="0"/>
              <a:t>/TP/draft TS/draft TR/</a:t>
            </a:r>
            <a:r>
              <a:rPr lang="en-US" altLang="zh-CN" sz="1200" dirty="0" err="1" smtClean="0"/>
              <a:t>Lsout</a:t>
            </a:r>
            <a:r>
              <a:rPr lang="en-US" altLang="zh-CN" sz="1200" dirty="0" smtClean="0"/>
              <a:t> will be handled online</a:t>
            </a:r>
          </a:p>
          <a:p>
            <a:pPr lvl="1">
              <a:spcBef>
                <a:spcPts val="0"/>
              </a:spcBef>
              <a:spcAft>
                <a:spcPts val="600"/>
              </a:spcAft>
            </a:pPr>
            <a:r>
              <a:rPr lang="en-US" altLang="zh-CN" sz="1200" dirty="0" smtClean="0"/>
              <a:t>WF will be allocated by session chair during the online discussions</a:t>
            </a:r>
          </a:p>
          <a:p>
            <a:pPr lvl="2">
              <a:spcBef>
                <a:spcPts val="0"/>
              </a:spcBef>
              <a:spcAft>
                <a:spcPts val="600"/>
              </a:spcAft>
            </a:pPr>
            <a:r>
              <a:rPr lang="en-US" altLang="zh-CN" sz="1200" dirty="0" smtClean="0"/>
              <a:t>Please not reserve </a:t>
            </a:r>
            <a:r>
              <a:rPr lang="en-US" altLang="zh-CN" sz="1200" dirty="0" err="1" smtClean="0"/>
              <a:t>Tdoc</a:t>
            </a:r>
            <a:r>
              <a:rPr lang="en-US" altLang="zh-CN" sz="1200" dirty="0" smtClean="0"/>
              <a:t> number for WF before the meeting</a:t>
            </a:r>
            <a:endParaRPr lang="en-US" altLang="zh-CN" sz="1200" dirty="0"/>
          </a:p>
          <a:p>
            <a:pPr marL="342882" lvl="1" indent="-342882">
              <a:spcBef>
                <a:spcPts val="0"/>
              </a:spcBef>
              <a:spcAft>
                <a:spcPts val="600"/>
              </a:spcAft>
              <a:buBlip>
                <a:blip r:embed="rId2"/>
              </a:buBlip>
            </a:pPr>
            <a:r>
              <a:rPr lang="en-US" sz="1400" dirty="0" smtClean="0">
                <a:cs typeface="+mn-cs"/>
              </a:rPr>
              <a:t>Ad hoc sessions</a:t>
            </a:r>
          </a:p>
          <a:p>
            <a:pPr lvl="1">
              <a:spcBef>
                <a:spcPts val="0"/>
              </a:spcBef>
              <a:spcAft>
                <a:spcPts val="600"/>
              </a:spcAft>
            </a:pPr>
            <a:r>
              <a:rPr lang="en-US" sz="1200" dirty="0"/>
              <a:t>Ad hoc sessions will be scheduled by session chairs for detailed technique discussions for a special </a:t>
            </a:r>
            <a:r>
              <a:rPr lang="en-US" sz="1200" dirty="0" smtClean="0"/>
              <a:t>topics</a:t>
            </a:r>
          </a:p>
          <a:p>
            <a:pPr lvl="1">
              <a:spcBef>
                <a:spcPts val="0"/>
              </a:spcBef>
              <a:spcAft>
                <a:spcPts val="600"/>
              </a:spcAft>
            </a:pPr>
            <a:r>
              <a:rPr lang="en-US" sz="1200" dirty="0" smtClean="0"/>
              <a:t>Ad hoc chairs will be designated by session chairs and the ad hoc minutes with recommendation are expected after ad hoc sessions</a:t>
            </a:r>
          </a:p>
          <a:p>
            <a:pPr lvl="1">
              <a:spcBef>
                <a:spcPts val="0"/>
              </a:spcBef>
              <a:spcAft>
                <a:spcPts val="600"/>
              </a:spcAft>
            </a:pPr>
            <a:r>
              <a:rPr lang="en-US" sz="1200" dirty="0" smtClean="0"/>
              <a:t>The one-way GTW or other type of conference calls may not be provided for ad hoc sessions</a:t>
            </a:r>
            <a:endParaRPr lang="en-US" sz="1200" dirty="0"/>
          </a:p>
          <a:p>
            <a:pPr marL="342882" lvl="1" indent="-342882">
              <a:spcBef>
                <a:spcPts val="0"/>
              </a:spcBef>
              <a:spcAft>
                <a:spcPts val="600"/>
              </a:spcAft>
              <a:buBlip>
                <a:blip r:embed="rId2"/>
              </a:buBlip>
            </a:pPr>
            <a:r>
              <a:rPr lang="en-US" sz="1400" dirty="0" smtClean="0">
                <a:cs typeface="+mn-cs"/>
              </a:rPr>
              <a:t>Offline discussions</a:t>
            </a:r>
          </a:p>
          <a:p>
            <a:pPr lvl="1">
              <a:spcBef>
                <a:spcPts val="0"/>
              </a:spcBef>
              <a:spcAft>
                <a:spcPts val="600"/>
              </a:spcAft>
            </a:pPr>
            <a:r>
              <a:rPr lang="en-US" altLang="zh-CN" sz="1200" dirty="0"/>
              <a:t>The sub-folder for each topic will be created by MCC in the inbox folder, which is similar to those for email threads in e-meeting</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endParaRPr lang="en-US" altLang="zh-CN" sz="1200" dirty="0" smtClean="0"/>
          </a:p>
          <a:p>
            <a:pPr lvl="1">
              <a:spcBef>
                <a:spcPts val="0"/>
              </a:spcBef>
              <a:spcAft>
                <a:spcPts val="600"/>
              </a:spcAft>
            </a:pPr>
            <a:r>
              <a:rPr lang="en-US" altLang="zh-CN" sz="1200" dirty="0" smtClean="0"/>
              <a:t>No </a:t>
            </a:r>
            <a:r>
              <a:rPr lang="en-US" altLang="zh-CN" sz="1200" dirty="0"/>
              <a:t>official email discussion will be arranged for this </a:t>
            </a:r>
            <a:r>
              <a:rPr lang="en-US" altLang="zh-CN" sz="1200" dirty="0" smtClean="0"/>
              <a:t>topic</a:t>
            </a:r>
          </a:p>
          <a:p>
            <a:pPr lvl="2">
              <a:spcBef>
                <a:spcPts val="0"/>
              </a:spcBef>
              <a:spcAft>
                <a:spcPts val="600"/>
              </a:spcAft>
            </a:pPr>
            <a:r>
              <a:rPr lang="en-US" altLang="zh-CN" sz="1200" dirty="0"/>
              <a:t>When authors of WF/CR/</a:t>
            </a:r>
            <a:r>
              <a:rPr lang="en-US" altLang="zh-CN" sz="1200" dirty="0" err="1"/>
              <a:t>LSout</a:t>
            </a:r>
            <a:r>
              <a:rPr lang="en-US" altLang="zh-CN" sz="1200" dirty="0"/>
              <a:t> or other delegates trigger the offline discussions by email, please use the subject of </a:t>
            </a:r>
            <a:r>
              <a:rPr lang="en-US" altLang="zh-CN" sz="1200" dirty="0">
                <a:solidFill>
                  <a:srgbClr val="FF0000"/>
                </a:solidFill>
              </a:rPr>
              <a:t>[</a:t>
            </a:r>
            <a:r>
              <a:rPr lang="en-US" altLang="zh-CN" sz="1200" dirty="0" smtClean="0">
                <a:solidFill>
                  <a:srgbClr val="FF0000"/>
                </a:solidFill>
              </a:rPr>
              <a:t>108][</a:t>
            </a:r>
            <a:r>
              <a:rPr lang="en-US" altLang="zh-CN" sz="1200" dirty="0">
                <a:solidFill>
                  <a:srgbClr val="FF0000"/>
                </a:solidFill>
              </a:rPr>
              <a:t>10x] </a:t>
            </a:r>
            <a:r>
              <a:rPr lang="en-US" altLang="zh-CN" sz="1200" dirty="0"/>
              <a:t>XXX for main session – XXX </a:t>
            </a:r>
            <a:r>
              <a:rPr lang="en-US" altLang="zh-CN" sz="1200" dirty="0" smtClean="0"/>
              <a:t>(topic name)</a:t>
            </a:r>
            <a:endParaRPr lang="en-US" altLang="zh-CN" sz="1200" dirty="0"/>
          </a:p>
          <a:p>
            <a:pPr lvl="1">
              <a:spcBef>
                <a:spcPts val="0"/>
              </a:spcBef>
              <a:spcAft>
                <a:spcPts val="600"/>
              </a:spcAft>
            </a:pPr>
            <a:endParaRPr lang="en-US" altLang="zh-CN" sz="1200" dirty="0" smtClean="0"/>
          </a:p>
          <a:p>
            <a:pPr lvl="2">
              <a:spcBef>
                <a:spcPts val="0"/>
              </a:spcBef>
              <a:spcAft>
                <a:spcPts val="600"/>
              </a:spcAft>
            </a:pP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the meeting, the </a:t>
            </a:r>
            <a:r>
              <a:rPr lang="en-US" altLang="zh-CN" sz="1400" dirty="0" err="1" smtClean="0"/>
              <a:t>tdoc</a:t>
            </a:r>
            <a:r>
              <a:rPr lang="en-US" altLang="zh-CN" sz="1400" dirty="0" smtClean="0"/>
              <a:t> number for revision or new </a:t>
            </a:r>
            <a:r>
              <a:rPr lang="en-US" altLang="zh-CN" sz="1400" dirty="0" err="1" smtClean="0"/>
              <a:t>tdoc</a:t>
            </a:r>
            <a:r>
              <a:rPr lang="en-US" altLang="zh-CN" sz="1400" dirty="0" smtClean="0"/>
              <a:t> will be allocated by session chairs according to the requests</a:t>
            </a:r>
          </a:p>
          <a:p>
            <a:pPr lvl="1">
              <a:spcBef>
                <a:spcPts val="0"/>
              </a:spcBef>
              <a:spcAft>
                <a:spcPts val="600"/>
              </a:spcAft>
            </a:pPr>
            <a:r>
              <a:rPr lang="en-US" altLang="zh-CN" sz="1200" dirty="0" smtClean="0"/>
              <a:t>Based on the online discussions, session chairs with help of MCC will allocate </a:t>
            </a:r>
            <a:r>
              <a:rPr lang="en-US" altLang="zh-CN" sz="1200" dirty="0" err="1" smtClean="0"/>
              <a:t>tdoc</a:t>
            </a:r>
            <a:r>
              <a:rPr lang="en-US" altLang="zh-CN" sz="1200" dirty="0" smtClean="0"/>
              <a:t> numbers</a:t>
            </a:r>
          </a:p>
          <a:p>
            <a:pPr lvl="1">
              <a:spcBef>
                <a:spcPts val="0"/>
              </a:spcBef>
              <a:spcAft>
                <a:spcPts val="600"/>
              </a:spcAft>
            </a:pPr>
            <a:r>
              <a:rPr lang="en-US" altLang="zh-CN" sz="1200" dirty="0" smtClean="0"/>
              <a:t>During coffee break, the delegates can request the </a:t>
            </a:r>
            <a:r>
              <a:rPr lang="en-US" altLang="zh-CN" sz="1200" dirty="0" err="1" smtClean="0"/>
              <a:t>tdoc</a:t>
            </a:r>
            <a:r>
              <a:rPr lang="en-US" altLang="zh-CN" sz="1200" dirty="0" smtClean="0"/>
              <a:t> in person from session chairs</a:t>
            </a:r>
          </a:p>
          <a:p>
            <a:pPr lvl="1">
              <a:spcBef>
                <a:spcPts val="0"/>
              </a:spcBef>
              <a:spcAft>
                <a:spcPts val="600"/>
              </a:spcAft>
            </a:pPr>
            <a:r>
              <a:rPr lang="en-US" altLang="zh-CN" sz="1200" dirty="0" smtClean="0"/>
              <a:t>Email thread like </a:t>
            </a:r>
            <a:r>
              <a:rPr lang="en-US" altLang="zh-CN" sz="1200" dirty="0">
                <a:latin typeface="+mj-ea"/>
              </a:rPr>
              <a:t>“[1xx-e][X00]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smtClean="0">
                <a:latin typeface="+mj-ea"/>
              </a:rPr>
              <a:t>request”</a:t>
            </a:r>
            <a:r>
              <a:rPr lang="en-US" altLang="zh-CN" sz="1200" b="1" dirty="0" err="1" smtClean="0">
                <a:solidFill>
                  <a:srgbClr val="FF0000"/>
                </a:solidFill>
                <a:latin typeface="+mj-ea"/>
              </a:rPr>
              <a:t>WON</a:t>
            </a:r>
            <a:r>
              <a:rPr lang="en-US" altLang="zh-CN" sz="1200" b="1" dirty="0" err="1" smtClean="0">
                <a:solidFill>
                  <a:srgbClr val="FF0000"/>
                </a:solidFill>
                <a:latin typeface="+mj-ea"/>
                <a:ea typeface="+mj-ea"/>
              </a:rPr>
              <a:t>´T</a:t>
            </a:r>
            <a:r>
              <a:rPr lang="en-US" altLang="zh-CN" sz="1200" dirty="0" smtClean="0">
                <a:latin typeface="+mj-ea"/>
                <a:ea typeface="+mj-ea"/>
              </a:rPr>
              <a:t> be used for </a:t>
            </a:r>
            <a:r>
              <a:rPr lang="en-US" altLang="zh-CN" sz="1200" dirty="0" err="1" smtClean="0">
                <a:latin typeface="+mj-ea"/>
                <a:ea typeface="+mj-ea"/>
              </a:rPr>
              <a:t>tdoc</a:t>
            </a:r>
            <a:r>
              <a:rPr lang="en-US" altLang="zh-CN" sz="1200" dirty="0" smtClean="0">
                <a:latin typeface="+mj-ea"/>
                <a:ea typeface="+mj-ea"/>
              </a:rPr>
              <a:t> request and allocation since it is difficult for session chairs to handle email during face-to-face meeting.</a:t>
            </a:r>
            <a:endParaRPr lang="en-US" altLang="zh-CN" sz="1200" dirty="0">
              <a:latin typeface="+mj-ea"/>
              <a:ea typeface="+mj-ea"/>
            </a:endParaRP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endParaRPr lang="en-US" altLang="zh-CN" sz="14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www.3gpp.org/ftp/tsg_ran/WG4_Radio/TSGR4_108/Template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The </a:t>
            </a:r>
            <a:r>
              <a:rPr lang="en-US" altLang="zh-CN" sz="1400" dirty="0">
                <a:cs typeface="+mn-cs"/>
              </a:rPr>
              <a:t>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www.3gpp.org/ftp/tsg_ran/WG4_Radio/TSGR4_108/Templates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C68143-B530-4487-9EA7-5BCC5970B48F}">
  <ds:schemaRefs>
    <ds:schemaRef ds:uri="http://schemas.microsoft.com/office/2006/metadata/properties"/>
    <ds:schemaRef ds:uri="http://purl.org/dc/terms/"/>
    <ds:schemaRef ds:uri="http://schemas.microsoft.com/office/2006/documentManagement/types"/>
    <ds:schemaRef ds:uri="http://purl.org/dc/elements/1.1/"/>
    <ds:schemaRef ds:uri="http://schemas.microsoft.com/office/infopath/2007/PartnerControls"/>
    <ds:schemaRef ds:uri="http://purl.org/dc/dcmitype/"/>
    <ds:schemaRef ds:uri="a915fe38-2618-47b6-8303-829fb71466d5"/>
    <ds:schemaRef ds:uri="http://schemas.openxmlformats.org/package/2006/metadata/core-properties"/>
    <ds:schemaRef ds:uri="23d77754-4ccc-4c57-9291-cab09e81894a"/>
    <ds:schemaRef ds:uri="http://www.w3.org/XML/1998/namespace"/>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356887</TotalTime>
  <Words>4668</Words>
  <Application>Microsoft Office PowerPoint</Application>
  <PresentationFormat>宽屏</PresentationFormat>
  <Paragraphs>426</Paragraphs>
  <Slides>24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黑体</vt:lpstr>
      <vt:lpstr>宋体</vt:lpstr>
      <vt:lpstr>微软雅黑</vt:lpstr>
      <vt:lpstr>Arial</vt:lpstr>
      <vt:lpstr>Arial Black</vt:lpstr>
      <vt:lpstr>Calibri</vt:lpstr>
      <vt:lpstr>Times New Roman</vt:lpstr>
      <vt:lpstr>3gpp</vt:lpstr>
      <vt:lpstr>RAN4#108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Meeting rooms </vt:lpstr>
      <vt:lpstr>RAN4 Vice Chair elections</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1539</cp:revision>
  <cp:lastPrinted>2016-09-15T08:31:35Z</cp:lastPrinted>
  <dcterms:created xsi:type="dcterms:W3CDTF">2009-11-27T05:15:11Z</dcterms:created>
  <dcterms:modified xsi:type="dcterms:W3CDTF">2023-06-30T10:45:33Z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(3)6VltJRN/eArS+mucqrbvlMG//ks5gL8eYscKqX/0xWvyCFuzc+fN5XssFWhharTTDO0aM1W3
5sZ62m3kkAhKqlpzh+ggf/n/8Mhkj/WXnN1YU1nihwB4hQ9/IA5viFE7SoWKWchEmaO3bKj2
u0TU9LbNXv183qgusmt0kMlj6/c3TDl6WdYUGvIsifR4J2iRwJxty1grpTI0NuKuX3pWm1Jd
u9QA2LaWhNv7QiHWTn</vt:lpwstr>
  </property>
  <property fmtid="{D5CDD505-2E9C-101B-9397-08002B2CF9AE}" pid="11" name="_2015_ms_pID_7253431">
    <vt:lpwstr>AZvUaU2Kwkso2vkPDXAsVOvwfQXueElWaWN/RSmwEsKAvDwnhv7JlE
vepGFxx1SXsmhv4z600xnEJbv5gh/9uyP/7Gxv1XEEv/0F3mKcn7YPQyg7puUmCX9oo7nXkW
1F1f2ZNVeIO4QTSv66OxyIVrAnqFsru6K4BH5XzY57hEgZMdeYWGck/qS6pl6hVu0pzQ58po
m215BWelkDa4xorjp4mxKW/FrIuUkl6kJwON</vt:lpwstr>
  </property>
  <property fmtid="{D5CDD505-2E9C-101B-9397-08002B2CF9AE}" pid="12" name="_2015_ms_pID_7253432">
    <vt:lpwstr>3g==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1683096322</vt:lpwstr>
  </property>
</Properties>
</file>