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04"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72AF2F"/>
    <a:srgbClr val="1E9657"/>
    <a:srgbClr val="B1D254"/>
    <a:srgbClr val="000000"/>
    <a:srgbClr val="000099"/>
    <a:srgbClr val="000066"/>
    <a:srgbClr val="0000FF"/>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96" d="100"/>
          <a:sy n="96" d="100"/>
        </p:scale>
        <p:origin x="78" y="24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7/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7/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7/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RAN4#107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a:t>
            </a:r>
            <a:r>
              <a:rPr lang="en-US" dirty="0" smtClean="0"/>
              <a:t>Andrey </a:t>
            </a:r>
            <a:r>
              <a:rPr lang="en-US" dirty="0" err="1" smtClean="0"/>
              <a:t>Chervyakov</a:t>
            </a:r>
            <a:r>
              <a:rPr lang="en-US" dirty="0" smtClean="0">
                <a:latin typeface="+mj-ea"/>
                <a:ea typeface="+mj-ea"/>
              </a:rPr>
              <a:t> </a:t>
            </a:r>
            <a:endParaRPr lang="en-US" dirty="0">
              <a:latin typeface="+mj-ea"/>
              <a:ea typeface="+mj-ea"/>
            </a:endParaRP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107</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Incheon, </a:t>
            </a:r>
            <a:r>
              <a:rPr lang="en-US" sz="1400" b="1" dirty="0">
                <a:latin typeface="微软雅黑" panose="020B0503020204020204" pitchFamily="34" charset="-122"/>
                <a:ea typeface="微软雅黑" panose="020B0503020204020204" pitchFamily="34" charset="-122"/>
              </a:rPr>
              <a:t>KR, </a:t>
            </a:r>
            <a:r>
              <a:rPr lang="en-US" sz="1400" b="1" dirty="0" smtClean="0">
                <a:latin typeface="微软雅黑" panose="020B0503020204020204" pitchFamily="34" charset="-122"/>
                <a:ea typeface="微软雅黑" panose="020B0503020204020204" pitchFamily="34" charset="-122"/>
              </a:rPr>
              <a:t>May 22</a:t>
            </a:r>
            <a:r>
              <a:rPr lang="en-US" sz="1400" b="1" baseline="30000" dirty="0" smtClean="0">
                <a:latin typeface="微软雅黑" panose="020B0503020204020204" pitchFamily="34" charset="-122"/>
                <a:ea typeface="微软雅黑" panose="020B0503020204020204" pitchFamily="34" charset="-122"/>
              </a:rPr>
              <a:t>nd</a:t>
            </a:r>
            <a:r>
              <a:rPr lang="en-US" sz="1400" b="1" dirty="0" smtClean="0">
                <a:latin typeface="微软雅黑" panose="020B0503020204020204" pitchFamily="34" charset="-122"/>
                <a:ea typeface="微软雅黑" panose="020B0503020204020204" pitchFamily="34" charset="-122"/>
              </a:rPr>
              <a:t> – May 26</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R4-230xxxx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will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https://www.3gpp.org/ftp/tsg_ran/WG4_Radio/TSGR4_107/Invitation</a:t>
            </a:r>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Rel-17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M</a:t>
            </a:r>
            <a:r>
              <a:rPr lang="en-US" altLang="zh-CN" sz="1200" dirty="0" smtClean="0">
                <a:solidFill>
                  <a:srgbClr val="FF0000"/>
                </a:solidFill>
              </a:rPr>
              <a:t>ay</a:t>
            </a:r>
            <a:r>
              <a:rPr lang="en-US" sz="1200" dirty="0" smtClean="0">
                <a:solidFill>
                  <a:srgbClr val="FF0000"/>
                </a:solidFill>
              </a:rPr>
              <a:t> 29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May 30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June </a:t>
            </a:r>
            <a:r>
              <a:rPr lang="en-US" altLang="zh-CN" sz="1200" dirty="0">
                <a:solidFill>
                  <a:srgbClr val="FF0000"/>
                </a:solidFill>
              </a:rPr>
              <a:t>1</a:t>
            </a:r>
            <a:r>
              <a:rPr lang="en-US" altLang="zh-CN" sz="1200" dirty="0" smtClean="0">
                <a:solidFill>
                  <a:srgbClr val="FF0000"/>
                </a:solidFill>
              </a:rPr>
              <a:t>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June </a:t>
            </a:r>
            <a:r>
              <a:rPr lang="en-US" altLang="zh-CN" sz="1200" dirty="0">
                <a:solidFill>
                  <a:srgbClr val="FF0000"/>
                </a:solidFill>
              </a:rPr>
              <a:t>1</a:t>
            </a:r>
            <a:r>
              <a:rPr lang="en-US" altLang="zh-CN" sz="1200" dirty="0" smtClean="0">
                <a:solidFill>
                  <a:srgbClr val="FF0000"/>
                </a:solidFill>
              </a:rPr>
              <a:t>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a:t>
            </a:r>
            <a:r>
              <a:rPr lang="en-US" altLang="zh-CN" sz="1200" dirty="0" smtClean="0"/>
              <a:t>before close of meeting on </a:t>
            </a:r>
            <a:r>
              <a:rPr lang="en-US" altLang="zh-CN" sz="1200" dirty="0" smtClean="0">
                <a:solidFill>
                  <a:srgbClr val="FF0000"/>
                </a:solidFill>
              </a:rPr>
              <a:t>May 26 (Friday) 17:00 </a:t>
            </a:r>
            <a:r>
              <a:rPr lang="en-US" altLang="zh-CN" sz="1200" dirty="0" smtClean="0">
                <a:solidFill>
                  <a:srgbClr val="FF0000"/>
                </a:solidFill>
              </a:rPr>
              <a:t>(UTC+9)</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June</a:t>
            </a:r>
            <a:r>
              <a:rPr lang="en-US" altLang="zh-CN" sz="1400" dirty="0" smtClean="0">
                <a:solidFill>
                  <a:srgbClr val="FF0000"/>
                </a:solidFill>
              </a:rPr>
              <a:t> </a:t>
            </a:r>
            <a:r>
              <a:rPr lang="en-US" altLang="zh-CN" sz="1400" dirty="0">
                <a:solidFill>
                  <a:srgbClr val="FF0000"/>
                </a:solidFill>
              </a:rPr>
              <a:t>1</a:t>
            </a:r>
            <a:r>
              <a:rPr lang="en-US" altLang="zh-CN" sz="1400" dirty="0" smtClean="0">
                <a:solidFill>
                  <a:srgbClr val="FF0000"/>
                </a:solidFill>
              </a:rPr>
              <a:t>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May </a:t>
            </a:r>
            <a:r>
              <a:rPr lang="en-US" altLang="zh-CN" sz="1400" dirty="0" smtClean="0">
                <a:solidFill>
                  <a:srgbClr val="FF0000"/>
                </a:solidFill>
              </a:rPr>
              <a:t>30</a:t>
            </a:r>
            <a:r>
              <a:rPr lang="en-US" altLang="zh-CN" sz="1400" dirty="0" smtClean="0">
                <a:solidFill>
                  <a:srgbClr val="FF0000"/>
                </a:solidFill>
              </a:rPr>
              <a:t>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May </a:t>
            </a:r>
            <a:r>
              <a:rPr lang="en-US" altLang="zh-CN" sz="1200" dirty="0" smtClean="0">
                <a:solidFill>
                  <a:srgbClr val="FF0000"/>
                </a:solidFill>
              </a:rPr>
              <a:t>21 (Sunday)</a:t>
            </a:r>
            <a:r>
              <a:rPr lang="en-US" altLang="zh-CN" sz="1200" dirty="0" smtClean="0"/>
              <a:t>: </a:t>
            </a:r>
            <a:r>
              <a:rPr lang="en-US" altLang="zh-CN" sz="1200" dirty="0"/>
              <a:t>Session </a:t>
            </a:r>
            <a:r>
              <a:rPr lang="en-US" altLang="zh-CN" sz="1200" dirty="0" smtClean="0"/>
              <a:t>chairs will provide a list of existing topic threads which need NWM flag process based on moderators</a:t>
            </a:r>
            <a:r>
              <a:rPr lang="zh-CN" altLang="en-US" sz="1200" dirty="0" smtClean="0"/>
              <a:t>’</a:t>
            </a:r>
            <a:r>
              <a:rPr lang="en-US" altLang="zh-CN" sz="1200" dirty="0" smtClean="0"/>
              <a:t>input</a:t>
            </a:r>
          </a:p>
          <a:p>
            <a:pPr lvl="1">
              <a:spcBef>
                <a:spcPts val="0"/>
              </a:spcBef>
              <a:spcAft>
                <a:spcPts val="600"/>
              </a:spcAft>
            </a:pPr>
            <a:r>
              <a:rPr lang="en-US" altLang="zh-CN" sz="1200" dirty="0">
                <a:solidFill>
                  <a:srgbClr val="FF0000"/>
                </a:solidFill>
              </a:rPr>
              <a:t>Before May 22 (Monday): </a:t>
            </a:r>
            <a:r>
              <a:rPr lang="en-US" altLang="zh-CN" sz="1200" dirty="0" smtClean="0"/>
              <a:t>Session chairs </a:t>
            </a:r>
            <a:r>
              <a:rPr lang="en-US" altLang="zh-CN" sz="1200" dirty="0"/>
              <a:t>or </a:t>
            </a:r>
            <a:r>
              <a:rPr lang="en-US" altLang="zh-CN" sz="1200" dirty="0" smtClean="0"/>
              <a:t>designated moderators </a:t>
            </a:r>
            <a:r>
              <a:rPr lang="en-US" altLang="zh-CN" sz="1200" dirty="0"/>
              <a:t>will provide the </a:t>
            </a:r>
            <a:r>
              <a:rPr lang="en-US" altLang="zh-CN" sz="1200" dirty="0" smtClean="0"/>
              <a:t>NWM link which captures the </a:t>
            </a:r>
            <a:r>
              <a:rPr lang="en-US" altLang="zh-CN" sz="1200" dirty="0" err="1" smtClean="0"/>
              <a:t>tdocs</a:t>
            </a:r>
            <a:r>
              <a:rPr lang="en-US" altLang="zh-CN" sz="1200" dirty="0" smtClean="0"/>
              <a:t>/CRs to be flagged</a:t>
            </a:r>
          </a:p>
          <a:p>
            <a:pPr lvl="2">
              <a:spcBef>
                <a:spcPts val="0"/>
              </a:spcBef>
              <a:spcAft>
                <a:spcPts val="600"/>
              </a:spcAft>
            </a:pPr>
            <a:r>
              <a:rPr lang="en-US" altLang="zh-CN" sz="1200" dirty="0" smtClean="0">
                <a:solidFill>
                  <a:srgbClr val="000000"/>
                </a:solidFill>
              </a:rPr>
              <a:t>NWM flag process is just for maintenance and </a:t>
            </a:r>
            <a:r>
              <a:rPr lang="en-US" altLang="zh-CN" sz="1200" dirty="0">
                <a:solidFill>
                  <a:srgbClr val="000000"/>
                </a:solidFill>
              </a:rPr>
              <a:t>some spectrum </a:t>
            </a:r>
            <a:r>
              <a:rPr lang="en-US" altLang="zh-CN" sz="1200" dirty="0" smtClean="0">
                <a:solidFill>
                  <a:srgbClr val="000000"/>
                </a:solidFill>
              </a:rPr>
              <a:t>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May 23 (Tuesday), 18:00 </a:t>
            </a:r>
            <a:r>
              <a:rPr lang="en-US" altLang="zh-CN" sz="1200" dirty="0" smtClean="0">
                <a:solidFill>
                  <a:srgbClr val="FF0000"/>
                </a:solidFill>
              </a:rPr>
              <a:t>(UTC+9)</a:t>
            </a:r>
            <a:r>
              <a:rPr lang="en-US" altLang="zh-CN" sz="1200" dirty="0" smtClean="0"/>
              <a:t>: </a:t>
            </a:r>
            <a:r>
              <a:rPr lang="en-US" altLang="zh-CN" sz="1200" dirty="0" smtClean="0"/>
              <a:t>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smtClean="0">
                <a:solidFill>
                  <a:srgbClr val="000000"/>
                </a:solidFill>
              </a:rPr>
              <a:t>Just fill in the feedback form like “Company A flag R4-23xxxxx</a:t>
            </a:r>
            <a:r>
              <a:rPr lang="zh-CN" altLang="en-US" sz="1200" dirty="0" smtClean="0">
                <a:solidFill>
                  <a:srgbClr val="000000"/>
                </a:solidFill>
              </a:rPr>
              <a:t>”，</a:t>
            </a:r>
            <a:r>
              <a:rPr lang="en-US" altLang="zh-CN" sz="1200" dirty="0" smtClean="0">
                <a:solidFill>
                  <a:srgbClr val="000000"/>
                </a:solidFill>
              </a:rPr>
              <a:t>and depending on delegate the delegate name who flags </a:t>
            </a:r>
            <a:r>
              <a:rPr lang="en-US" altLang="zh-CN" sz="1200" dirty="0" err="1" smtClean="0">
                <a:solidFill>
                  <a:srgbClr val="000000"/>
                </a:solidFill>
              </a:rPr>
              <a:t>tdoc</a:t>
            </a:r>
            <a:r>
              <a:rPr lang="en-US" altLang="zh-CN" sz="1200" dirty="0" smtClean="0">
                <a:solidFill>
                  <a:srgbClr val="000000"/>
                </a:solidFill>
              </a:rPr>
              <a:t> can also be provided like “Company A Aaron flags R4-23xxxxx”.</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2">
              <a:spcBef>
                <a:spcPts val="0"/>
              </a:spcBef>
              <a:spcAft>
                <a:spcPts val="600"/>
              </a:spcAft>
            </a:pPr>
            <a:r>
              <a:rPr lang="en-US" altLang="zh-CN" sz="1200" dirty="0" smtClean="0">
                <a:solidFill>
                  <a:srgbClr val="000000"/>
                </a:solidFill>
              </a:rPr>
              <a:t>In RAN4#107 flag process is not mandated. </a:t>
            </a:r>
            <a:r>
              <a:rPr lang="en-US" altLang="zh-CN" sz="1200" dirty="0">
                <a:solidFill>
                  <a:srgbClr val="000000"/>
                </a:solidFill>
              </a:rPr>
              <a:t>C</a:t>
            </a:r>
            <a:r>
              <a:rPr lang="en-US" altLang="zh-CN" sz="1200" dirty="0" smtClean="0">
                <a:solidFill>
                  <a:srgbClr val="000000"/>
                </a:solidFill>
              </a:rPr>
              <a:t>ompanies who miss flagging can also provide comments during online treatment.</a:t>
            </a:r>
          </a:p>
          <a:p>
            <a:pPr lvl="1">
              <a:spcBef>
                <a:spcPts val="0"/>
              </a:spcBef>
              <a:spcAft>
                <a:spcPts val="600"/>
              </a:spcAft>
            </a:pPr>
            <a:r>
              <a:rPr lang="en-US" altLang="zh-CN" sz="1200" dirty="0"/>
              <a:t>During </a:t>
            </a:r>
            <a:r>
              <a:rPr lang="en-US" altLang="zh-CN" sz="1200" dirty="0" smtClean="0"/>
              <a:t>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xmlns="" id="{D2BAA81B-D25A-CEB7-DBF2-E79CA6B46EB3}"/>
              </a:ext>
            </a:extLst>
          </p:cNvPr>
          <p:cNvGraphicFramePr>
            <a:graphicFrameLocks noGrp="1"/>
          </p:cNvGraphicFramePr>
          <p:nvPr>
            <p:extLst>
              <p:ext uri="{D42A27DB-BD31-4B8C-83A1-F6EECF244321}">
                <p14:modId xmlns:p14="http://schemas.microsoft.com/office/powerpoint/2010/main" val="84302920"/>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a16="http://schemas.microsoft.com/office/drawing/2014/main" xmlns="" val="1688750464"/>
                    </a:ext>
                  </a:extLst>
                </a:gridCol>
                <a:gridCol w="1711096">
                  <a:extLst>
                    <a:ext uri="{9D8B030D-6E8A-4147-A177-3AD203B41FA5}">
                      <a16:colId xmlns:a16="http://schemas.microsoft.com/office/drawing/2014/main" xmlns="" val="1786498016"/>
                    </a:ext>
                  </a:extLst>
                </a:gridCol>
                <a:gridCol w="1972111">
                  <a:extLst>
                    <a:ext uri="{9D8B030D-6E8A-4147-A177-3AD203B41FA5}">
                      <a16:colId xmlns:a16="http://schemas.microsoft.com/office/drawing/2014/main" xmlns="" val="2421473489"/>
                    </a:ext>
                  </a:extLst>
                </a:gridCol>
                <a:gridCol w="5821418">
                  <a:extLst>
                    <a:ext uri="{9D8B030D-6E8A-4147-A177-3AD203B41FA5}">
                      <a16:colId xmlns:a16="http://schemas.microsoft.com/office/drawing/2014/main" xmlns=""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xmlns=""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a:effectLst/>
                          <a:latin typeface="+mj-ea"/>
                          <a:ea typeface="+mj-ea"/>
                          <a:hlinkClick r:id="rId3"/>
                        </a:rPr>
                        <a:t>://</a:t>
                      </a:r>
                      <a:r>
                        <a:rPr lang="en-US" sz="1000" u="sng" smtClean="0">
                          <a:effectLst/>
                          <a:latin typeface="+mj-ea"/>
                          <a:ea typeface="+mj-ea"/>
                          <a:hlinkClick r:id="rId3"/>
                        </a:rPr>
                        <a:t>www.3gpp.org/ftp/tsg_ran/WG4_Radio/TSGR4_107/Inbox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xmlns=""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xmlns=""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a:solidFill>
                  <a:srgbClr val="000000"/>
                </a:solidFill>
              </a:rPr>
              <a:t>Before the meeting </a:t>
            </a:r>
            <a:r>
              <a:rPr lang="en-US" sz="1400" smtClean="0">
                <a:solidFill>
                  <a:srgbClr val="000000"/>
                </a:solidFill>
              </a:rPr>
              <a:t>starts, </a:t>
            </a:r>
            <a:r>
              <a:rPr lang="en-US" sz="1400">
                <a:solidFill>
                  <a:srgbClr val="000000"/>
                </a:solidFill>
              </a:rPr>
              <a:t>the author and MCC will receive the feedback of checking via MCC 3GU parsing tool, and </a:t>
            </a:r>
            <a:r>
              <a:rPr lang="en-US" sz="140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smtClean="0"/>
              <a:t>The </a:t>
            </a:r>
            <a:r>
              <a:rPr lang="en-US" sz="1200"/>
              <a:t>revision </a:t>
            </a:r>
            <a:r>
              <a:rPr lang="en-US" sz="1200" smtClean="0"/>
              <a:t>may or may not be needed </a:t>
            </a:r>
            <a:r>
              <a:rPr lang="en-US" sz="1200"/>
              <a:t>to fix the </a:t>
            </a:r>
            <a:r>
              <a:rPr lang="en-US" sz="1200" smtClean="0"/>
              <a:t>problem depending on the Session chairs guidance.</a:t>
            </a:r>
          </a:p>
          <a:p>
            <a:pPr lvl="2">
              <a:spcBef>
                <a:spcPts val="0"/>
              </a:spcBef>
              <a:spcAft>
                <a:spcPts val="600"/>
              </a:spcAft>
            </a:pPr>
            <a:r>
              <a:rPr lang="en-US" sz="1200" smtClean="0"/>
              <a:t>For some draft CRs, the revision may not be urgent </a:t>
            </a:r>
            <a:r>
              <a:rPr lang="en-US" altLang="zh-CN" sz="1200"/>
              <a:t>before </a:t>
            </a:r>
            <a:r>
              <a:rPr lang="en-US" altLang="zh-CN" sz="1200" smtClean="0"/>
              <a:t>the online treatment. </a:t>
            </a:r>
            <a:endParaRPr lang="en-US" sz="1200"/>
          </a:p>
          <a:p>
            <a:pPr marL="342882" lvl="1" indent="-342882">
              <a:spcBef>
                <a:spcPts val="0"/>
              </a:spcBef>
              <a:spcAft>
                <a:spcPts val="600"/>
              </a:spcAft>
              <a:buBlip>
                <a:blip r:embed="rId2"/>
              </a:buBlip>
            </a:pPr>
            <a:r>
              <a:rPr lang="en-US" sz="1400">
                <a:solidFill>
                  <a:srgbClr val="000000"/>
                </a:solidFill>
              </a:rPr>
              <a:t>During the meeting, session chairs may not have information on </a:t>
            </a:r>
            <a:r>
              <a:rPr lang="en-US" sz="1400" smtClean="0">
                <a:solidFill>
                  <a:srgbClr val="000000"/>
                </a:solidFill>
              </a:rPr>
              <a:t>whether </a:t>
            </a:r>
            <a:r>
              <a:rPr lang="en-US" sz="1400">
                <a:solidFill>
                  <a:srgbClr val="000000"/>
                </a:solidFill>
              </a:rPr>
              <a:t>the revised CRs pass the MCC 3GU parsing tool or not, so the problem of CR parsing will be fixed in the post-meeting email process. </a:t>
            </a:r>
            <a:endParaRPr lang="en-US" sz="1400" dirty="0">
              <a:solidFill>
                <a:srgbClr val="000000"/>
              </a:solidFill>
            </a:endParaRPr>
          </a:p>
          <a:p>
            <a:pPr lvl="1">
              <a:spcBef>
                <a:spcPts val="0"/>
              </a:spcBef>
              <a:spcAft>
                <a:spcPts val="600"/>
              </a:spcAft>
            </a:pPr>
            <a:r>
              <a:rPr lang="en-US" altLang="zh-CN" sz="1200" smtClean="0"/>
              <a:t>At the begninig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May 22</a:t>
            </a:r>
            <a:r>
              <a:rPr lang="en-US" sz="1400" baseline="30000" dirty="0" smtClean="0">
                <a:solidFill>
                  <a:srgbClr val="FF0000"/>
                </a:solidFill>
              </a:rPr>
              <a:t>nd</a:t>
            </a:r>
            <a:r>
              <a:rPr lang="en-US" sz="1400" dirty="0" smtClean="0">
                <a:solidFill>
                  <a:srgbClr val="FF0000"/>
                </a:solidFill>
              </a:rPr>
              <a:t> ~ May 26</a:t>
            </a:r>
            <a:r>
              <a:rPr lang="en-US" sz="1400" baseline="30000" dirty="0" smtClean="0">
                <a:solidFill>
                  <a:srgbClr val="FF0000"/>
                </a:solidFill>
              </a:rPr>
              <a:t>th</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a:t>
            </a:r>
            <a:r>
              <a:rPr lang="en-US" sz="1200" dirty="0" err="1" smtClean="0"/>
              <a:t>GoToWebinar</a:t>
            </a:r>
            <a:r>
              <a:rPr lang="en-US" sz="1200" dirty="0" smtClean="0"/>
              <a:t> (GTW) conference calls will be set each session. And the remote participant can be supported. TOHRU will be used</a:t>
            </a:r>
            <a:r>
              <a:rPr lang="en-US" altLang="zh-CN" sz="1200" dirty="0" smtClean="0"/>
              <a:t>. A number of ad hoc sessions will be arranged (see Slide #7).</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May 15</a:t>
            </a:r>
            <a:r>
              <a:rPr lang="en-US" sz="1400" baseline="30000" dirty="0" smtClean="0">
                <a:solidFill>
                  <a:srgbClr val="FF0000"/>
                </a:solidFill>
                <a:cs typeface="+mn-cs"/>
              </a:rPr>
              <a:t>th</a:t>
            </a:r>
            <a:r>
              <a:rPr lang="en-US" sz="1400" dirty="0" smtClean="0">
                <a:solidFill>
                  <a:srgbClr val="FF0000"/>
                </a:solidFill>
                <a:cs typeface="+mn-cs"/>
              </a:rPr>
              <a:t> (Monday) 2023,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1400" dirty="0"/>
          </a:p>
        </p:txBody>
      </p:sp>
      <p:sp>
        <p:nvSpPr>
          <p:cNvPr id="6" name="Rectangle 77">
            <a:extLst>
              <a:ext uri="{FF2B5EF4-FFF2-40B4-BE49-F238E27FC236}">
                <a16:creationId xmlns:a16="http://schemas.microsoft.com/office/drawing/2014/main" xmlns=""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xmlns=""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xmlns=""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xmlns=""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xmlns=""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xmlns=""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xmlns=""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xmlns=""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xmlns=""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xmlns=""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xmlns=""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xmlns=""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xmlns=""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GB" sz="800" kern="0" dirty="0" smtClean="0">
                <a:solidFill>
                  <a:srgbClr val="FFFFFF"/>
                </a:solidFill>
                <a:latin typeface="微软雅黑" panose="020B0503020204020204" pitchFamily="34" charset="-122"/>
                <a:ea typeface="微软雅黑" panose="020B0503020204020204" pitchFamily="34" charset="-122"/>
              </a:rPr>
              <a:t>May</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smtClean="0">
                <a:solidFill>
                  <a:srgbClr val="FFFFFF"/>
                </a:solidFill>
                <a:latin typeface="微软雅黑" panose="020B0503020204020204" pitchFamily="34" charset="-122"/>
                <a:ea typeface="微软雅黑" panose="020B0503020204020204" pitchFamily="34" charset="-122"/>
              </a:rPr>
              <a:t>15</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~19)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a16="http://schemas.microsoft.com/office/drawing/2014/main" xmlns=""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May</a:t>
            </a:r>
            <a:r>
              <a:rPr lang="en-GB" sz="800" kern="0" dirty="0" smtClean="0">
                <a:solidFill>
                  <a:srgbClr val="FFFFFF"/>
                </a:solidFill>
                <a:latin typeface="微软雅黑" panose="020B0503020204020204" pitchFamily="34" charset="-122"/>
                <a:ea typeface="微软雅黑" panose="020B0503020204020204" pitchFamily="34" charset="-122"/>
              </a:rPr>
              <a:t> 22 ~ May 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xmlns=""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(May </a:t>
            </a:r>
            <a:r>
              <a:rPr lang="en-GB" sz="800" kern="0" dirty="0" smtClean="0">
                <a:solidFill>
                  <a:srgbClr val="FFFFFF"/>
                </a:solidFill>
                <a:latin typeface="微软雅黑" panose="020B0503020204020204" pitchFamily="34" charset="-122"/>
                <a:ea typeface="微软雅黑" panose="020B0503020204020204" pitchFamily="34" charset="-122"/>
              </a:rPr>
              <a:t>29 </a:t>
            </a:r>
            <a:r>
              <a:rPr lang="en-GB" sz="800" kern="0" noProof="0" dirty="0" smtClean="0">
                <a:solidFill>
                  <a:srgbClr val="FFFFFF"/>
                </a:solidFill>
                <a:latin typeface="微软雅黑" panose="020B0503020204020204" pitchFamily="34" charset="-122"/>
                <a:ea typeface="微软雅黑" panose="020B0503020204020204" pitchFamily="34" charset="-122"/>
              </a:rPr>
              <a:t>~ Jun 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xmlns=""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xmlns=""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xmlns=""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xmlns=""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xmlns=""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xmlns=""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xmlns="" id="{B6CDA6FF-6740-49E7-B14C-1831ED62E0F8}"/>
              </a:ext>
            </a:extLst>
          </p:cNvPr>
          <p:cNvSpPr/>
          <p:nvPr/>
        </p:nvSpPr>
        <p:spPr>
          <a:xfrm>
            <a:off x="255175"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a16="http://schemas.microsoft.com/office/drawing/2014/main" xmlns="" id="{B6CDA6FF-6740-49E7-B14C-1831ED62E0F8}"/>
              </a:ext>
            </a:extLst>
          </p:cNvPr>
          <p:cNvSpPr/>
          <p:nvPr/>
        </p:nvSpPr>
        <p:spPr>
          <a:xfrm>
            <a:off x="67165" y="391648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 </a:t>
            </a:r>
            <a:r>
              <a:rPr lang="en-US" sz="800" b="1" kern="0" dirty="0" smtClean="0">
                <a:solidFill>
                  <a:srgbClr val="FF3300"/>
                </a:solidFill>
                <a:latin typeface="+mj-ea"/>
                <a:ea typeface="+mj-ea"/>
                <a:cs typeface="+mn-cs"/>
              </a:rPr>
              <a:t>May 15</a:t>
            </a:r>
            <a:r>
              <a:rPr lang="en-US" sz="800" b="1" kern="0" baseline="30000" dirty="0" smtClean="0">
                <a:solidFill>
                  <a:srgbClr val="FF3300"/>
                </a:solidFill>
                <a:latin typeface="+mj-ea"/>
                <a:ea typeface="+mj-ea"/>
                <a:cs typeface="+mn-cs"/>
              </a:rPr>
              <a:t>th</a:t>
            </a:r>
            <a:r>
              <a:rPr lang="en-US" sz="800" b="1" kern="0" dirty="0" smtClean="0">
                <a:solidFill>
                  <a:srgbClr val="FF3300"/>
                </a:solidFill>
                <a:latin typeface="+mj-ea"/>
                <a:ea typeface="+mj-ea"/>
                <a:cs typeface="+mn-cs"/>
              </a:rPr>
              <a:t> </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a16="http://schemas.microsoft.com/office/drawing/2014/main" xmlns="" id="{B6CDA6FF-6740-49E7-B14C-1831ED62E0F8}"/>
              </a:ext>
            </a:extLst>
          </p:cNvPr>
          <p:cNvSpPr/>
          <p:nvPr/>
        </p:nvSpPr>
        <p:spPr>
          <a:xfrm>
            <a:off x="255175" y="557046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a16="http://schemas.microsoft.com/office/drawing/2014/main" xmlns="" id="{B6CDA6FF-6740-49E7-B14C-1831ED62E0F8}"/>
              </a:ext>
            </a:extLst>
          </p:cNvPr>
          <p:cNvSpPr/>
          <p:nvPr/>
        </p:nvSpPr>
        <p:spPr>
          <a:xfrm>
            <a:off x="1738695" y="4601459"/>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a16="http://schemas.microsoft.com/office/drawing/2014/main" xmlns="" id="{B6CDA6FF-6740-49E7-B14C-1831ED62E0F8}"/>
              </a:ext>
            </a:extLst>
          </p:cNvPr>
          <p:cNvSpPr/>
          <p:nvPr/>
        </p:nvSpPr>
        <p:spPr>
          <a:xfrm>
            <a:off x="3229343" y="4601459"/>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a16="http://schemas.microsoft.com/office/drawing/2014/main" xmlns="" id="{B6CDA6FF-6740-49E7-B14C-1831ED62E0F8}"/>
              </a:ext>
            </a:extLst>
          </p:cNvPr>
          <p:cNvSpPr/>
          <p:nvPr/>
        </p:nvSpPr>
        <p:spPr>
          <a:xfrm>
            <a:off x="2484019"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a16="http://schemas.microsoft.com/office/drawing/2014/main" xmlns=""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a16="http://schemas.microsoft.com/office/drawing/2014/main" xmlns=""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a16="http://schemas.microsoft.com/office/drawing/2014/main" xmlns=""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a16="http://schemas.microsoft.com/office/drawing/2014/main" xmlns=""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a16="http://schemas.microsoft.com/office/drawing/2014/main" xmlns="" id="{B6CDA6FF-6740-49E7-B14C-1831ED62E0F8}"/>
              </a:ext>
            </a:extLst>
          </p:cNvPr>
          <p:cNvSpPr/>
          <p:nvPr/>
        </p:nvSpPr>
        <p:spPr>
          <a:xfrm>
            <a:off x="5659510"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a16="http://schemas.microsoft.com/office/drawing/2014/main" xmlns="" id="{B6CDA6FF-6740-49E7-B14C-1831ED62E0F8}"/>
              </a:ext>
            </a:extLst>
          </p:cNvPr>
          <p:cNvSpPr/>
          <p:nvPr/>
        </p:nvSpPr>
        <p:spPr>
          <a:xfrm>
            <a:off x="7696717" y="5560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a16="http://schemas.microsoft.com/office/drawing/2014/main" xmlns="" id="{B6CDA6FF-6740-49E7-B14C-1831ED62E0F8}"/>
              </a:ext>
            </a:extLst>
          </p:cNvPr>
          <p:cNvSpPr/>
          <p:nvPr/>
        </p:nvSpPr>
        <p:spPr>
          <a:xfrm>
            <a:off x="5679526" y="4567274"/>
            <a:ext cx="1788420" cy="988771"/>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a:t>
            </a:r>
          </a:p>
          <a:p>
            <a:pPr algn="ctr" defTabSz="514299" eaLnBrk="1" fontAlgn="auto" hangingPunct="1">
              <a:spcBef>
                <a:spcPts val="0"/>
              </a:spcBef>
              <a:spcAft>
                <a:spcPts val="3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a16="http://schemas.microsoft.com/office/drawing/2014/main" xmlns=""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a16="http://schemas.microsoft.com/office/drawing/2014/main" xmlns=""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May 25 </a:t>
            </a:r>
            <a:r>
              <a:rPr lang="en-GB" sz="800" kern="0" dirty="0" smtClean="0">
                <a:solidFill>
                  <a:srgbClr val="FFFFFF"/>
                </a:solidFill>
                <a:latin typeface="微软雅黑" panose="020B0503020204020204" pitchFamily="34" charset="-122"/>
                <a:ea typeface="微软雅黑" panose="020B0503020204020204" pitchFamily="34" charset="-122"/>
              </a:rPr>
              <a:t>~ 26)</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9177146"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9938797"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a16="http://schemas.microsoft.com/office/drawing/2014/main" xmlns="" id="{B6CDA6FF-6740-49E7-B14C-1831ED62E0F8}"/>
              </a:ext>
            </a:extLst>
          </p:cNvPr>
          <p:cNvSpPr/>
          <p:nvPr/>
        </p:nvSpPr>
        <p:spPr>
          <a:xfrm>
            <a:off x="10673040"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11427910"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xmlns=""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614104" y="4337804"/>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863818" y="5766643"/>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132427"/>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780585"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34785" y="4644982"/>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34785" y="4871908"/>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34785" y="50327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4040549"/>
            <a:ext cx="667170" cy="246221"/>
          </a:xfrm>
          <a:prstGeom prst="rect">
            <a:avLst/>
          </a:prstGeom>
          <a:noFill/>
        </p:spPr>
        <p:txBody>
          <a:bodyPr wrap="none" rtlCol="0">
            <a:spAutoFit/>
          </a:bodyPr>
          <a:lstStyle/>
          <a:p>
            <a:r>
              <a:rPr lang="en-US" sz="1000" b="1" dirty="0" smtClean="0">
                <a:latin typeface="+mj-ea"/>
                <a:ea typeface="+mj-ea"/>
              </a:rPr>
              <a:t>Slide #15</a:t>
            </a:r>
            <a:endParaRPr lang="en-US" sz="1000" b="1" dirty="0">
              <a:latin typeface="+mj-ea"/>
              <a:ea typeface="+mj-ea"/>
            </a:endParaRPr>
          </a:p>
        </p:txBody>
      </p:sp>
      <p:sp>
        <p:nvSpPr>
          <p:cNvPr id="94" name="文本框 93"/>
          <p:cNvSpPr txBox="1"/>
          <p:nvPr/>
        </p:nvSpPr>
        <p:spPr>
          <a:xfrm>
            <a:off x="938601" y="5681550"/>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85535" y="5679039"/>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6052103"/>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36940" y="5258895"/>
            <a:ext cx="667170" cy="246221"/>
          </a:xfrm>
          <a:prstGeom prst="rect">
            <a:avLst/>
          </a:prstGeom>
          <a:noFill/>
        </p:spPr>
        <p:txBody>
          <a:bodyPr wrap="none" rtlCol="0">
            <a:spAutoFit/>
          </a:bodyPr>
          <a:lstStyle/>
          <a:p>
            <a:r>
              <a:rPr lang="en-US" sz="1000" b="1" dirty="0" smtClean="0">
                <a:latin typeface="+mj-ea"/>
                <a:ea typeface="+mj-ea"/>
              </a:rPr>
              <a:t>Slide #16</a:t>
            </a:r>
            <a:endParaRPr lang="en-US" sz="1000" b="1" dirty="0">
              <a:latin typeface="+mj-ea"/>
              <a:ea typeface="+mj-ea"/>
            </a:endParaRPr>
          </a:p>
        </p:txBody>
      </p:sp>
      <p:sp>
        <p:nvSpPr>
          <p:cNvPr id="70" name="文本框 69"/>
          <p:cNvSpPr txBox="1"/>
          <p:nvPr/>
        </p:nvSpPr>
        <p:spPr>
          <a:xfrm>
            <a:off x="4733239" y="5913033"/>
            <a:ext cx="585417" cy="246221"/>
          </a:xfrm>
          <a:prstGeom prst="rect">
            <a:avLst/>
          </a:prstGeom>
          <a:noFill/>
        </p:spPr>
        <p:txBody>
          <a:bodyPr wrap="none" rtlCol="0">
            <a:spAutoFit/>
          </a:bodyPr>
          <a:lstStyle/>
          <a:p>
            <a:r>
              <a:rPr lang="en-US" sz="1000" b="1" dirty="0" smtClean="0">
                <a:latin typeface="+mj-ea"/>
                <a:ea typeface="+mj-ea"/>
              </a:rPr>
              <a:t>Annex I</a:t>
            </a:r>
            <a:endParaRPr lang="en-US" sz="1000" b="1" dirty="0">
              <a:latin typeface="+mj-ea"/>
              <a:ea typeface="+mj-ea"/>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a:t>
            </a:r>
            <a:r>
              <a:rPr lang="en-US" sz="800" kern="0" dirty="0">
                <a:solidFill>
                  <a:srgbClr val="FFFFFF"/>
                </a:solidFill>
                <a:latin typeface="微软雅黑" panose="020B0503020204020204" pitchFamily="34" charset="-122"/>
                <a:ea typeface="微软雅黑" panose="020B0503020204020204" pitchFamily="34" charset="-122"/>
              </a:rPr>
              <a:t>time (</a:t>
            </a:r>
            <a:r>
              <a:rPr lang="en-US" sz="800" kern="0" dirty="0" smtClean="0">
                <a:solidFill>
                  <a:srgbClr val="FFFFFF"/>
                </a:solidFill>
                <a:latin typeface="微软雅黑" panose="020B0503020204020204" pitchFamily="34" charset="-122"/>
                <a:ea typeface="微软雅黑" panose="020B0503020204020204" pitchFamily="34" charset="-122"/>
              </a:rPr>
              <a:t>UTC+9)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780037" y="4116572"/>
            <a:ext cx="667170" cy="246221"/>
          </a:xfrm>
          <a:prstGeom prst="rect">
            <a:avLst/>
          </a:prstGeom>
          <a:noFill/>
        </p:spPr>
        <p:txBody>
          <a:bodyPr wrap="none" rtlCol="0">
            <a:spAutoFit/>
          </a:bodyPr>
          <a:lstStyle/>
          <a:p>
            <a:r>
              <a:rPr lang="en-US" sz="1000" b="1" dirty="0" smtClean="0">
                <a:latin typeface="+mj-ea"/>
                <a:ea typeface="+mj-ea"/>
              </a:rPr>
              <a:t>Slide #18</a:t>
            </a:r>
            <a:endParaRPr lang="en-US" sz="1000" b="1" dirty="0">
              <a:latin typeface="+mj-ea"/>
              <a:ea typeface="+mj-ea"/>
            </a:endParaRPr>
          </a:p>
        </p:txBody>
      </p:sp>
      <p:sp>
        <p:nvSpPr>
          <p:cNvPr id="99" name="Rectangle: Rounded Corners 201">
            <a:extLst>
              <a:ext uri="{FF2B5EF4-FFF2-40B4-BE49-F238E27FC236}">
                <a16:creationId xmlns:a16="http://schemas.microsoft.com/office/drawing/2014/main" xmlns="" id="{B6CDA6FF-6740-49E7-B14C-1831ED62E0F8}"/>
              </a:ext>
            </a:extLst>
          </p:cNvPr>
          <p:cNvSpPr/>
          <p:nvPr/>
        </p:nvSpPr>
        <p:spPr>
          <a:xfrm>
            <a:off x="3955964" y="3870984"/>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Chairs trigger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nwm</a:t>
            </a:r>
            <a:r>
              <a:rPr kumimoji="0" lang="en-US" sz="800" b="1" i="0" u="none" strike="noStrike" kern="0" cap="none" spc="0" normalizeH="0" baseline="0" noProof="0" dirty="0" smtClean="0">
                <a:ln>
                  <a:noFill/>
                </a:ln>
                <a:solidFill>
                  <a:srgbClr val="FFFFFF"/>
                </a:solidFill>
                <a:effectLst/>
                <a:uLnTx/>
                <a:uFillTx/>
                <a:latin typeface="+mj-ea"/>
                <a:ea typeface="+mj-ea"/>
                <a:cs typeface="+mn-cs"/>
              </a:rPr>
              <a:t>: feedback  maintenance &amp; sp</a:t>
            </a:r>
            <a:r>
              <a:rPr kumimoji="0" lang="en-US" sz="800" b="1" i="0" u="none" strike="noStrike" kern="0" cap="none" spc="0" normalizeH="0" noProof="0" dirty="0" smtClean="0">
                <a:ln>
                  <a:noFill/>
                </a:ln>
                <a:solidFill>
                  <a:srgbClr val="FFFFFF"/>
                </a:solidFill>
                <a:effectLst/>
                <a:uLnTx/>
                <a:uFillTx/>
                <a:latin typeface="+mj-ea"/>
                <a:ea typeface="+mj-ea"/>
                <a:cs typeface="+mn-cs"/>
              </a:rPr>
              <a:t>ectrum related</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Rectangle: Rounded Corners 201">
            <a:extLst>
              <a:ext uri="{FF2B5EF4-FFF2-40B4-BE49-F238E27FC236}">
                <a16:creationId xmlns:a16="http://schemas.microsoft.com/office/drawing/2014/main" xmlns="" id="{B6CDA6FF-6740-49E7-B14C-1831ED62E0F8}"/>
              </a:ext>
            </a:extLst>
          </p:cNvPr>
          <p:cNvSpPr/>
          <p:nvPr/>
        </p:nvSpPr>
        <p:spPr>
          <a:xfrm>
            <a:off x="4719991" y="3870984"/>
            <a:ext cx="720000"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800" b="1" kern="0" dirty="0" smtClean="0">
                <a:solidFill>
                  <a:srgbClr val="FFFFFF"/>
                </a:solidFill>
              </a:rPr>
              <a:t>Flag maintenance &amp; spectrum @</a:t>
            </a:r>
            <a:r>
              <a:rPr lang="en-US" altLang="zh-CN" sz="800" b="1" kern="0" dirty="0" err="1" smtClean="0">
                <a:solidFill>
                  <a:srgbClr val="FFFFFF"/>
                </a:solidFill>
              </a:rPr>
              <a:t>nwm</a:t>
            </a:r>
            <a:endParaRPr lang="en-US" sz="800" b="1" kern="0" dirty="0">
              <a:solidFill>
                <a:srgbClr val="FFFFFF"/>
              </a:solidFill>
              <a:latin typeface="+mj-ea"/>
              <a:ea typeface="+mj-ea"/>
              <a:cs typeface="+mn-cs"/>
            </a:endParaRPr>
          </a:p>
        </p:txBody>
      </p:sp>
      <p:sp>
        <p:nvSpPr>
          <p:cNvPr id="102" name="文本框 101"/>
          <p:cNvSpPr txBox="1"/>
          <p:nvPr/>
        </p:nvSpPr>
        <p:spPr>
          <a:xfrm>
            <a:off x="2342197" y="3968472"/>
            <a:ext cx="1665841" cy="246221"/>
          </a:xfrm>
          <a:prstGeom prst="rect">
            <a:avLst/>
          </a:prstGeom>
          <a:noFill/>
        </p:spPr>
        <p:txBody>
          <a:bodyPr wrap="none" rtlCol="0">
            <a:spAutoFit/>
          </a:bodyPr>
          <a:lstStyle/>
          <a:p>
            <a:r>
              <a:rPr lang="en-US" sz="1000" b="1" dirty="0" smtClean="0">
                <a:latin typeface="+mj-ea"/>
                <a:ea typeface="+mj-ea"/>
              </a:rPr>
              <a:t>NWM flag process Slide #16</a:t>
            </a:r>
            <a:endParaRPr lang="en-US" sz="1000" b="1" dirty="0">
              <a:latin typeface="+mj-ea"/>
              <a:ea typeface="+mj-ea"/>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a:t>
            </a:r>
            <a:r>
              <a:rPr lang="en-US" altLang="zh-CN" sz="1200" smtClean="0">
                <a:hlinkClick r:id="rId3"/>
              </a:rPr>
              <a:t>://www.3gpp.org/ftp/tsg_ran/WG4_Radio/TSGR4_107/Invitation</a:t>
            </a:r>
            <a:r>
              <a:rPr lang="en-US" altLang="zh-CN" sz="1200" dirty="0" smtClean="0">
                <a:hlinkClick r:id="rId3"/>
              </a:rPr>
              <a:t>/</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33914060"/>
              </p:ext>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RAN4 meeting rooms: @ Hyatt hotel</a:t>
            </a:r>
          </a:p>
          <a:p>
            <a:pPr lvl="1">
              <a:spcBef>
                <a:spcPts val="0"/>
              </a:spcBef>
              <a:spcAft>
                <a:spcPts val="600"/>
              </a:spcAft>
            </a:pPr>
            <a:r>
              <a:rPr lang="en-GB" altLang="zh-CN" sz="1200" dirty="0" smtClean="0"/>
              <a:t>Main </a:t>
            </a:r>
            <a:r>
              <a:rPr lang="en-GB" altLang="zh-CN" sz="1200" dirty="0" err="1" smtClean="0"/>
              <a:t>Sessi</a:t>
            </a:r>
            <a:r>
              <a:rPr lang="en-US" altLang="zh-CN" sz="1200" dirty="0" smtClean="0"/>
              <a:t>on: </a:t>
            </a:r>
            <a:r>
              <a:rPr lang="en-US" altLang="zh-CN" sz="1200" dirty="0"/>
              <a:t>Grand </a:t>
            </a:r>
            <a:r>
              <a:rPr lang="en-US" altLang="zh-CN" sz="1200" dirty="0" smtClean="0"/>
              <a:t>Ballroom I </a:t>
            </a:r>
            <a:r>
              <a:rPr lang="en-US" altLang="zh-CN" sz="1200" dirty="0"/>
              <a:t>(280) </a:t>
            </a:r>
            <a:endParaRPr lang="en-GB" altLang="zh-CN" sz="1200" dirty="0" smtClean="0"/>
          </a:p>
          <a:p>
            <a:pPr lvl="1">
              <a:spcBef>
                <a:spcPts val="0"/>
              </a:spcBef>
              <a:spcAft>
                <a:spcPts val="600"/>
              </a:spcAft>
            </a:pPr>
            <a:r>
              <a:rPr lang="en-GB" altLang="zh-CN" sz="1200" dirty="0" smtClean="0"/>
              <a:t>RRM Session: </a:t>
            </a:r>
            <a:r>
              <a:rPr lang="en-US" altLang="zh-CN" sz="1200" dirty="0"/>
              <a:t>Salon I+II (100)</a:t>
            </a:r>
            <a:endParaRPr lang="en-GB" altLang="zh-CN" sz="1200" dirty="0" smtClean="0"/>
          </a:p>
          <a:p>
            <a:pPr lvl="1">
              <a:spcBef>
                <a:spcPts val="0"/>
              </a:spcBef>
              <a:spcAft>
                <a:spcPts val="600"/>
              </a:spcAft>
            </a:pPr>
            <a:r>
              <a:rPr lang="en-US" altLang="zh-CN" sz="1200" dirty="0" err="1" smtClean="0"/>
              <a:t>BSRF_Demod_test</a:t>
            </a:r>
            <a:r>
              <a:rPr lang="en-US" altLang="zh-CN" sz="1200" dirty="0" smtClean="0"/>
              <a:t>: </a:t>
            </a:r>
            <a:r>
              <a:rPr lang="en-US" altLang="zh-CN" sz="1200" dirty="0"/>
              <a:t>Salon III (80): RAN4 breakout II</a:t>
            </a:r>
            <a:endParaRPr lang="en-GB" altLang="zh-CN" sz="1200" dirty="0" smtClean="0">
              <a:solidFill>
                <a:srgbClr val="000000"/>
              </a:solidFill>
              <a:latin typeface="Arial" panose="020B0604020202020204" pitchFamily="34" charset="0"/>
            </a:endParaRPr>
          </a:p>
          <a:p>
            <a:pPr marL="342882" lvl="2" indent="-342882">
              <a:spcBef>
                <a:spcPts val="0"/>
              </a:spcBef>
              <a:spcAft>
                <a:spcPts val="600"/>
              </a:spcAft>
              <a:buBlip>
                <a:blip r:embed="rId2"/>
              </a:buBlip>
            </a:pPr>
            <a:r>
              <a:rPr lang="en-US" altLang="zh-CN" sz="1400" dirty="0">
                <a:cs typeface="+mn-cs"/>
              </a:rPr>
              <a:t>RAN4 </a:t>
            </a:r>
            <a:r>
              <a:rPr lang="en-US" altLang="zh-CN" sz="1400" dirty="0" smtClean="0">
                <a:cs typeface="+mn-cs"/>
              </a:rPr>
              <a:t>ad hoc meeting room: </a:t>
            </a:r>
            <a:r>
              <a:rPr lang="en-US" altLang="zh-CN" sz="1400" dirty="0">
                <a:cs typeface="+mn-cs"/>
              </a:rPr>
              <a:t>@ </a:t>
            </a:r>
            <a:r>
              <a:rPr lang="en-US" altLang="zh-CN" sz="1400" dirty="0"/>
              <a:t>Paradise hotel</a:t>
            </a:r>
            <a:endParaRPr lang="en-US" altLang="zh-CN" sz="1400" dirty="0">
              <a:cs typeface="+mn-cs"/>
            </a:endParaRPr>
          </a:p>
          <a:p>
            <a:pPr lvl="1">
              <a:spcBef>
                <a:spcPts val="0"/>
              </a:spcBef>
              <a:spcAft>
                <a:spcPts val="600"/>
              </a:spcAft>
            </a:pPr>
            <a:r>
              <a:rPr lang="en-GB" altLang="zh-CN" sz="1200" dirty="0" smtClean="0">
                <a:solidFill>
                  <a:srgbClr val="000000"/>
                </a:solidFill>
                <a:latin typeface="Arial" panose="020B0604020202020204" pitchFamily="34" charset="0"/>
              </a:rPr>
              <a:t>Ad hoc room: Meeting room A (40) 5~10min from Hyatt to Paradise by walk</a:t>
            </a:r>
            <a:endParaRPr lang="en-US"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
        <p:nvSpPr>
          <p:cNvPr id="8" name="TextBox 6">
            <a:extLst>
              <a:ext uri="{FF2B5EF4-FFF2-40B4-BE49-F238E27FC236}">
                <a16:creationId xmlns:a16="http://schemas.microsoft.com/office/drawing/2014/main" xmlns="" id="{7A7DECDA-0D52-4175-869B-DA423C8BD8D9}"/>
              </a:ext>
            </a:extLst>
          </p:cNvPr>
          <p:cNvSpPr txBox="1"/>
          <p:nvPr/>
        </p:nvSpPr>
        <p:spPr>
          <a:xfrm>
            <a:off x="1822552" y="5975983"/>
            <a:ext cx="4287691" cy="276999"/>
          </a:xfrm>
          <a:prstGeom prst="rect">
            <a:avLst/>
          </a:prstGeom>
          <a:noFill/>
        </p:spPr>
        <p:txBody>
          <a:bodyPr wrap="square" rtlCol="0">
            <a:spAutoFit/>
          </a:bodyPr>
          <a:lstStyle/>
          <a:p>
            <a:r>
              <a:rPr lang="en-US" sz="1200" b="1" dirty="0" smtClean="0">
                <a:solidFill>
                  <a:srgbClr val="FF0000"/>
                </a:solidFill>
                <a:latin typeface="+mj-ea"/>
                <a:ea typeface="+mj-ea"/>
              </a:rPr>
              <a:t>Main, RRM, </a:t>
            </a:r>
            <a:r>
              <a:rPr lang="en-US" sz="1200" b="1" dirty="0" err="1" smtClean="0">
                <a:solidFill>
                  <a:srgbClr val="FF0000"/>
                </a:solidFill>
                <a:latin typeface="+mj-ea"/>
                <a:ea typeface="+mj-ea"/>
              </a:rPr>
              <a:t>BSRF_Demod_Test</a:t>
            </a:r>
            <a:r>
              <a:rPr lang="en-US" sz="1200" b="1" dirty="0" smtClean="0">
                <a:solidFill>
                  <a:srgbClr val="FF0000"/>
                </a:solidFill>
                <a:latin typeface="+mj-ea"/>
                <a:ea typeface="+mj-ea"/>
              </a:rPr>
              <a:t> sessions @ Hyatt Hotel</a:t>
            </a:r>
            <a:endParaRPr lang="en-GB" sz="1200" b="1" dirty="0">
              <a:solidFill>
                <a:srgbClr val="FF0000"/>
              </a:solidFill>
              <a:latin typeface="+mj-ea"/>
              <a:ea typeface="+mj-ea"/>
            </a:endParaRPr>
          </a:p>
        </p:txBody>
      </p:sp>
      <p:pic>
        <p:nvPicPr>
          <p:cNvPr id="1026" name="그림 1"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652" y="3132165"/>
            <a:ext cx="5515054" cy="253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image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6084" y="3132165"/>
            <a:ext cx="4473736" cy="254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6">
            <a:extLst>
              <a:ext uri="{FF2B5EF4-FFF2-40B4-BE49-F238E27FC236}">
                <a16:creationId xmlns:a16="http://schemas.microsoft.com/office/drawing/2014/main" xmlns="" id="{7A7DECDA-0D52-4175-869B-DA423C8BD8D9}"/>
              </a:ext>
            </a:extLst>
          </p:cNvPr>
          <p:cNvSpPr txBox="1"/>
          <p:nvPr/>
        </p:nvSpPr>
        <p:spPr>
          <a:xfrm>
            <a:off x="7752123" y="5975982"/>
            <a:ext cx="4287691" cy="276999"/>
          </a:xfrm>
          <a:prstGeom prst="rect">
            <a:avLst/>
          </a:prstGeom>
          <a:noFill/>
        </p:spPr>
        <p:txBody>
          <a:bodyPr wrap="square" rtlCol="0">
            <a:spAutoFit/>
          </a:bodyPr>
          <a:lstStyle/>
          <a:p>
            <a:r>
              <a:rPr lang="en-US" sz="1200" b="1" dirty="0" smtClean="0">
                <a:solidFill>
                  <a:srgbClr val="FF0000"/>
                </a:solidFill>
                <a:latin typeface="+mj-ea"/>
                <a:ea typeface="+mj-ea"/>
              </a:rPr>
              <a:t>Ad hoc room @ Meeting room </a:t>
            </a:r>
            <a:r>
              <a:rPr lang="en-US" sz="1200" b="1" dirty="0" err="1" smtClean="0">
                <a:solidFill>
                  <a:srgbClr val="FF0000"/>
                </a:solidFill>
                <a:latin typeface="+mj-ea"/>
                <a:ea typeface="+mj-ea"/>
              </a:rPr>
              <a:t>A,Paradise</a:t>
            </a:r>
            <a:r>
              <a:rPr lang="en-US" sz="1200" b="1" dirty="0" smtClean="0">
                <a:solidFill>
                  <a:srgbClr val="FF0000"/>
                </a:solidFill>
                <a:latin typeface="+mj-ea"/>
                <a:ea typeface="+mj-ea"/>
              </a:rPr>
              <a:t> Hotel</a:t>
            </a:r>
            <a:endParaRPr lang="en-GB" sz="1200" b="1" dirty="0">
              <a:solidFill>
                <a:srgbClr val="FF0000"/>
              </a:solidFill>
              <a:latin typeface="+mj-ea"/>
              <a:ea typeface="+mj-ea"/>
            </a:endParaRPr>
          </a:p>
        </p:txBody>
      </p:sp>
      <p:sp>
        <p:nvSpPr>
          <p:cNvPr id="2" name="椭圆 1"/>
          <p:cNvSpPr/>
          <p:nvPr/>
        </p:nvSpPr>
        <p:spPr bwMode="auto">
          <a:xfrm>
            <a:off x="8314124" y="5038998"/>
            <a:ext cx="375451" cy="461042"/>
          </a:xfrm>
          <a:prstGeom prst="ellipse">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18284092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May 15</a:t>
            </a:r>
            <a:r>
              <a:rPr lang="en-US" altLang="zh-CN" sz="1400" baseline="30000" dirty="0" smtClean="0">
                <a:solidFill>
                  <a:srgbClr val="FF0000"/>
                </a:solidFill>
              </a:rPr>
              <a:t>th</a:t>
            </a:r>
            <a:r>
              <a:rPr lang="en-US" altLang="zh-CN" sz="1400" dirty="0" smtClean="0">
                <a:solidFill>
                  <a:srgbClr val="FF0000"/>
                </a:solidFill>
              </a:rPr>
              <a:t> (Monday) 2023, </a:t>
            </a:r>
            <a:r>
              <a:rPr lang="en-US" altLang="zh-CN" sz="1400" dirty="0">
                <a:solidFill>
                  <a:srgbClr val="FF0000"/>
                </a:solidFill>
              </a:rPr>
              <a:t>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a:t>
            </a:r>
            <a:r>
              <a:rPr lang="en-US" altLang="zh-CN" sz="1400" b="1" dirty="0" smtClean="0">
                <a:solidFill>
                  <a:srgbClr val="FF0000"/>
                </a:solidFill>
                <a:cs typeface="+mn-cs"/>
              </a:rPr>
              <a:t>submit formal CRs</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smtClean="0">
                <a:cs typeface="+mn-cs"/>
              </a:rPr>
              <a:t>Rel-17 maintenance, </a:t>
            </a:r>
            <a:r>
              <a:rPr lang="en-US" altLang="zh-CN" sz="1400" dirty="0" smtClean="0">
                <a:cs typeface="+mn-cs"/>
              </a:rPr>
              <a:t>please follow the rules below and additional guidance from RAN4 Chair</a:t>
            </a:r>
          </a:p>
          <a:p>
            <a:pPr lvl="1">
              <a:spcBef>
                <a:spcPts val="0"/>
              </a:spcBef>
              <a:spcAft>
                <a:spcPts val="600"/>
              </a:spcAft>
            </a:pPr>
            <a:r>
              <a:rPr lang="en-US" altLang="zh-CN" sz="1200" dirty="0"/>
              <a:t>For Rel-17 maintenance, please </a:t>
            </a:r>
            <a:r>
              <a:rPr lang="en-US" altLang="zh-CN" sz="1200" b="1" dirty="0">
                <a:solidFill>
                  <a:srgbClr val="FF0000"/>
                </a:solidFill>
              </a:rPr>
              <a:t>submit formal CRs </a:t>
            </a:r>
            <a:r>
              <a:rPr lang="en-US" altLang="zh-CN" sz="1200" dirty="0"/>
              <a:t>and follow the guidance on Slide #5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a:t>
            </a:r>
            <a:r>
              <a:rPr lang="it-IT" altLang="zh-CN" sz="1200" i="1" dirty="0" smtClean="0"/>
              <a:t>company/organization</a:t>
            </a:r>
            <a:endParaRPr lang="it-IT" altLang="zh-CN" sz="1200" i="1" dirty="0"/>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a:t>
            </a:r>
            <a:r>
              <a:rPr lang="en-US" altLang="zh-CN" sz="1200" i="1"/>
              <a:t>decision</a:t>
            </a:r>
            <a:r>
              <a:rPr lang="en-US" altLang="zh-CN" sz="1200" smtClean="0"/>
              <a:t>.</a:t>
            </a:r>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Rel-18 WIs, the big CR approach is applicable. Companies shall follow CR work split and formal big CRs shall be submitted by sourcing companies only.</a:t>
            </a:r>
          </a:p>
          <a:p>
            <a:pPr lvl="2">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CR </a:t>
            </a:r>
            <a:r>
              <a:rPr lang="en-US" altLang="zh-CN" sz="1200" dirty="0"/>
              <a:t>handling for </a:t>
            </a:r>
            <a:r>
              <a:rPr lang="en-US" altLang="zh-CN" sz="1200" dirty="0" smtClean="0"/>
              <a:t>RF and RRM core part</a:t>
            </a:r>
            <a:endParaRPr lang="en-US" altLang="zh-CN" sz="1200" dirty="0"/>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p>
          <a:p>
            <a:pPr lvl="2">
              <a:spcBef>
                <a:spcPts val="0"/>
              </a:spcBef>
              <a:spcAft>
                <a:spcPts val="600"/>
              </a:spcAft>
            </a:pPr>
            <a:r>
              <a:rPr lang="en-US" altLang="zh-CN" sz="1200" dirty="0"/>
              <a:t>CR 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400" dirty="0"/>
          </a:p>
          <a:p>
            <a:pPr lvl="1">
              <a:spcBef>
                <a:spcPts val="0"/>
              </a:spcBef>
              <a:spcAft>
                <a:spcPts val="600"/>
              </a:spcAft>
            </a:pPr>
            <a:r>
              <a:rPr lang="en-US" altLang="zh-CN" sz="1200" dirty="0"/>
              <a:t>For all non-spectrum 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1">
              <a:spcBef>
                <a:spcPts val="0"/>
              </a:spcBef>
              <a:spcAft>
                <a:spcPts val="600"/>
              </a:spcAft>
            </a:pPr>
            <a:r>
              <a:rPr lang="en-US" altLang="zh-CN" sz="1200" dirty="0" smtClean="0"/>
              <a:t>For WIs/SIs to be closed in the following-up RAN plenary, rapporteur needs reserve the </a:t>
            </a:r>
            <a:r>
              <a:rPr lang="en-US" altLang="zh-CN" sz="1200" dirty="0" err="1" smtClean="0"/>
              <a:t>tdoc</a:t>
            </a:r>
            <a:r>
              <a:rPr lang="en-US" altLang="zh-CN" sz="1200" dirty="0" smtClean="0"/>
              <a:t> numbers for draft TR/TS to merge all the agreement.</a:t>
            </a:r>
            <a:endParaRPr lang="en-US" altLang="zh-CN" sz="1200" dirty="0"/>
          </a:p>
          <a:p>
            <a:pPr marL="342882" lvl="1" indent="-342882">
              <a:spcBef>
                <a:spcPts val="0"/>
              </a:spcBef>
              <a:spcAft>
                <a:spcPts val="600"/>
              </a:spcAft>
              <a:buBlip>
                <a:blip r:embed="rId2"/>
              </a:buBlip>
            </a:pPr>
            <a:r>
              <a:rPr lang="en-GB" altLang="zh-CN" sz="1400" dirty="0">
                <a:cs typeface="+mn-cs"/>
              </a:rPr>
              <a:t>D</a:t>
            </a:r>
            <a:r>
              <a:rPr lang="en-GB" altLang="zh-CN" sz="1400" dirty="0" smtClean="0">
                <a:cs typeface="+mn-cs"/>
              </a:rPr>
              <a:t>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a:t>
            </a:r>
            <a:r>
              <a:rPr lang="en-US" altLang="zh-CN" sz="1200" dirty="0">
                <a:solidFill>
                  <a:srgbClr val="FF0000"/>
                </a:solidFill>
              </a:rPr>
              <a:t>[</a:t>
            </a:r>
            <a:r>
              <a:rPr lang="en-US" altLang="zh-CN" sz="1200" dirty="0" smtClean="0">
                <a:solidFill>
                  <a:srgbClr val="FF0000"/>
                </a:solidFill>
              </a:rPr>
              <a:t>107][</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May 15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May 17 (Wednesday),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May 18 (Thursday),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May 19 (Friday),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May 21 (Sunday)</a:t>
            </a:r>
            <a:r>
              <a:rPr lang="en-US" altLang="zh-CN" sz="1200" dirty="0" smtClean="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write comments 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10.1 </a:t>
            </a:r>
            <a:r>
              <a:rPr lang="en-US" altLang="zh-CN" sz="1400" dirty="0"/>
              <a:t>for LTE, AI </a:t>
            </a:r>
            <a:r>
              <a:rPr lang="en-US" altLang="zh-CN" sz="1400" dirty="0" smtClean="0"/>
              <a:t>8.3–8.13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May 17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smtClean="0">
                <a:solidFill>
                  <a:srgbClr val="FF0000"/>
                </a:solidFill>
              </a:rPr>
              <a:t>May 19</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May 22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May 23 ~ May 26</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May 30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 xmlns:a16="http://schemas.microsoft.com/office/drawing/2014/main" val="20000"/>
                    </a:ext>
                  </a:extLst>
                </a:gridCol>
                <a:gridCol w="2095196">
                  <a:extLst>
                    <a:ext uri="{9D8B030D-6E8A-4147-A177-3AD203B41FA5}">
                      <a16:colId xmlns="" xmlns:a16="http://schemas.microsoft.com/office/drawing/2014/main" val="20001"/>
                    </a:ext>
                  </a:extLst>
                </a:gridCol>
                <a:gridCol w="2095196">
                  <a:extLst>
                    <a:ext uri="{9D8B030D-6E8A-4147-A177-3AD203B41FA5}">
                      <a16:colId xmlns="" xmlns:a16="http://schemas.microsoft.com/office/drawing/2014/main"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three online sessions, the two-way GTW conference calls will be set. For ad hoc session, MS </a:t>
            </a:r>
            <a:r>
              <a:rPr lang="en-US" altLang="zh-CN" sz="1400" dirty="0"/>
              <a:t>teams will be </a:t>
            </a:r>
            <a:r>
              <a:rPr lang="en-US" altLang="zh-CN" sz="1400" dirty="0" smtClean="0"/>
              <a:t>provided.</a:t>
            </a:r>
            <a:endParaRPr lang="en-US" altLang="zh-CN" sz="1400" dirty="0"/>
          </a:p>
          <a:p>
            <a:pPr lvl="1">
              <a:spcBef>
                <a:spcPts val="0"/>
              </a:spcBef>
              <a:spcAft>
                <a:spcPts val="600"/>
              </a:spcAft>
            </a:pPr>
            <a:r>
              <a:rPr lang="en-US" altLang="zh-CN" sz="1200" dirty="0" smtClean="0"/>
              <a:t>Remote chairing and participating are allowed and supported</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 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lvl="1">
              <a:spcBef>
                <a:spcPts val="0"/>
              </a:spcBef>
              <a:spcAft>
                <a:spcPts val="600"/>
              </a:spcAft>
            </a:pPr>
            <a:r>
              <a:rPr lang="en-US" sz="1200" dirty="0" smtClean="0"/>
              <a:t>The two-way GTW or other type of conference calls may not be provided for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WF/CR/</a:t>
            </a:r>
            <a:r>
              <a:rPr lang="en-US" altLang="zh-CN" sz="1200" dirty="0" err="1"/>
              <a:t>LSout</a:t>
            </a:r>
            <a:r>
              <a:rPr lang="en-US" altLang="zh-CN" sz="1200" dirty="0"/>
              <a:t> or other delegates trigger the offline discussions by email, please use the subject of </a:t>
            </a:r>
            <a:r>
              <a:rPr lang="en-US" altLang="zh-CN" sz="1200">
                <a:solidFill>
                  <a:srgbClr val="FF0000"/>
                </a:solidFill>
              </a:rPr>
              <a:t>[</a:t>
            </a:r>
            <a:r>
              <a:rPr lang="en-US" altLang="zh-CN" sz="1200" smtClean="0">
                <a:solidFill>
                  <a:srgbClr val="FF0000"/>
                </a:solidFill>
              </a:rPr>
              <a:t>107][</a:t>
            </a:r>
            <a:r>
              <a:rPr lang="en-US" altLang="zh-CN" sz="1200" dirty="0">
                <a:solidFill>
                  <a:srgbClr val="FF0000"/>
                </a:solidFill>
              </a:rPr>
              <a:t>10x] </a:t>
            </a:r>
            <a:r>
              <a:rPr lang="en-US" altLang="zh-CN" sz="1200" dirty="0"/>
              <a:t>XXX for main session – XXX </a:t>
            </a:r>
            <a:r>
              <a:rPr lang="en-US" altLang="zh-CN" sz="1200" dirty="0" smtClean="0"/>
              <a:t>(topic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 </a:t>
            </a:r>
            <a:r>
              <a:rPr lang="en-US" altLang="zh-CN" sz="1200" dirty="0">
                <a:latin typeface="+mj-ea"/>
              </a:rPr>
              <a:t>“[1xx-e][X00]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www.3gpp.org/ftp/tsg_ran/WG4_Radio/TSGR4_107/Template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www.3gpp.org/ftp/tsg_ran/WG4_Radio/TSGR4_107/Templates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a915fe38-2618-47b6-8303-829fb71466d5"/>
    <ds:schemaRef ds:uri="http://purl.org/dc/dcmitype/"/>
    <ds:schemaRef ds:uri="http://schemas.microsoft.com/office/2006/documentManagement/types"/>
    <ds:schemaRef ds:uri="http://purl.org/dc/terms/"/>
    <ds:schemaRef ds:uri="23d77754-4ccc-4c57-9291-cab09e81894a"/>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356520</TotalTime>
  <Words>4534</Words>
  <Application>Microsoft Office PowerPoint</Application>
  <PresentationFormat>宽屏</PresentationFormat>
  <Paragraphs>415</Paragraphs>
  <Slides>23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黑体</vt:lpstr>
      <vt:lpstr>宋体</vt:lpstr>
      <vt:lpstr>微软雅黑</vt:lpstr>
      <vt:lpstr>Arial</vt:lpstr>
      <vt:lpstr>Arial Black</vt:lpstr>
      <vt:lpstr>Calibri</vt:lpstr>
      <vt:lpstr>Times New Roman</vt:lpstr>
      <vt:lpstr>3gpp</vt:lpstr>
      <vt:lpstr>RAN4#107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1499</cp:revision>
  <cp:lastPrinted>2016-09-15T08:31:35Z</cp:lastPrinted>
  <dcterms:created xsi:type="dcterms:W3CDTF">2009-11-27T05:15:11Z</dcterms:created>
  <dcterms:modified xsi:type="dcterms:W3CDTF">2023-05-07T07:23:21Z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(3)GLRMWINIQ2a5+aBwtAHiD5ZPKGLF+bno77+W7avrXE/+xGR1N4xsPVtyISyAv8BaBFrG73yM
D/GNo6PukiaeZpHeUAL+nA8NObCTTF8fRk2tjfwCWLiEBoiHL+GryIkqKRaLUMroXF7TNCbU
3g2pYcNejnVoN6xZ/VVBCwx1ZV+/QbvI7eYQrNnh3C6scEaZYl47TxF3Nreh0SQ75ZtvSa+i
tirflEvYZ4eSAdockk</vt:lpwstr>
  </property>
  <property fmtid="{D5CDD505-2E9C-101B-9397-08002B2CF9AE}" pid="11" name="_2015_ms_pID_7253431">
    <vt:lpwstr>/L0VS3Ny69WZmx19nCJH9w1TfdP3gkWAZ0Ejh7FVlgZKjGXd268W2A
aelS8wYpJAoZNv7JvAzN2VTAO+klBTE7Uw/nYrF8agl3QUE4HqoH5JZzpIIP0MbE/qHID8hz
pVvuvsDGorqRP2pnVmK9OmGhk2+d7/qMo7cQkx0PBp/+Ax8nPZZE3qns8659f9Bl9URJh9GY
1DlUM0MINkuQgx+4j2fbzG+rcBQQwra4fqJX</vt:lpwstr>
  </property>
  <property fmtid="{D5CDD505-2E9C-101B-9397-08002B2CF9AE}" pid="12" name="_2015_ms_pID_7253432">
    <vt:lpwstr>zA==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1683096322</vt:lpwstr>
  </property>
</Properties>
</file>