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97" r:id="rId5"/>
    <p:sldId id="998" r:id="rId6"/>
    <p:sldId id="995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F84DAC-C9AF-4350-A244-DF2A9B57996D}" v="1" dt="2023-04-12T16:09:20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6081" autoAdjust="0"/>
  </p:normalViewPr>
  <p:slideViewPr>
    <p:cSldViewPr snapToGrid="0">
      <p:cViewPr varScale="1">
        <p:scale>
          <a:sx n="112" d="100"/>
          <a:sy n="112" d="100"/>
        </p:scale>
        <p:origin x="75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[104-e][109] </a:t>
            </a:r>
            <a:r>
              <a:rPr lang="en-US" dirty="0" err="1"/>
              <a:t>NRSL_enh_maintenance</a:t>
            </a:r>
            <a:r>
              <a:rPr lang="en-US" dirty="0"/>
              <a:t>		60min</a:t>
            </a:r>
          </a:p>
          <a:p>
            <a:r>
              <a:rPr lang="en-US" dirty="0"/>
              <a:t>[104-e][104] NR_6 </a:t>
            </a:r>
            <a:r>
              <a:rPr lang="en-US" dirty="0" err="1"/>
              <a:t>GHz_licensed</a:t>
            </a:r>
            <a:r>
              <a:rPr lang="en-US" dirty="0"/>
              <a:t>		20min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169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[104-e][109] </a:t>
            </a:r>
            <a:r>
              <a:rPr lang="en-US" dirty="0" err="1"/>
              <a:t>NRSL_enh_maintenance</a:t>
            </a:r>
            <a:r>
              <a:rPr lang="en-US" dirty="0"/>
              <a:t>		60min</a:t>
            </a:r>
          </a:p>
          <a:p>
            <a:r>
              <a:rPr lang="en-US" dirty="0"/>
              <a:t>[104-e][104] NR_6 </a:t>
            </a:r>
            <a:r>
              <a:rPr lang="en-US" dirty="0" err="1"/>
              <a:t>GHz_licensed</a:t>
            </a:r>
            <a:r>
              <a:rPr lang="en-US" dirty="0"/>
              <a:t>		20min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3518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RAN4#106</a:t>
            </a:r>
            <a:r>
              <a:rPr lang="en-US" altLang="zh-CN" b="1" dirty="0"/>
              <a:t>bis</a:t>
            </a:r>
            <a:r>
              <a:rPr lang="en-US" b="1" dirty="0"/>
              <a:t>-e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505068"/>
              </p:ext>
            </p:extLst>
          </p:nvPr>
        </p:nvGraphicFramePr>
        <p:xfrm>
          <a:off x="102547" y="1273321"/>
          <a:ext cx="11955567" cy="3254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49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76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76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876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876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0128">
                <a:tc gridSpan="5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800" b="1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000" b="1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000" b="1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800" b="1" baseline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800" b="1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session GTW</a:t>
                      </a:r>
                      <a:r>
                        <a:rPr lang="en-US" altLang="zh-CN" sz="800" b="1" kern="1200" baseline="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session GTW: 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800" b="1" kern="1200" dirty="0" err="1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BSRF_Demod_Test</a:t>
                      </a:r>
                      <a:r>
                        <a:rPr lang="en-US" altLang="zh-CN" sz="800" b="1" kern="1200" baseline="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GTW: 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GTW: Topics/Duration/Chair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82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17 / Monday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13:00-16:00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[127] FR2_enh_req_Ph3_part1/60min</a:t>
                      </a:r>
                    </a:p>
                    <a:p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[128] FR2_enh_req_Ph3_part2/60min</a:t>
                      </a:r>
                    </a:p>
                    <a:p>
                      <a:r>
                        <a:rPr lang="de-DE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[129] FR2_multiRx_UERF_part1/40min</a:t>
                      </a:r>
                    </a:p>
                    <a:p>
                      <a:r>
                        <a:rPr lang="de-DE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[130] FR2_multiRx_UERF_part2/20min</a:t>
                      </a: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NR_RRM_enh3_part1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NR_RRM_enh3_part2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NR_BWP_wor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NR_demod_enh3_Part1</a:t>
                      </a:r>
                      <a:r>
                        <a:rPr 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/60</a:t>
                      </a:r>
                      <a:r>
                        <a:rPr lang="zh-CN" alt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NR_demod_enh3_Part2</a:t>
                      </a:r>
                      <a:r>
                        <a:rPr 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/60</a:t>
                      </a:r>
                      <a:r>
                        <a:rPr lang="zh-CN" alt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altLang="zh-CN" sz="800" b="0" u="none" strike="noStrike" kern="1200" dirty="0" smtClean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de-DE" altLang="zh-CN" sz="800" b="0" u="none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NR_ATG_Demod/60 min</a:t>
                      </a:r>
                      <a:endParaRPr lang="en-US" sz="800" b="0" u="none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u="non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</a:t>
                      </a:r>
                      <a:r>
                        <a:rPr lang="en-US" altLang="zh-CN" sz="800" u="non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151] </a:t>
                      </a:r>
                      <a:r>
                        <a:rPr lang="en-US" altLang="zh-CN" sz="800" u="none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NR_reply_LS_UE_RF</a:t>
                      </a:r>
                      <a:r>
                        <a:rPr lang="en-US" altLang="zh-CN" sz="800" u="non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/60min/Steven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u="non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FS_NR_sub1GHz_combo_enh/60min/Peng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u="none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800" u="non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113] NR_700800900_combo_enh/60min/Huiping</a:t>
                      </a: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468327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18 / Tuesday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3:00-6:00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[143] NR_MIMO_evo_DL_UL_UERF/45min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FR1_enh2_part1/60min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FR1_enh2_part2/45min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FR1_enh2_part3/30min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NR_MG_enh2_part1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NR_MG_enh2_part2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NR_DualTxRx_MUSIM / 60min</a:t>
                      </a:r>
                      <a:endParaRPr lang="zh-CN" sz="800" b="0" strike="noStrike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NR_NTN_enh_Par</a:t>
                      </a:r>
                      <a:r>
                        <a:rPr lang="en-US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</a:t>
                      </a: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NR_NTN_enh_Part2/60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NR_NTN_enh_Part3/60 min</a:t>
                      </a:r>
                    </a:p>
                    <a:p>
                      <a:pPr algn="l" fontAlgn="ctr"/>
                      <a:endParaRPr lang="de-DE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IoT_NTN_Demod_Part1/60 min /Licheng Lin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IoT_NTN_Demod_Part2/60 min /Nicholas Pu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</a:t>
                      </a:r>
                      <a:r>
                        <a:rPr lang="en-US" sz="800" b="0" strike="noStrike" kern="1200" dirty="0" err="1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NonCol_intraB_ENDC_NR_CA_Demod</a:t>
                      </a:r>
                      <a:r>
                        <a:rPr 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/60 min/Uesaka </a:t>
                      </a:r>
                      <a:r>
                        <a:rPr lang="zh-CN" altLang="en-US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en-US" sz="800" b="0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800" b="0" strike="noStrike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8808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19</a:t>
                      </a: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3:00-6:00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NR_3Tx-4Rx_WI/45min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NonCol_intraB/30min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[144] NR_SL_enh2_UERF_part1/45min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[145] NR_SL_enh2_UERF_part2/30min</a:t>
                      </a:r>
                    </a:p>
                    <a:p>
                      <a:r>
                        <a:rPr lang="en-US" altLang="zh-CN" sz="800" kern="12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[146] NR_SL_enh2_UERF_part3/30min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FR2_multiRx_part1 / 60min</a:t>
                      </a:r>
                      <a:endParaRPr lang="zh-CN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FR2_multiRx_part2 / 60min</a:t>
                      </a:r>
                      <a:endParaRPr lang="zh-CN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/ 60min</a:t>
                      </a:r>
                      <a:endParaRPr lang="zh-CN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800" b="0" u="non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NR_mobile_IAB_RF/ 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NR_netcon_repeater_RF/60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lang="nn-NO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FS_NR_BS_RF_evo /60 mi</a:t>
                      </a:r>
                      <a:r>
                        <a:rPr lang="en-US" altLang="zh-CN" sz="800" b="0" kern="1200" dirty="0" smtClean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</a:t>
                      </a:r>
                      <a:endParaRPr lang="nn-NO" sz="800" b="0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/ 45min (Meng)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/ 60min (CH)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LTE_NBIOT_eMTC_NTN_req / 45min (Hsuanli)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IoT_NTN_enh / 30 min (Hsuanli)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8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394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April 20 / Thursday </a:t>
                      </a:r>
                    </a:p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3:00-6:00 UTC</a:t>
                      </a:r>
                      <a:endParaRPr lang="zh-CN" sz="800" b="1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NR_ATG_UERF_part1/30min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NR_ATG_UERF_part2/30min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NR_NTN_enh_UERF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[150]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LTE_NBeMTC_NTN_UERF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149] NR_UAV/30min</a:t>
                      </a: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/ 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/ 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/ 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NR_HST_FR2_enh_part1 / 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NR_HST_FR2_enh_part2 / </a:t>
                      </a:r>
                      <a:r>
                        <a:rPr lang="de-DE" sz="800" b="0" strike="noStrike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de-DE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 smtClean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317] RF_FR1_enh2_Demod_Part1/60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RF_FR1_enh2_Demod_Part2/60min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b="0" u="none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NR_FR2_multiRX_DL_Demod/60 min</a:t>
                      </a:r>
                      <a:endParaRPr lang="de-DE" sz="800" b="0" u="none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800" b="0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u="none" strike="noStrik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</a:t>
                      </a:r>
                      <a:r>
                        <a:rPr lang="en-US" altLang="zh-CN" sz="800" u="none" strike="noStrike" kern="1200" baseline="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NR_channel_raster_enh</a:t>
                      </a:r>
                      <a:r>
                        <a:rPr lang="en-US" altLang="zh-CN" sz="800" u="none" strike="noStrike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/60min/Dominique E///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136] FS_NR_LPWUS/60min/Ruixin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[148] </a:t>
                      </a:r>
                      <a:r>
                        <a:rPr lang="en-US" altLang="zh-CN" sz="800" kern="120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/60min/</a:t>
                      </a:r>
                      <a:r>
                        <a:rPr lang="en-US" altLang="zh-CN" sz="800" kern="120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Liehai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1445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April</a:t>
                      </a:r>
                      <a:r>
                        <a:rPr lang="en-US" altLang="zh-CN" sz="800" b="1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21 / Friday </a:t>
                      </a:r>
                    </a:p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3:00-6:00 UTC</a:t>
                      </a:r>
                      <a:endParaRPr lang="zh-CN" sz="800" b="1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[147]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NR_redcap_enh_UERF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NR_MC_enh_UERF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/60min</a:t>
                      </a:r>
                      <a:b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[152]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RAN_task_UERF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/45min</a:t>
                      </a:r>
                    </a:p>
                    <a:p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NR_pos_enh2_UERF/30min</a:t>
                      </a: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NR_Mob_enh2_part1 / 90min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NR_Mob_enh2_part2 / 60min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/ 30min</a:t>
                      </a:r>
                      <a:endParaRPr lang="pt-BR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FS_NR_duplex_evo_Part1/60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FS_NR_duplex_evo_Part2/60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FS_NR_duplex_evo_Part3/60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200" b="0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b="0" u="none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</a:t>
                      </a:r>
                      <a:r>
                        <a:rPr lang="en-US" altLang="zh-CN" sz="800" b="0" u="none" strike="noStrike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NR_SL_relay_enh</a:t>
                      </a:r>
                      <a:r>
                        <a:rPr lang="en-US" altLang="zh-CN" sz="800" b="0" u="none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45min (Jin </a:t>
                      </a:r>
                      <a:r>
                        <a:rPr lang="en-US" altLang="zh-CN" sz="800" b="0" u="none" strike="noStrike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Woong</a:t>
                      </a:r>
                      <a:r>
                        <a:rPr lang="en-US" altLang="zh-CN" sz="800" b="0" u="none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NR_SL_enh2_part1  / 30min (Jin-Yup)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NR_SL_enh2_part2  / 30min (Roy)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nn-NO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212] NR_ATG / 75min (Xiaoran)</a:t>
                      </a:r>
                      <a:endParaRPr lang="pt-BR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43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RAN4#106</a:t>
            </a:r>
            <a:r>
              <a:rPr lang="en-US" altLang="zh-CN" b="1" dirty="0"/>
              <a:t>bis</a:t>
            </a:r>
            <a:r>
              <a:rPr lang="en-US" b="1" dirty="0"/>
              <a:t>-e GTW schedule </a:t>
            </a:r>
            <a:endParaRPr lang="ru-RU" dirty="0"/>
          </a:p>
        </p:txBody>
      </p:sp>
      <p:graphicFrame>
        <p:nvGraphicFramePr>
          <p:cNvPr id="9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19191"/>
              </p:ext>
            </p:extLst>
          </p:nvPr>
        </p:nvGraphicFramePr>
        <p:xfrm>
          <a:off x="119641" y="1273321"/>
          <a:ext cx="11955567" cy="1893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1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1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1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91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0128">
                <a:tc gridSpan="5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800" b="1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000" b="1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000" b="1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800" b="1" baseline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800" b="1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session GTW</a:t>
                      </a:r>
                      <a:r>
                        <a:rPr lang="en-US" altLang="zh-CN" sz="800" b="1" kern="1200" baseline="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session GTW: 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800" b="1" kern="1200" dirty="0" err="1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BSRF_Demod_Test</a:t>
                      </a:r>
                      <a:r>
                        <a:rPr lang="en-US" altLang="zh-CN" sz="800" b="1" kern="1200" baseline="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GTW: Topics/Duration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8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GTW: Topics/Duration/Chair</a:t>
                      </a:r>
                      <a:endParaRPr lang="zh-CN" altLang="en-US" sz="8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845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24 / Monday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13:00-16:00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lang="en-US" altLang="zh-CN" sz="80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FS_NR_AIML_air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/90min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NR_cov_enh2_part1/45min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NR_cov_enh2_part2/45min</a:t>
                      </a: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/ 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Netw_Energy_NR / 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NonCol_intraB_ENDC_NR_CA / 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NR_redcap_enh  / 45min</a:t>
                      </a:r>
                      <a:endParaRPr lang="de-DE" sz="800" b="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FS_NR_FR2_OTA_enh/ 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NR_FR1_TRP_TRS_enh/ 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NR_MIMO_OTA_enh/ 60 min</a:t>
                      </a:r>
                      <a:endParaRPr lang="en-US" altLang="zh-CN" sz="800" b="0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800" b="0" strike="noStrike" kern="1200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NR_netcon_repeater_RFConformance/60 min/Huiping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IoT_NTN_SANRFConformance /60 min/Michal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Duplex Evo LS to RAN1 /60 min/Jackson</a:t>
                      </a: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235359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25 / Tuesday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13:00-16:00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[135] NR_FR1_lessthan_5MHz_BW/45min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[113], [122], [151],</a:t>
                      </a: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[126],</a:t>
                      </a: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[136], [148]/105min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Other spectrum related topics./30min</a:t>
                      </a:r>
                      <a:endParaRPr lang="en-US" altLang="zh-CN" sz="8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/ 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NR_mobile_IAB / 30min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NR_ENDC_ RF_FR1_enh2 / 15min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2nd round</a:t>
                      </a:r>
                      <a:endParaRPr lang="pt-BR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nn-NO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303] NR_ATG_BSRF /30 miniutes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</a:t>
                      </a:r>
                      <a:r>
                        <a:rPr lang="nn-NO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NR_FR1_lessthan_5MHz_BW_BSRF/ 30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/ 60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NR_netcon_repeater_Demod/ 30 min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2nd round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8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800" b="0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213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April 26</a:t>
                      </a: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Wednesday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13:00-6:00 UTC</a:t>
                      </a:r>
                      <a:endParaRPr lang="zh-CN" altLang="en-US" sz="800" b="1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8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Final round (Return to) </a:t>
                      </a:r>
                      <a:endParaRPr lang="pt-BR" sz="8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800" b="0" strike="noStrike" kern="1200" dirty="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Final round (Return to)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8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668007" y="2091595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252153" y="4800512"/>
            <a:ext cx="786133" cy="587309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4" name="矩形 83"/>
          <p:cNvSpPr/>
          <p:nvPr/>
        </p:nvSpPr>
        <p:spPr bwMode="auto">
          <a:xfrm flipV="1">
            <a:off x="10188019" y="2034559"/>
            <a:ext cx="914400" cy="24512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9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18107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665829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613551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561273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8995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56717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404439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352161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299883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247605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195327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143045" y="1828796"/>
            <a:ext cx="90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18721" y="20076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630829" y="1997632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86535" y="200475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3696" y="20118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9405" y="209241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436564" y="200046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330875" y="200616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8036" y="200473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225195" y="201185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72356" y="2001882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19515" y="200900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8126" y="199902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" name="直接连接符 124"/>
          <p:cNvCxnSpPr/>
          <p:nvPr/>
        </p:nvCxnSpPr>
        <p:spPr bwMode="auto">
          <a:xfrm>
            <a:off x="210735" y="2020751"/>
            <a:ext cx="11838845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直接连接符 125"/>
          <p:cNvCxnSpPr/>
          <p:nvPr/>
        </p:nvCxnSpPr>
        <p:spPr bwMode="auto">
          <a:xfrm>
            <a:off x="227827" y="5681192"/>
            <a:ext cx="11838845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直接连接符 126"/>
          <p:cNvCxnSpPr/>
          <p:nvPr/>
        </p:nvCxnSpPr>
        <p:spPr bwMode="auto">
          <a:xfrm>
            <a:off x="227826" y="3816995"/>
            <a:ext cx="11838845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接连接符 127"/>
          <p:cNvCxnSpPr/>
          <p:nvPr/>
        </p:nvCxnSpPr>
        <p:spPr bwMode="auto">
          <a:xfrm>
            <a:off x="227826" y="4721425"/>
            <a:ext cx="11838845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直接连接符 128"/>
          <p:cNvCxnSpPr/>
          <p:nvPr/>
        </p:nvCxnSpPr>
        <p:spPr bwMode="auto">
          <a:xfrm>
            <a:off x="217853" y="2916836"/>
            <a:ext cx="11838845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18107" y="1338914"/>
            <a:ext cx="2796313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Pre-meeting</a:t>
            </a:r>
          </a:p>
        </p:txBody>
      </p:sp>
      <p:sp>
        <p:nvSpPr>
          <p:cNvPr id="13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570371" y="1338914"/>
            <a:ext cx="3726870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17~20)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248470" y="1338914"/>
            <a:ext cx="2794575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21~26)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300750" y="1338914"/>
            <a:ext cx="900000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19516" y="179457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00:00 UTC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19516" y="274173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08:00 UTC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19516" y="360343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12:00 UTC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7" name="文本框 136"/>
          <p:cNvSpPr txBox="1"/>
          <p:nvPr/>
        </p:nvSpPr>
        <p:spPr>
          <a:xfrm>
            <a:off x="19516" y="4490775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16:00 UTC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8" name="文本框 137"/>
          <p:cNvSpPr txBox="1"/>
          <p:nvPr/>
        </p:nvSpPr>
        <p:spPr>
          <a:xfrm>
            <a:off x="19516" y="546357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24:00 UTC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48196" y="5800534"/>
            <a:ext cx="784800" cy="597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Time</a:t>
            </a:r>
            <a:r>
              <a:rPr lang="en-US" altLang="zh-CN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line for moderator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688138" y="5800534"/>
            <a:ext cx="784800" cy="5976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Deadline for comments and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631551" y="5800534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(main, RRM, BS, offline GTW)</a:t>
            </a:r>
          </a:p>
        </p:txBody>
      </p:sp>
      <p:sp>
        <p:nvSpPr>
          <p:cNvPr id="206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6746721" y="6324396"/>
            <a:ext cx="5445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kumimoji="0" lang="en-US" sz="800" b="1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344961" y="1338309"/>
            <a:ext cx="917095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21~26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5649" y="4800512"/>
            <a:ext cx="784800" cy="597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21333" y="2934779"/>
            <a:ext cx="784800" cy="5976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61247" y="2286545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 UTC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467479" y="5563082"/>
            <a:ext cx="784800" cy="597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461185" y="2934779"/>
            <a:ext cx="784800" cy="5976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467479" y="2286545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 UTC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7303671" y="3066095"/>
            <a:ext cx="1001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407558" y="2286545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 UTC</a:t>
            </a: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512600" y="2286545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 UTC</a:t>
            </a:r>
          </a:p>
        </p:txBody>
      </p:sp>
      <p:sp>
        <p:nvSpPr>
          <p:cNvPr id="8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346749" y="2085457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252819" y="5432905"/>
            <a:ext cx="784800" cy="92241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252819" y="2934779"/>
            <a:ext cx="784800" cy="597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08:00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187237" y="2934779"/>
            <a:ext cx="784800" cy="5976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252819" y="3909772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13:00-16:00  UTC</a:t>
            </a: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187237" y="4800512"/>
            <a:ext cx="784800" cy="5976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圆角矩形标注 99"/>
          <p:cNvSpPr/>
          <p:nvPr/>
        </p:nvSpPr>
        <p:spPr bwMode="auto">
          <a:xfrm>
            <a:off x="833304" y="3480712"/>
            <a:ext cx="1656605" cy="721680"/>
          </a:xfrm>
          <a:prstGeom prst="wedgeRoundRectCallout">
            <a:avLst>
              <a:gd name="adj1" fmla="val 28845"/>
              <a:gd name="adj2" fmla="val 13018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Companies need feed back if </a:t>
            </a:r>
            <a:r>
              <a:rPr lang="en-US" altLang="zh-CN" sz="800" dirty="0" err="1">
                <a:latin typeface="+mj-ea"/>
                <a:ea typeface="+mj-ea"/>
              </a:rPr>
              <a:t>tdoc</a:t>
            </a:r>
            <a:r>
              <a:rPr lang="en-US" altLang="zh-CN" sz="800" dirty="0">
                <a:latin typeface="+mj-ea"/>
                <a:ea typeface="+mj-ea"/>
              </a:rPr>
              <a:t> is submitted in wrong agenda or </a:t>
            </a:r>
            <a:r>
              <a:rPr lang="en-US" altLang="zh-CN" sz="800" dirty="0" err="1">
                <a:latin typeface="+mj-ea"/>
                <a:ea typeface="+mj-ea"/>
              </a:rPr>
              <a:t>tdoc</a:t>
            </a:r>
            <a:r>
              <a:rPr lang="en-US" altLang="zh-CN" sz="800" dirty="0">
                <a:latin typeface="+mj-ea"/>
                <a:ea typeface="+mj-ea"/>
              </a:rPr>
              <a:t> is missing from email summary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10221013" y="2059132"/>
            <a:ext cx="901179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</a:t>
            </a:r>
          </a:p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(check if final </a:t>
            </a:r>
            <a:r>
              <a:rPr lang="en-US" altLang="zh-CN" sz="7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 19:00 ~ Tue16:00 UTC </a:t>
            </a:r>
            <a:endParaRPr lang="zh-CN" altLang="en-US" sz="2000" b="1" dirty="0"/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407558" y="2007604"/>
            <a:ext cx="784800" cy="386578"/>
          </a:xfrm>
          <a:prstGeom prst="roundRect">
            <a:avLst>
              <a:gd name="adj" fmla="val 28371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 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0868" y="200473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187237" y="3909772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 (no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offline GTW)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263436" y="446643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39" name="圆角矩形标注 138"/>
          <p:cNvSpPr/>
          <p:nvPr/>
        </p:nvSpPr>
        <p:spPr bwMode="auto">
          <a:xfrm>
            <a:off x="9184512" y="2806888"/>
            <a:ext cx="978024" cy="1041766"/>
          </a:xfrm>
          <a:prstGeom prst="wedgeRoundRectCallout">
            <a:avLst>
              <a:gd name="adj1" fmla="val 60126"/>
              <a:gd name="adj2" fmla="val 115371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Please do not upload the formal </a:t>
            </a:r>
            <a:r>
              <a:rPr lang="en-US" altLang="zh-CN" sz="800" b="1" dirty="0" err="1">
                <a:latin typeface="+mj-ea"/>
              </a:rPr>
              <a:t>tdocs</a:t>
            </a:r>
            <a:r>
              <a:rPr lang="en-US" altLang="zh-CN" sz="800" b="1" dirty="0">
                <a:latin typeface="+mj-ea"/>
              </a:rPr>
              <a:t> before the end of checking window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41" name="矩形 140"/>
          <p:cNvSpPr/>
          <p:nvPr/>
        </p:nvSpPr>
        <p:spPr bwMode="auto">
          <a:xfrm flipV="1">
            <a:off x="9260451" y="5475975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4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321709" y="5293477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Update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4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406225" y="5432905"/>
            <a:ext cx="786133" cy="925675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44" name="文本框 143"/>
          <p:cNvSpPr txBox="1"/>
          <p:nvPr/>
        </p:nvSpPr>
        <p:spPr>
          <a:xfrm>
            <a:off x="11089270" y="2167432"/>
            <a:ext cx="1001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Extended discussions for controversial topics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321709" y="480051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359933" y="5448495"/>
            <a:ext cx="784800" cy="5976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 on Sat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圆角矩形标注 97"/>
          <p:cNvSpPr/>
          <p:nvPr/>
        </p:nvSpPr>
        <p:spPr bwMode="auto">
          <a:xfrm>
            <a:off x="6347995" y="4960412"/>
            <a:ext cx="1460271" cy="360717"/>
          </a:xfrm>
          <a:prstGeom prst="wedgeRoundRectCallout">
            <a:avLst>
              <a:gd name="adj1" fmla="val 46928"/>
              <a:gd name="adj2" fmla="val 7782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46" name="文本框 145"/>
          <p:cNvSpPr txBox="1"/>
          <p:nvPr/>
        </p:nvSpPr>
        <p:spPr>
          <a:xfrm>
            <a:off x="4477998" y="4795895"/>
            <a:ext cx="907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697428" y="480051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</a:p>
        </p:txBody>
      </p:sp>
      <p:sp>
        <p:nvSpPr>
          <p:cNvPr id="88" name="圆角矩形标注 87"/>
          <p:cNvSpPr/>
          <p:nvPr/>
        </p:nvSpPr>
        <p:spPr bwMode="auto">
          <a:xfrm>
            <a:off x="3649695" y="5755694"/>
            <a:ext cx="2383636" cy="705670"/>
          </a:xfrm>
          <a:prstGeom prst="wedgeRoundRectCallout">
            <a:avLst>
              <a:gd name="adj1" fmla="val -65042"/>
              <a:gd name="adj2" fmla="val -2020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One additional offline GTW may be scheduled according to RAN conclusion, but not for every day. Totally at most four GTW sessions would be scheduled. Offline GTW = ad hoc room in f2f meeting</a:t>
            </a:r>
          </a:p>
        </p:txBody>
      </p:sp>
      <p:sp>
        <p:nvSpPr>
          <p:cNvPr id="10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46563" y="3903506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13:00-16:00  UTC</a:t>
            </a:r>
          </a:p>
        </p:txBody>
      </p:sp>
      <p:sp>
        <p:nvSpPr>
          <p:cNvPr id="8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322375" y="3903506"/>
            <a:ext cx="784800" cy="5976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13:00-16:00  UTC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640935" y="5755694"/>
            <a:ext cx="2872616" cy="70567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4278" y="6039077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Legend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693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23d77754-4ccc-4c57-9291-cab09e81894a"/>
    <ds:schemaRef ds:uri="http://www.w3.org/XML/1998/namespace"/>
    <ds:schemaRef ds:uri="http://schemas.microsoft.com/office/2006/documentManagement/types"/>
    <ds:schemaRef ds:uri="http://purl.org/dc/dcmitype/"/>
    <ds:schemaRef ds:uri="a915fe38-2618-47b6-8303-829fb71466d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349971</TotalTime>
  <Words>1063</Words>
  <Application>Microsoft Office PowerPoint</Application>
  <PresentationFormat>宽屏</PresentationFormat>
  <Paragraphs>256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RAN4#106bis-e GTW schedule </vt:lpstr>
      <vt:lpstr>RAN4#106bis-e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1216</cp:revision>
  <cp:lastPrinted>2016-09-15T08:31:35Z</cp:lastPrinted>
  <dcterms:created xsi:type="dcterms:W3CDTF">2009-11-27T05:15:11Z</dcterms:created>
  <dcterms:modified xsi:type="dcterms:W3CDTF">2023-04-14T10:26:49Z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(3)1oYPt2e+MbA46UV45qKTXG40SN4TUSkQRMuXFC19PxBp/3lA7kKTkRlYrGibWk5ay47EPtOb
3I7Bk129pJi1CTsi/ODsTlBJjv3LfG3L4wCWnPw++TEAWw63nuy24suxB87ASb19b9dXGqoB
9ju+wIobqZiyqgetu+MIGiUGvBhs2HhshLHNqP76g76q9qXxACrW9yt42ZoFNiDJYW9Nlwta
TkmU3jMH+InIMDX0tt</vt:lpwstr>
  </property>
  <property fmtid="{D5CDD505-2E9C-101B-9397-08002B2CF9AE}" pid="11" name="_2015_ms_pID_7253431">
    <vt:lpwstr>h3fYd/us6X1KQKWhdPWiDGh79piKOnXz+X2x3vCUXbqlZfgyLDp6ka
3hTEu86+mq4nJKw/dX/VVQa6EfptPpTN0UkjI87DvGXlBLRJXuYYBUjTFEQfrZTiy0PUfe7W
KlOqZAFae4sMZqqVt852qMkUEdmoYTo/LCszYnVfjIoNdHcv8Dla0fXfc5RjYgbVjSWGEaMJ
+kI90Qahr0eVQB2s4zeiwjd2PGywDmqNThdh</vt:lpwstr>
  </property>
  <property fmtid="{D5CDD505-2E9C-101B-9397-08002B2CF9AE}" pid="12" name="_2015_ms_pID_7253432">
    <vt:lpwstr>Hg==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1664943054</vt:lpwstr>
  </property>
</Properties>
</file>