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3"/>
  </p:notesMasterIdLst>
  <p:handoutMasterIdLst>
    <p:handoutMasterId r:id="rId24"/>
  </p:handoutMasterIdLst>
  <p:sldIdLst>
    <p:sldId id="934" r:id="rId5"/>
    <p:sldId id="928" r:id="rId6"/>
    <p:sldId id="970" r:id="rId7"/>
    <p:sldId id="979" r:id="rId8"/>
    <p:sldId id="995" r:id="rId9"/>
    <p:sldId id="973" r:id="rId10"/>
    <p:sldId id="988" r:id="rId11"/>
    <p:sldId id="994" r:id="rId12"/>
    <p:sldId id="996" r:id="rId13"/>
    <p:sldId id="997" r:id="rId14"/>
    <p:sldId id="998" r:id="rId15"/>
    <p:sldId id="999" r:id="rId16"/>
    <p:sldId id="1000" r:id="rId17"/>
    <p:sldId id="1001" r:id="rId18"/>
    <p:sldId id="975" r:id="rId19"/>
    <p:sldId id="1002" r:id="rId20"/>
    <p:sldId id="1003" r:id="rId21"/>
    <p:sldId id="977" r:id="rId22"/>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6bis-e/Invitatio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6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6bis-e/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RAN4#106bis-e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altLang="zh-CN" dirty="0"/>
              <a:t>Andrey 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27367"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106bis-e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sz="1400" b="1" dirty="0" smtClean="0">
                <a:latin typeface="微软雅黑" panose="020B0503020204020204" pitchFamily="34" charset="-122"/>
                <a:ea typeface="微软雅黑" panose="020B0503020204020204" pitchFamily="34" charset="-122"/>
              </a:rPr>
              <a:t>April 17</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April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3526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0582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a:t>
            </a:r>
            <a:r>
              <a:rPr lang="en-US" altLang="zh-CN" sz="1400" dirty="0" smtClean="0"/>
              <a:t>used</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 for three online sessions</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hlinkClick r:id="rId4"/>
              </a:rPr>
              <a:t>https://</a:t>
            </a:r>
            <a:r>
              <a:rPr lang="en-US" altLang="zh-CN" sz="1200" dirty="0" smtClean="0">
                <a:hlinkClick r:id="rId4"/>
              </a:rPr>
              <a:t>www.3gpp.org/ftp/tsg_ran/WG4_Radio/TSGR4_106bis-e/Invitation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3778562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a:t>
            </a:r>
            <a:r>
              <a:rPr lang="en-GB" altLang="zh-CN" sz="1200" dirty="0" smtClean="0">
                <a:latin typeface="+mj-ea"/>
                <a:ea typeface="+mj-ea"/>
              </a:rPr>
              <a:t>link</a:t>
            </a:r>
            <a:endParaRPr lang="en-US" altLang="zh-CN" sz="1200" dirty="0" smtClean="0"/>
          </a:p>
          <a:p>
            <a:pPr lvl="1">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a:p>
            <a:pPr lvl="1">
              <a:spcBef>
                <a:spcPts val="0"/>
              </a:spcBef>
              <a:spcAft>
                <a:spcPts val="600"/>
              </a:spcAft>
            </a:pPr>
            <a:r>
              <a:rPr lang="en-US" altLang="zh-CN" sz="1200" dirty="0" smtClean="0"/>
              <a:t>Guidance </a:t>
            </a:r>
            <a:r>
              <a:rPr lang="en-US" altLang="zh-CN" sz="1200" dirty="0"/>
              <a:t>for check-in </a:t>
            </a:r>
            <a:r>
              <a:rPr lang="en-US" altLang="zh-CN" sz="1200" dirty="0">
                <a:hlinkClick r:id="rId3"/>
              </a:rPr>
              <a:t>https://</a:t>
            </a:r>
            <a:r>
              <a:rPr lang="en-US" altLang="zh-CN" sz="1200" dirty="0" smtClean="0">
                <a:hlinkClick r:id="rId3"/>
              </a:rPr>
              <a:t>www.3gpp.org/ftp/tsg_ran/WG4_Radio/TSGR4_106bis-e/Invitation</a:t>
            </a:r>
            <a:endParaRPr lang="en-US" altLang="zh-CN" sz="1200" dirty="0" smtClean="0"/>
          </a:p>
          <a:p>
            <a:pPr lvl="1">
              <a:spcBef>
                <a:spcPts val="0"/>
              </a:spcBef>
              <a:spcAft>
                <a:spcPts val="600"/>
              </a:spcAft>
            </a:pPr>
            <a:endParaRPr lang="en-GB"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7509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472972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https://www.3gpp.org/ftp/tsg_ran/WG4_Radio/TSGR4_106bis-e/Invitation/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4999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26250309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April 17</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April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April </a:t>
            </a:r>
            <a:r>
              <a:rPr lang="en-US" altLang="zh-CN" sz="1400" dirty="0">
                <a:solidFill>
                  <a:srgbClr val="FF0000"/>
                </a:solidFill>
              </a:rPr>
              <a:t>1</a:t>
            </a:r>
            <a:r>
              <a:rPr lang="en-US" altLang="zh-CN" sz="1400" dirty="0" smtClean="0">
                <a:solidFill>
                  <a:srgbClr val="FF0000"/>
                </a:solidFill>
              </a:rPr>
              <a:t>0</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smtClean="0"/>
              <a:t>No agenda for Rel-15/16/17 maintenance is set</a:t>
            </a:r>
          </a:p>
          <a:p>
            <a:pPr lvl="1">
              <a:spcBef>
                <a:spcPts val="0"/>
              </a:spcBef>
              <a:spcAft>
                <a:spcPts val="600"/>
              </a:spcAft>
            </a:pPr>
            <a:r>
              <a:rPr lang="en-US" altLang="zh-CN" sz="1200" dirty="0" smtClean="0"/>
              <a:t>For Rel-18 non-spectrum related WIs, please refer to Slide </a:t>
            </a:r>
            <a:r>
              <a:rPr lang="en-US" altLang="zh-CN" sz="1200" dirty="0" smtClean="0"/>
              <a:t>#</a:t>
            </a:r>
            <a:r>
              <a:rPr lang="en-US" altLang="zh-CN" sz="1200" dirty="0"/>
              <a:t>8</a:t>
            </a:r>
            <a:r>
              <a:rPr lang="en-US" altLang="zh-CN" sz="1200" dirty="0" smtClean="0"/>
              <a:t> </a:t>
            </a:r>
            <a:r>
              <a:rPr lang="en-US" altLang="zh-CN" sz="1200" dirty="0" smtClean="0"/>
              <a:t>for guidance of </a:t>
            </a:r>
            <a:r>
              <a:rPr lang="en-US" altLang="zh-CN" sz="1200" dirty="0" err="1" smtClean="0"/>
              <a:t>tdoc</a:t>
            </a:r>
            <a:r>
              <a:rPr lang="en-US" altLang="zh-CN" sz="1200" dirty="0" smtClean="0"/>
              <a:t> </a:t>
            </a:r>
            <a:r>
              <a:rPr lang="en-US" altLang="zh-CN" sz="1200" dirty="0" smtClean="0"/>
              <a:t>handling.</a:t>
            </a:r>
            <a:endParaRPr lang="en-US" altLang="zh-CN" sz="1200" dirty="0" smtClean="0"/>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r>
              <a:rPr lang="en-US" altLang="zh-CN" sz="1200" dirty="0" smtClean="0"/>
              <a:t>.</a:t>
            </a:r>
          </a:p>
          <a:p>
            <a:pPr lvl="1">
              <a:spcBef>
                <a:spcPts val="0"/>
              </a:spcBef>
              <a:spcAft>
                <a:spcPts val="600"/>
              </a:spcAft>
            </a:pPr>
            <a:r>
              <a:rPr lang="en-US" altLang="zh-CN" sz="1200" dirty="0" smtClean="0"/>
              <a:t>All the CRs will be endorsed in this meeting.</a:t>
            </a:r>
            <a:endParaRPr lang="en-US" altLang="zh-CN" sz="1200" dirty="0"/>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April </a:t>
            </a:r>
            <a:r>
              <a:rPr lang="en-US" altLang="zh-CN" sz="1400" dirty="0">
                <a:solidFill>
                  <a:srgbClr val="FF0000"/>
                </a:solidFill>
              </a:rPr>
              <a:t>1</a:t>
            </a:r>
            <a:r>
              <a:rPr lang="en-US" altLang="zh-CN" sz="1400" dirty="0" smtClean="0">
                <a:solidFill>
                  <a:srgbClr val="FF0000"/>
                </a:solidFill>
              </a:rPr>
              <a:t>0</a:t>
            </a:r>
            <a:r>
              <a:rPr lang="en-US" altLang="zh-CN" sz="1400" baseline="30000" dirty="0" smtClean="0">
                <a:solidFill>
                  <a:srgbClr val="FF0000"/>
                </a:solidFill>
              </a:rPr>
              <a:t>th</a:t>
            </a:r>
            <a:r>
              <a:rPr lang="en-US" altLang="zh-CN" sz="1400" dirty="0" smtClean="0">
                <a:solidFill>
                  <a:srgbClr val="FF0000"/>
                </a:solidFill>
              </a:rPr>
              <a:t> (Monday) 2023, 07:00 </a:t>
            </a:r>
            <a:r>
              <a:rPr lang="en-US" altLang="zh-CN" sz="1400" dirty="0">
                <a:solidFill>
                  <a:srgbClr val="FF0000"/>
                </a:solidFill>
              </a:rPr>
              <a:t>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smtClean="0">
                <a:solidFill>
                  <a:srgbClr val="FF0000"/>
                </a:solidFill>
                <a:latin typeface="+mj-ea"/>
                <a:ea typeface="+mj-ea"/>
              </a:rPr>
              <a:t>April 21</a:t>
            </a:r>
            <a:r>
              <a:rPr lang="en-US" altLang="zh-CN" sz="1200" baseline="30000" dirty="0" smtClean="0">
                <a:solidFill>
                  <a:srgbClr val="FF0000"/>
                </a:solidFill>
                <a:latin typeface="+mj-ea"/>
                <a:ea typeface="+mj-ea"/>
              </a:rPr>
              <a:t>st</a:t>
            </a:r>
            <a:r>
              <a:rPr lang="en-US" altLang="zh-CN" sz="1200" dirty="0" smtClean="0">
                <a:solidFill>
                  <a:srgbClr val="FF0000"/>
                </a:solidFill>
                <a:latin typeface="+mj-ea"/>
                <a:ea typeface="+mj-ea"/>
              </a:rPr>
              <a:t> (Friday) 23:59 </a:t>
            </a:r>
            <a:r>
              <a:rPr lang="en-US" altLang="zh-CN" sz="1200" dirty="0">
                <a:solidFill>
                  <a:srgbClr val="FF0000"/>
                </a:solidFill>
                <a:latin typeface="+mj-ea"/>
                <a:ea typeface="+mj-ea"/>
              </a:rPr>
              <a:t>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process.</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 Detailed arrangements will be provided by session chairs per e-meeting.</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Rounded Corners 201">
            <a:extLst>
              <a:ext uri="{FF2B5EF4-FFF2-40B4-BE49-F238E27FC236}">
                <a16:creationId xmlns="" xmlns:a16="http://schemas.microsoft.com/office/drawing/2014/main"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Rounded Corners 201">
            <a:extLst>
              <a:ext uri="{FF2B5EF4-FFF2-40B4-BE49-F238E27FC236}">
                <a16:creationId xmlns:a16="http://schemas.microsoft.com/office/drawing/2014/main" xmlns="" id="{B6CDA6FF-6740-49E7-B14C-1831ED62E0F8}"/>
              </a:ext>
            </a:extLst>
          </p:cNvPr>
          <p:cNvSpPr/>
          <p:nvPr/>
        </p:nvSpPr>
        <p:spPr>
          <a:xfrm>
            <a:off x="10252153" y="4800512"/>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10188019"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 xmlns:a16="http://schemas.microsoft.com/office/drawing/2014/main"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 xmlns:a16="http://schemas.microsoft.com/office/drawing/2014/main"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 xmlns:a16="http://schemas.microsoft.com/office/drawing/2014/main"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 xmlns:a16="http://schemas.microsoft.com/office/drawing/2014/main"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 xmlns:a16="http://schemas.microsoft.com/office/drawing/2014/main"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 xmlns:a16="http://schemas.microsoft.com/office/drawing/2014/main"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 xmlns:a16="http://schemas.microsoft.com/office/drawing/2014/main"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 xmlns:a16="http://schemas.microsoft.com/office/drawing/2014/main"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 xmlns:a16="http://schemas.microsoft.com/office/drawing/2014/main"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 xmlns:a16="http://schemas.microsoft.com/office/drawing/2014/main"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 xmlns:a16="http://schemas.microsoft.com/office/drawing/2014/main"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 xmlns:a16="http://schemas.microsoft.com/office/drawing/2014/main" id="{61214404-3E99-431F-A1D1-0A44E2021497}"/>
              </a:ext>
            </a:extLst>
          </p:cNvPr>
          <p:cNvSpPr/>
          <p:nvPr/>
        </p:nvSpPr>
        <p:spPr>
          <a:xfrm>
            <a:off x="3570371" y="1338914"/>
            <a:ext cx="3726870"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April</a:t>
            </a:r>
            <a:r>
              <a:rPr lang="en-GB" sz="800" kern="0" dirty="0" smtClean="0">
                <a:solidFill>
                  <a:srgbClr val="FFFFFF"/>
                </a:solidFill>
                <a:latin typeface="微软雅黑" panose="020B0503020204020204" pitchFamily="34" charset="-122"/>
                <a:ea typeface="微软雅黑" panose="020B0503020204020204" pitchFamily="34" charset="-122"/>
              </a:rPr>
              <a:t> 17~20)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 xmlns:a16="http://schemas.microsoft.com/office/drawing/2014/main" id="{61214404-3E99-431F-A1D1-0A44E2021497}"/>
              </a:ext>
            </a:extLst>
          </p:cNvPr>
          <p:cNvSpPr/>
          <p:nvPr/>
        </p:nvSpPr>
        <p:spPr>
          <a:xfrm>
            <a:off x="9248470" y="1338914"/>
            <a:ext cx="279457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GB" sz="800" kern="0" dirty="0" smtClean="0">
                <a:solidFill>
                  <a:srgbClr val="FFFFFF"/>
                </a:solidFill>
                <a:latin typeface="微软雅黑" panose="020B0503020204020204" pitchFamily="34" charset="-122"/>
                <a:ea typeface="微软雅黑" panose="020B0503020204020204" pitchFamily="34" charset="-122"/>
              </a:rPr>
              <a:t>April</a:t>
            </a:r>
            <a:r>
              <a:rPr lang="en-GB" sz="800" kern="0" noProof="0" dirty="0" smtClean="0">
                <a:solidFill>
                  <a:srgbClr val="FFFFFF"/>
                </a:solidFill>
                <a:latin typeface="微软雅黑" panose="020B0503020204020204" pitchFamily="34" charset="-122"/>
                <a:ea typeface="微软雅黑" panose="020B0503020204020204" pitchFamily="34" charset="-122"/>
              </a:rPr>
              <a:t> 21~26)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 xmlns:a16="http://schemas.microsoft.com/office/drawing/2014/main"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 xmlns:a16="http://schemas.microsoft.com/office/drawing/2014/main" id="{B6CDA6FF-6740-49E7-B14C-1831ED62E0F8}"/>
              </a:ext>
            </a:extLst>
          </p:cNvPr>
          <p:cNvSpPr/>
          <p:nvPr/>
        </p:nvSpPr>
        <p:spPr>
          <a:xfrm>
            <a:off x="748196" y="5800534"/>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rPr>
              <a:t>Time</a:t>
            </a:r>
            <a:r>
              <a:rPr lang="en-US" altLang="zh-CN" sz="800" b="1" kern="0" noProof="0" dirty="0" smtClean="0">
                <a:solidFill>
                  <a:srgbClr val="FFFFFF"/>
                </a:solidFill>
                <a:latin typeface="+mj-ea"/>
                <a:ea typeface="+mj-ea"/>
                <a:cs typeface="+mn-cs"/>
              </a:rPr>
              <a:t>line 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4" name="Rectangle: Rounded Corners 201">
            <a:extLst>
              <a:ext uri="{FF2B5EF4-FFF2-40B4-BE49-F238E27FC236}">
                <a16:creationId xmlns="" xmlns:a16="http://schemas.microsoft.com/office/drawing/2014/main" id="{B6CDA6FF-6740-49E7-B14C-1831ED62E0F8}"/>
              </a:ext>
            </a:extLst>
          </p:cNvPr>
          <p:cNvSpPr/>
          <p:nvPr/>
        </p:nvSpPr>
        <p:spPr>
          <a:xfrm>
            <a:off x="1688138" y="5800534"/>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comments and </a:t>
            </a:r>
            <a:r>
              <a:rPr lang="en-US" sz="800" b="1" kern="0" dirty="0" err="1" smtClean="0">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5" name="Rectangle: Rounded Corners 201">
            <a:extLst>
              <a:ext uri="{FF2B5EF4-FFF2-40B4-BE49-F238E27FC236}">
                <a16:creationId xmlns="" xmlns:a16="http://schemas.microsoft.com/office/drawing/2014/main" id="{B6CDA6FF-6740-49E7-B14C-1831ED62E0F8}"/>
              </a:ext>
            </a:extLst>
          </p:cNvPr>
          <p:cNvSpPr/>
          <p:nvPr/>
        </p:nvSpPr>
        <p:spPr>
          <a:xfrm>
            <a:off x="2631551" y="5800534"/>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sz="800" b="1" kern="0" dirty="0">
                <a:solidFill>
                  <a:srgbClr val="FFFFFF"/>
                </a:solidFill>
                <a:latin typeface="+mj-ea"/>
                <a:ea typeface="+mj-ea"/>
                <a:cs typeface="+mn-cs"/>
              </a:rPr>
              <a:t>GTW </a:t>
            </a:r>
            <a:r>
              <a:rPr lang="en-US" sz="800" b="1" kern="0" dirty="0">
                <a:solidFill>
                  <a:srgbClr val="FFFFFF"/>
                </a:solidFill>
                <a:latin typeface="+mj-ea"/>
                <a:ea typeface="+mj-ea"/>
                <a:cs typeface="+mn-cs"/>
              </a:rPr>
              <a:t>session </a:t>
            </a:r>
          </a:p>
          <a:p>
            <a:pPr algn="ctr" defTabSz="514299" eaLnBrk="1" fontAlgn="auto" hangingPunct="1">
              <a:spcBef>
                <a:spcPts val="0"/>
              </a:spcBef>
              <a:spcAft>
                <a:spcPts val="0"/>
              </a:spcAft>
              <a:defRPr/>
            </a:pPr>
            <a:r>
              <a:rPr lang="en-US" sz="800" b="1" kern="0" dirty="0">
                <a:solidFill>
                  <a:srgbClr val="FFFFFF"/>
                </a:solidFill>
                <a:latin typeface="+mj-ea"/>
                <a:ea typeface="+mj-ea"/>
                <a:cs typeface="+mn-cs"/>
              </a:rPr>
              <a:t>(main, RRM, </a:t>
            </a:r>
            <a:r>
              <a:rPr lang="en-US" sz="800" b="1" kern="0" dirty="0" smtClean="0">
                <a:solidFill>
                  <a:srgbClr val="FFFFFF"/>
                </a:solidFill>
                <a:latin typeface="+mj-ea"/>
                <a:ea typeface="+mj-ea"/>
                <a:cs typeface="+mn-cs"/>
              </a:rPr>
              <a:t>BS, offline GTW)</a:t>
            </a:r>
            <a:endParaRPr lang="en-US" sz="800" b="1" kern="0" dirty="0">
              <a:solidFill>
                <a:srgbClr val="FFFFFF"/>
              </a:solidFill>
              <a:latin typeface="+mj-ea"/>
              <a:ea typeface="+mj-ea"/>
              <a:cs typeface="+mn-cs"/>
            </a:endParaRPr>
          </a:p>
        </p:txBody>
      </p:sp>
      <p:sp>
        <p:nvSpPr>
          <p:cNvPr id="206" name="TextBox 1">
            <a:extLst>
              <a:ext uri="{FF2B5EF4-FFF2-40B4-BE49-F238E27FC236}">
                <a16:creationId xmlns="" xmlns:a16="http://schemas.microsoft.com/office/drawing/2014/main" id="{E151FB97-9B3A-4312-805C-6B499B697A34}"/>
              </a:ext>
            </a:extLst>
          </p:cNvPr>
          <p:cNvSpPr txBox="1"/>
          <p:nvPr/>
        </p:nvSpPr>
        <p:spPr>
          <a:xfrm>
            <a:off x="6746721" y="6324396"/>
            <a:ext cx="5445279"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out</a:t>
            </a:r>
            <a:r>
              <a:rPr lang="en-US" sz="800" b="1" dirty="0">
                <a:solidFill>
                  <a:srgbClr val="000000"/>
                </a:solidFill>
                <a:latin typeface="微软雅黑" panose="020B0503020204020204" pitchFamily="34" charset="-122"/>
                <a:ea typeface="微软雅黑" panose="020B0503020204020204" pitchFamily="34" charset="-122"/>
              </a:rPr>
              <a:t>.</a:t>
            </a:r>
            <a:endPar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 xmlns:a16="http://schemas.microsoft.com/office/drawing/2014/main" id="{61214404-3E99-431F-A1D1-0A44E2021497}"/>
              </a:ext>
            </a:extLst>
          </p:cNvPr>
          <p:cNvSpPr/>
          <p:nvPr/>
        </p:nvSpPr>
        <p:spPr>
          <a:xfrm>
            <a:off x="7344961" y="1338309"/>
            <a:ext cx="91709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sz="800" kern="0" noProof="0" dirty="0" smtClean="0">
                <a:solidFill>
                  <a:srgbClr val="FFFFFF"/>
                </a:solidFill>
                <a:latin typeface="微软雅黑" panose="020B0503020204020204" pitchFamily="34" charset="-122"/>
                <a:ea typeface="微软雅黑" panose="020B0503020204020204" pitchFamily="34" charset="-122"/>
              </a:rPr>
              <a:t>April</a:t>
            </a:r>
            <a:r>
              <a:rPr lang="en-US" sz="800" kern="0" dirty="0" smtClean="0">
                <a:solidFill>
                  <a:srgbClr val="FFFFFF"/>
                </a:solidFill>
                <a:latin typeface="微软雅黑" panose="020B0503020204020204" pitchFamily="34" charset="-122"/>
                <a:ea typeface="微软雅黑" panose="020B0503020204020204" pitchFamily="34" charset="-122"/>
              </a:rPr>
              <a:t> 21~26</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775649" y="480051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 xmlns:a16="http://schemas.microsoft.com/office/drawing/2014/main" id="{B6CDA6FF-6740-49E7-B14C-1831ED62E0F8}"/>
              </a:ext>
            </a:extLst>
          </p:cNvPr>
          <p:cNvSpPr/>
          <p:nvPr/>
        </p:nvSpPr>
        <p:spPr>
          <a:xfrm>
            <a:off x="3621333"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4561247"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6467479" y="556308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 xmlns:a16="http://schemas.microsoft.com/office/drawing/2014/main" id="{B6CDA6FF-6740-49E7-B14C-1831ED62E0F8}"/>
              </a:ext>
            </a:extLst>
          </p:cNvPr>
          <p:cNvSpPr/>
          <p:nvPr/>
        </p:nvSpPr>
        <p:spPr>
          <a:xfrm>
            <a:off x="6461185"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6467479"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78" name="文本框 77"/>
          <p:cNvSpPr txBox="1"/>
          <p:nvPr/>
        </p:nvSpPr>
        <p:spPr>
          <a:xfrm>
            <a:off x="7303671" y="3066095"/>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7407558"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5512600"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fr-FR" sz="800" b="1" kern="0" dirty="0">
                <a:solidFill>
                  <a:srgbClr val="FFFFFF"/>
                </a:solidFill>
                <a:latin typeface="+mj-ea"/>
                <a:ea typeface="+mj-ea"/>
                <a:cs typeface="+mn-cs"/>
              </a:rPr>
              <a:t>GTW </a:t>
            </a:r>
            <a:r>
              <a:rPr lang="fr-FR" sz="800" b="1" kern="0" dirty="0" smtClean="0">
                <a:solidFill>
                  <a:srgbClr val="FFFFFF"/>
                </a:solidFill>
                <a:latin typeface="+mj-ea"/>
                <a:ea typeface="+mj-ea"/>
                <a:cs typeface="+mn-cs"/>
              </a:rPr>
              <a:t>session</a:t>
            </a:r>
            <a:endParaRPr lang="fr-FR"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fr-FR" sz="800" b="1" kern="0" dirty="0">
                <a:solidFill>
                  <a:srgbClr val="FFFFFF"/>
                </a:solidFill>
                <a:latin typeface="+mj-ea"/>
                <a:ea typeface="+mj-ea"/>
                <a:cs typeface="+mn-cs"/>
              </a:rPr>
              <a:t>3:00-6:00  </a:t>
            </a:r>
            <a:r>
              <a:rPr lang="fr-FR" sz="800" b="1" kern="0" dirty="0" smtClean="0">
                <a:solidFill>
                  <a:srgbClr val="FFFFFF"/>
                </a:solidFill>
                <a:latin typeface="+mj-ea"/>
                <a:ea typeface="+mj-ea"/>
                <a:cs typeface="+mn-cs"/>
              </a:rPr>
              <a:t>UTC</a:t>
            </a:r>
            <a:endParaRPr lang="fr-FR" sz="800" b="1" kern="0" dirty="0">
              <a:solidFill>
                <a:srgbClr val="FFFFFF"/>
              </a:solidFill>
              <a:latin typeface="+mj-ea"/>
              <a:ea typeface="+mj-ea"/>
              <a:cs typeface="+mn-cs"/>
            </a:endParaRPr>
          </a:p>
        </p:txBody>
      </p:sp>
      <p:sp>
        <p:nvSpPr>
          <p:cNvPr id="83" name="Rectangle: Rounded Corners 201">
            <a:extLst>
              <a:ext uri="{FF2B5EF4-FFF2-40B4-BE49-F238E27FC236}">
                <a16:creationId xmlns="" xmlns:a16="http://schemas.microsoft.com/office/drawing/2014/main"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252819" y="5432905"/>
            <a:ext cx="784800" cy="92241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0252819"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187237"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 xmlns:a16="http://schemas.microsoft.com/office/drawing/2014/main" id="{B6CDA6FF-6740-49E7-B14C-1831ED62E0F8}"/>
              </a:ext>
            </a:extLst>
          </p:cNvPr>
          <p:cNvSpPr/>
          <p:nvPr/>
        </p:nvSpPr>
        <p:spPr>
          <a:xfrm>
            <a:off x="10252819"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1187237" y="4800512"/>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圆角矩形标注 99"/>
          <p:cNvSpPr/>
          <p:nvPr/>
        </p:nvSpPr>
        <p:spPr bwMode="auto">
          <a:xfrm>
            <a:off x="833304" y="3480712"/>
            <a:ext cx="1656605" cy="721680"/>
          </a:xfrm>
          <a:prstGeom prst="wedgeRoundRectCallout">
            <a:avLst>
              <a:gd name="adj1" fmla="val 28845"/>
              <a:gd name="adj2" fmla="val 130180"/>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Companies need feed back if </a:t>
            </a:r>
            <a:r>
              <a:rPr lang="en-US" altLang="zh-CN" sz="800" dirty="0" err="1" smtClean="0">
                <a:latin typeface="+mj-ea"/>
                <a:ea typeface="+mj-ea"/>
              </a:rPr>
              <a:t>tdoc</a:t>
            </a:r>
            <a:r>
              <a:rPr lang="en-US" altLang="zh-CN" sz="800" dirty="0" smtClean="0">
                <a:latin typeface="+mj-ea"/>
                <a:ea typeface="+mj-ea"/>
              </a:rPr>
              <a:t> is submitted in wrong agenda or </a:t>
            </a:r>
            <a:r>
              <a:rPr lang="en-US" altLang="zh-CN" sz="800" dirty="0" err="1" smtClean="0">
                <a:latin typeface="+mj-ea"/>
                <a:ea typeface="+mj-ea"/>
              </a:rPr>
              <a:t>tdoc</a:t>
            </a:r>
            <a:r>
              <a:rPr lang="en-US" altLang="zh-CN" sz="800" dirty="0" smtClean="0">
                <a:latin typeface="+mj-ea"/>
                <a:ea typeface="+mj-ea"/>
              </a:rPr>
              <a:t> is missing from email summary</a:t>
            </a:r>
            <a:endParaRPr lang="zh-CN" altLang="en-US" sz="800" dirty="0">
              <a:latin typeface="+mj-ea"/>
              <a:ea typeface="+mj-ea"/>
            </a:endParaRPr>
          </a:p>
        </p:txBody>
      </p:sp>
      <p:sp>
        <p:nvSpPr>
          <p:cNvPr id="151" name="矩形 150"/>
          <p:cNvSpPr/>
          <p:nvPr/>
        </p:nvSpPr>
        <p:spPr>
          <a:xfrm>
            <a:off x="1022101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Tue16:00 </a:t>
            </a:r>
            <a:r>
              <a:rPr lang="en-US" altLang="zh-CN" sz="700" b="1" dirty="0">
                <a:latin typeface="微软雅黑" panose="020B0503020204020204" pitchFamily="34" charset="-122"/>
                <a:ea typeface="微软雅黑" panose="020B0503020204020204" pitchFamily="34" charset="-122"/>
              </a:rPr>
              <a:t>UTC </a:t>
            </a:r>
            <a:endParaRPr lang="zh-CN" altLang="en-US" sz="2000" b="1" dirty="0"/>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740755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380868" y="20047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187237"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(no</a:t>
            </a:r>
            <a:r>
              <a:rPr kumimoji="0" lang="en-US" sz="800" b="1" i="0" u="none" strike="noStrike" kern="0" cap="none" spc="0" normalizeH="0" noProof="0" dirty="0" smtClean="0">
                <a:ln>
                  <a:noFill/>
                </a:ln>
                <a:solidFill>
                  <a:srgbClr val="FFFFFF"/>
                </a:solidFill>
                <a:effectLst/>
                <a:uLnTx/>
                <a:uFillTx/>
                <a:latin typeface="+mj-ea"/>
                <a:ea typeface="+mj-ea"/>
                <a:cs typeface="+mn-cs"/>
              </a:rPr>
              <a:t> offline GTW)</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263436"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39" name="圆角矩形标注 138"/>
          <p:cNvSpPr/>
          <p:nvPr/>
        </p:nvSpPr>
        <p:spPr bwMode="auto">
          <a:xfrm>
            <a:off x="9184512" y="2806888"/>
            <a:ext cx="978024" cy="1041766"/>
          </a:xfrm>
          <a:prstGeom prst="wedgeRoundRectCallout">
            <a:avLst>
              <a:gd name="adj1" fmla="val 60126"/>
              <a:gd name="adj2" fmla="val 115371"/>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Please do not upload the formal </a:t>
            </a:r>
            <a:r>
              <a:rPr lang="en-US" altLang="zh-CN" sz="800" b="1" dirty="0" err="1" smtClean="0">
                <a:latin typeface="+mj-ea"/>
              </a:rPr>
              <a:t>tdocs</a:t>
            </a:r>
            <a:r>
              <a:rPr lang="en-US" altLang="zh-CN" sz="800" b="1" dirty="0" smtClean="0">
                <a:latin typeface="+mj-ea"/>
              </a:rPr>
              <a:t> before the end of checking window</a:t>
            </a:r>
            <a:endParaRPr lang="zh-CN" altLang="en-US" sz="800" b="1" dirty="0">
              <a:latin typeface="+mj-ea"/>
            </a:endParaRPr>
          </a:p>
        </p:txBody>
      </p:sp>
      <p:sp>
        <p:nvSpPr>
          <p:cNvPr id="141" name="矩形 140"/>
          <p:cNvSpPr/>
          <p:nvPr/>
        </p:nvSpPr>
        <p:spPr bwMode="auto">
          <a:xfrm flipV="1">
            <a:off x="9260451"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43" name="Rectangle: Rounded Corners 201">
            <a:extLst>
              <a:ext uri="{FF2B5EF4-FFF2-40B4-BE49-F238E27FC236}">
                <a16:creationId xmlns:a16="http://schemas.microsoft.com/office/drawing/2014/main" xmlns="" id="{B6CDA6FF-6740-49E7-B14C-1831ED62E0F8}"/>
              </a:ext>
            </a:extLst>
          </p:cNvPr>
          <p:cNvSpPr/>
          <p:nvPr/>
        </p:nvSpPr>
        <p:spPr>
          <a:xfrm>
            <a:off x="9321709" y="529347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Update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round </a:t>
            </a:r>
            <a:r>
              <a:rPr lang="en-US" sz="800" b="1" kern="0" dirty="0">
                <a:solidFill>
                  <a:schemeClr val="bg1"/>
                </a:solidFill>
                <a:latin typeface="+mj-ea"/>
                <a:ea typeface="+mj-ea"/>
                <a:cs typeface="+mn-cs"/>
              </a:rPr>
              <a:t>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40" name="Rectangle: Rounded Corners 201">
            <a:extLst>
              <a:ext uri="{FF2B5EF4-FFF2-40B4-BE49-F238E27FC236}">
                <a16:creationId xmlns:a16="http://schemas.microsoft.com/office/drawing/2014/main" xmlns="" id="{B6CDA6FF-6740-49E7-B14C-1831ED62E0F8}"/>
              </a:ext>
            </a:extLst>
          </p:cNvPr>
          <p:cNvSpPr/>
          <p:nvPr/>
        </p:nvSpPr>
        <p:spPr>
          <a:xfrm>
            <a:off x="7406225" y="5432905"/>
            <a:ext cx="786133" cy="925675"/>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44" name="文本框 143"/>
          <p:cNvSpPr txBox="1"/>
          <p:nvPr/>
        </p:nvSpPr>
        <p:spPr>
          <a:xfrm>
            <a:off x="11089270" y="2167432"/>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Extended discussions for controversial topics</a:t>
            </a:r>
            <a:endParaRPr lang="zh-CN" altLang="en-US" sz="800" dirty="0">
              <a:latin typeface="微软雅黑" panose="020B0503020204020204" pitchFamily="34" charset="-122"/>
              <a:ea typeface="微软雅黑" panose="020B0503020204020204" pitchFamily="34" charset="-122"/>
            </a:endParaRPr>
          </a:p>
        </p:txBody>
      </p:sp>
      <p:sp>
        <p:nvSpPr>
          <p:cNvPr id="145" name="Rectangle: Rounded Corners 201">
            <a:extLst>
              <a:ext uri="{FF2B5EF4-FFF2-40B4-BE49-F238E27FC236}">
                <a16:creationId xmlns:a16="http://schemas.microsoft.com/office/drawing/2014/main" xmlns="" id="{B6CDA6FF-6740-49E7-B14C-1831ED62E0F8}"/>
              </a:ext>
            </a:extLst>
          </p:cNvPr>
          <p:cNvSpPr/>
          <p:nvPr/>
        </p:nvSpPr>
        <p:spPr>
          <a:xfrm>
            <a:off x="9321709"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8359933" y="544849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 on Sat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347995" y="4960412"/>
            <a:ext cx="1460271" cy="360717"/>
          </a:xfrm>
          <a:prstGeom prst="wedgeRoundRectCallout">
            <a:avLst>
              <a:gd name="adj1" fmla="val 46928"/>
              <a:gd name="adj2" fmla="val 77829"/>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46" name="文本框 145"/>
          <p:cNvSpPr txBox="1"/>
          <p:nvPr/>
        </p:nvSpPr>
        <p:spPr>
          <a:xfrm>
            <a:off x="4477998" y="4795895"/>
            <a:ext cx="907198" cy="707886"/>
          </a:xfrm>
          <a:prstGeom prst="rect">
            <a:avLst/>
          </a:prstGeom>
          <a:noFill/>
        </p:spPr>
        <p:txBody>
          <a:bodyPr wrap="square" rtlCol="0">
            <a:spAutoFit/>
          </a:bodyPr>
          <a:lstStyle/>
          <a:p>
            <a:pPr algn="ctr"/>
            <a:r>
              <a:rPr lang="en-US" altLang="zh-CN" sz="800" dirty="0">
                <a:latin typeface="微软雅黑" panose="020B0503020204020204" pitchFamily="34" charset="-122"/>
                <a:ea typeface="微软雅黑" panose="020B0503020204020204" pitchFamily="34" charset="-122"/>
              </a:rPr>
              <a:t>Companies need provide comments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1697428"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Comments on initial summary, checking agenda</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p>
        </p:txBody>
      </p:sp>
      <p:sp>
        <p:nvSpPr>
          <p:cNvPr id="88" name="圆角矩形标注 87"/>
          <p:cNvSpPr/>
          <p:nvPr/>
        </p:nvSpPr>
        <p:spPr bwMode="auto">
          <a:xfrm>
            <a:off x="3649695" y="5755694"/>
            <a:ext cx="2383636" cy="705670"/>
          </a:xfrm>
          <a:prstGeom prst="wedgeRoundRectCallout">
            <a:avLst>
              <a:gd name="adj1" fmla="val -65042"/>
              <a:gd name="adj2" fmla="val -20207"/>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mj-ea"/>
                <a:ea typeface="+mj-ea"/>
              </a:rPr>
              <a:t>One additional offline GTW may be scheduled </a:t>
            </a:r>
            <a:r>
              <a:rPr lang="en-US" altLang="zh-CN" sz="800" dirty="0" smtClean="0">
                <a:latin typeface="+mj-ea"/>
                <a:ea typeface="+mj-ea"/>
              </a:rPr>
              <a:t>according to RAN conclusion, but </a:t>
            </a:r>
            <a:r>
              <a:rPr lang="en-US" altLang="zh-CN" sz="800" dirty="0">
                <a:latin typeface="+mj-ea"/>
                <a:ea typeface="+mj-ea"/>
              </a:rPr>
              <a:t>not for every </a:t>
            </a:r>
            <a:r>
              <a:rPr lang="en-US" altLang="zh-CN" sz="800" dirty="0" smtClean="0">
                <a:latin typeface="+mj-ea"/>
                <a:ea typeface="+mj-ea"/>
              </a:rPr>
              <a:t>day. Totally at most four GTW sessions would be scheduled. Offline GTW = ad hoc room in f2f meeting</a:t>
            </a:r>
            <a:endParaRPr lang="en-US" altLang="zh-CN" sz="800" dirty="0">
              <a:latin typeface="+mj-ea"/>
              <a:ea typeface="+mj-ea"/>
            </a:endParaRPr>
          </a:p>
        </p:txBody>
      </p:sp>
      <p:sp>
        <p:nvSpPr>
          <p:cNvPr id="102" name="Rectangle: Rounded Corners 201">
            <a:extLst>
              <a:ext uri="{FF2B5EF4-FFF2-40B4-BE49-F238E27FC236}">
                <a16:creationId xmlns="" xmlns:a16="http://schemas.microsoft.com/office/drawing/2014/main" id="{B6CDA6FF-6740-49E7-B14C-1831ED62E0F8}"/>
              </a:ext>
            </a:extLst>
          </p:cNvPr>
          <p:cNvSpPr/>
          <p:nvPr/>
        </p:nvSpPr>
        <p:spPr>
          <a:xfrm>
            <a:off x="3646563" y="3903506"/>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
        <p:nvSpPr>
          <p:cNvPr id="81" name="Rectangle: Rounded Corners 201">
            <a:extLst>
              <a:ext uri="{FF2B5EF4-FFF2-40B4-BE49-F238E27FC236}">
                <a16:creationId xmlns="" xmlns:a16="http://schemas.microsoft.com/office/drawing/2014/main" id="{B6CDA6FF-6740-49E7-B14C-1831ED62E0F8}"/>
              </a:ext>
            </a:extLst>
          </p:cNvPr>
          <p:cNvSpPr/>
          <p:nvPr/>
        </p:nvSpPr>
        <p:spPr>
          <a:xfrm>
            <a:off x="9322375" y="3903506"/>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Tree>
    <p:extLst>
      <p:ext uri="{BB962C8B-B14F-4D97-AF65-F5344CB8AC3E}">
        <p14:creationId xmlns:p14="http://schemas.microsoft.com/office/powerpoint/2010/main" val="228720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6.1 </a:t>
            </a:r>
            <a:r>
              <a:rPr lang="en-US" altLang="zh-CN" sz="1400" dirty="0"/>
              <a:t>for LTE, AI </a:t>
            </a:r>
            <a:r>
              <a:rPr lang="en-US" altLang="zh-CN" sz="1400" dirty="0" smtClean="0"/>
              <a:t>4.3–4.13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17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April 19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April 20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April 24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April 25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April 26 (Wednesday),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April 28 (Monday),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altLang="zh-CN" sz="1200" dirty="0" smtClean="0">
                <a:solidFill>
                  <a:srgbClr val="FF0000"/>
                </a:solidFill>
              </a:rPr>
              <a:t>Thursday</a:t>
            </a:r>
            <a:r>
              <a:rPr lang="en-US" sz="1200" dirty="0" smtClean="0">
                <a:solidFill>
                  <a:srgbClr val="FF0000"/>
                </a:solidFill>
              </a:rPr>
              <a:t>),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April 28 (Friday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8 (Monday),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9 </a:t>
            </a:r>
            <a:r>
              <a:rPr lang="en-US" altLang="zh-CN" sz="1200" dirty="0">
                <a:solidFill>
                  <a:srgbClr val="FF0000"/>
                </a:solidFill>
              </a:rPr>
              <a:t>(</a:t>
            </a:r>
            <a:r>
              <a:rPr lang="en-US" altLang="zh-CN" sz="1200" dirty="0" smtClean="0">
                <a:solidFill>
                  <a:srgbClr val="FF0000"/>
                </a:solidFill>
              </a:rPr>
              <a:t>Tuesday),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April 27 (Thursday)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www.3gpp.org/ftp/tsg_ran/WG4_Radio/TSGR4_106bis-e/Templates</a:t>
            </a:r>
            <a:endParaRPr lang="en-US" sz="1200" dirty="0" smtClean="0"/>
          </a:p>
          <a:p>
            <a:pPr lvl="1">
              <a:spcBef>
                <a:spcPts val="0"/>
              </a:spcBef>
              <a:spcAft>
                <a:spcPts val="600"/>
              </a:spcAft>
            </a:pPr>
            <a:r>
              <a:rPr lang="en-US" sz="1200" dirty="0" smtClean="0">
                <a:cs typeface="+mn-cs"/>
              </a:rPr>
              <a:t>By </a:t>
            </a:r>
            <a:r>
              <a:rPr lang="en-US" sz="1200" dirty="0">
                <a:cs typeface="+mn-cs"/>
              </a:rPr>
              <a:t>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www.3gpp.org/ftp/tsg_ran/WG4_Radio/TSGR4_106bis-e/Templates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5575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 ds:uri="http://schemas.microsoft.com/office/infopath/2007/PartnerControls"/>
    <ds:schemaRef ds:uri="a915fe38-2618-47b6-8303-829fb71466d5"/>
    <ds:schemaRef ds:uri="http://www.w3.org/XML/1998/namespace"/>
    <ds:schemaRef ds:uri="23d77754-4ccc-4c57-9291-cab09e81894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350385</TotalTime>
  <Words>3573</Words>
  <Application>Microsoft Office PowerPoint</Application>
  <PresentationFormat>宽屏</PresentationFormat>
  <Paragraphs>354</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黑体</vt:lpstr>
      <vt:lpstr>宋体</vt:lpstr>
      <vt:lpstr>微软雅黑</vt:lpstr>
      <vt:lpstr>Arial</vt:lpstr>
      <vt:lpstr>Arial Black</vt:lpstr>
      <vt:lpstr>Calibri</vt:lpstr>
      <vt:lpstr>Times New Roman</vt:lpstr>
      <vt:lpstr>Wingdings</vt:lpstr>
      <vt:lpstr>3gpp</vt:lpstr>
      <vt:lpstr>RAN4#106bis-e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Rel-18 tdoc handling for non-spectrum related WI</vt:lpstr>
      <vt:lpstr>CR/WF template</vt:lpstr>
      <vt:lpstr>Correctly preparation for TR and TS</vt:lpstr>
      <vt:lpstr>Correctly preparation for TR and TS (cont.)</vt:lpstr>
      <vt:lpstr>Guidance of TOHRU for GTW</vt:lpstr>
      <vt:lpstr>Register and check-in</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1296</cp:revision>
  <cp:lastPrinted>2016-09-15T08:31:35Z</cp:lastPrinted>
  <dcterms:created xsi:type="dcterms:W3CDTF">2009-11-27T05:15:11Z</dcterms:created>
  <dcterms:modified xsi:type="dcterms:W3CDTF">2023-04-07T11:35:18Z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(3)0rDShSCFHlTiOsIqigqvGBEXdL1HLblKxwOVAGc+jvd+qqwjF/lqbolQ6NQp/uk71pWUMEul
gHfNMqaSRnwTEWH/+On5xu7jL67xMEHRHj6+4eBuIj+POrdMi/ZKez4oAwt1wCMWNS6U5S59
Yiuwt/OHPcaCrqN48eXDYHQ6LoR/D+/BWsVvj9Xk7zkm0QQRBDpW2mRN/qotj03M5sfaxt9o
yATiXyPYbCz0KNVM5c</vt:lpwstr>
  </property>
  <property fmtid="{D5CDD505-2E9C-101B-9397-08002B2CF9AE}" pid="15" name="_2015_ms_pID_7253431">
    <vt:lpwstr>qBpTrJz0vu4R0icUerpAXdzFueusoUHZKiQ44H3OYvDdQO12IurjZ7
U1685zMjgaiL7sH7e57rwJPsErogwCKd7Qyu8OCJ4u5CZ1f0cOfJ/Xc02O+IGbjXcyV1qnBF
FNf0s62I/zerwbHLKjxx7ciU1/6ZsTlMXoZQJeKwxAVL1x6Wy25eEKE+sONGzR7m4cHgX4VB
rF/UiYjyzSayFuaobUq+C1B0bC8yAWdX3b7u</vt:lpwstr>
  </property>
  <property fmtid="{D5CDD505-2E9C-101B-9397-08002B2CF9AE}" pid="16" name="_2015_ms_pID_7253432">
    <vt:lpwstr>Fw==</vt:lpwstr>
  </property>
</Properties>
</file>