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1003" r:id="rId6"/>
    <p:sldId id="1004" r:id="rId7"/>
    <p:sldId id="1005" r:id="rId8"/>
    <p:sldId id="1006" r:id="rId9"/>
    <p:sldId id="1007" r:id="rId10"/>
    <p:sldId id="977" r:id="rId11"/>
    <p:sldId id="1008" r:id="rId12"/>
    <p:sldId id="1009" r:id="rId13"/>
    <p:sldId id="1010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1E9657"/>
    <a:srgbClr val="0000FF"/>
    <a:srgbClr val="B1D254"/>
    <a:srgbClr val="FF3300"/>
    <a:srgbClr val="000000"/>
    <a:srgbClr val="000099"/>
    <a:srgbClr val="000066"/>
    <a:srgbClr val="CC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7" autoAdjust="0"/>
    <p:restoredTop sz="95801" autoAdjust="0"/>
  </p:normalViewPr>
  <p:slideViewPr>
    <p:cSldViewPr snapToGrid="0">
      <p:cViewPr varScale="1">
        <p:scale>
          <a:sx n="96" d="100"/>
          <a:sy n="96" d="100"/>
        </p:scale>
        <p:origin x="81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Meetings_3GPP_SYNC/RAN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RAN4#105 meeting schedule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Chair: Haijie Qiu, </a:t>
            </a:r>
            <a:r>
              <a:rPr lang="en-US" dirty="0"/>
              <a:t>Andrey </a:t>
            </a:r>
            <a:r>
              <a:rPr lang="en-US" altLang="zh-CN" dirty="0"/>
              <a:t>Chervyakov</a:t>
            </a:r>
            <a:r>
              <a:rPr lang="en-US" dirty="0"/>
              <a:t>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#105	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Toulouse, France, November 14</a:t>
            </a:r>
            <a:r>
              <a:rPr lang="en-US" sz="14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– November 18</a:t>
            </a:r>
            <a:r>
              <a:rPr lang="en-US" sz="14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, 2022</a:t>
            </a: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2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R4-22xxxxx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Annex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en-US" altLang="zh-CN" b="1" dirty="0"/>
              <a:t>: Upload/download </a:t>
            </a:r>
            <a:r>
              <a:rPr lang="en-US" altLang="zh-CN" b="1" dirty="0" err="1"/>
              <a:t>tdocs</a:t>
            </a:r>
            <a:r>
              <a:rPr lang="en-US" altLang="zh-CN" b="1" dirty="0"/>
              <a:t> during the meeting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Upload/download </a:t>
            </a:r>
            <a:r>
              <a:rPr lang="en-US" sz="1400" dirty="0" err="1"/>
              <a:t>tdocs</a:t>
            </a:r>
            <a:r>
              <a:rPr lang="en-US" sz="1400" dirty="0"/>
              <a:t> during the 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experts attending F2F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10.10.10.10 as local server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experts not attending F2F meeting and join online via GTW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3GPP_Sync from website </a:t>
            </a:r>
            <a:r>
              <a:rPr lang="en-US" altLang="zh-CN" sz="1200" dirty="0">
                <a:hlinkClick r:id="rId2"/>
              </a:rPr>
              <a:t> https://www.3gpp.org/ftp/Meetings_3GPP_SYNC/RAN4</a:t>
            </a:r>
            <a:r>
              <a:rPr lang="en-US" altLang="zh-CN" sz="1200" dirty="0"/>
              <a:t> </a:t>
            </a:r>
            <a:endParaRPr lang="en-US" altLang="zh-CN" sz="1200" dirty="0">
              <a:solidFill>
                <a:srgbClr val="0000FF"/>
              </a:solidFill>
            </a:endParaRP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1400" dirty="0"/>
              <a:t>3GPP Network Information</a:t>
            </a:r>
            <a:endParaRPr lang="zh-CN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3GPP Wireless LAN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SSID: 3GPPWIFI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Password: 3GPP3GPPM (CAPITAL LETTERS!)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IP address: 10.10.10.10</a:t>
            </a:r>
            <a:endParaRPr lang="zh-CN" altLang="zh-CN" sz="1200" dirty="0"/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5361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675447"/>
              </p:ext>
            </p:extLst>
          </p:nvPr>
        </p:nvGraphicFramePr>
        <p:xfrm>
          <a:off x="281221" y="1273321"/>
          <a:ext cx="11674991" cy="5440680"/>
        </p:xfrm>
        <a:graphic>
          <a:graphicData uri="http://schemas.openxmlformats.org/drawingml/2006/table">
            <a:tbl>
              <a:tblPr/>
              <a:tblGrid>
                <a:gridCol w="1108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RAN4 Main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(Ground floor)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RAN4 RRM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(RAN1 </a:t>
                      </a:r>
                      <a:r>
                        <a:rPr kumimoji="0" lang="en-US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Brk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2, 1</a:t>
                      </a:r>
                      <a:r>
                        <a:rPr kumimoji="0" lang="en-US" altLang="zh-CN" sz="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st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floor)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BSRF_Demod_Test</a:t>
                      </a: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(RAN4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Brk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1, Ground floor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6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9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:00-9:30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1. Opening of the meeting </a:t>
                      </a: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2. Approval of the agenda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3. Letters / reports from other groups / meetings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Join session topic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n28 access failure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R4-2218650, R4-2218772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9:45-10:30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[105][111] NR_LTE_V2X_PC5_combos: AI 7.14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[105][112] LTE_NR_HPUE_FWVM: AI 7.15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AI 7.16.1 NR_RAIL_HPUE_n100_n101 (1)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Rel-17 RRM </a:t>
                      </a:r>
                      <a:endParaRPr lang="ru-RU" altLang="zh-CN" sz="900" b="1" i="0" u="none" strike="noStrike" kern="1200" dirty="0"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[105][209] NR_feMIMO_RRM_2: AI 6.5.2 (15)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Rel-17 </a:t>
                      </a:r>
                      <a:r>
                        <a:rPr kumimoji="0" lang="en-US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Demod</a:t>
                      </a: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[105][318] NR_NTN_Demod_Part1:  AI 6.2.6.1, 6.2.6.3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[105][319] NR_NTN_Demod_Part2: AI 6.2.6.2 (26)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11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:00-13:00</a:t>
                      </a:r>
                      <a:endParaRPr kumimoji="0" lang="en-US" altLang="en-US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[105][114]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HPUE_Basket_Intra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-CA_TDD: AI 7.18, 7.21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[105][113]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HPUE_Basket_EN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-DC: AI 7.17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[105][115]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HPUE_Basket_inter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-CA_SUL: AI 7.19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[105][116]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HPUE_Basket_FDD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7.20, 7.22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[105][117] </a:t>
                      </a:r>
                      <a:r>
                        <a:rPr kumimoji="0" lang="en-US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LTE_NR_Other_WI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7.23, 7.24, 7.25, 7.26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[105][118] NR_600MHz_APT_part1: AI 7.27, 7.27.1, 7.27.2 (15)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[105][208] NR_feMIMO_RRM_1: AI 6.5.1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[105][204] NR_NTN_solutions_RRM_1: AI 6.2.4 (23)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[105][320] NR_exto71GHz_Demod_Part1: AI 6.3.6.3 (22)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[105][321] NR_exto71GHz_Demod_Part2: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6.3.6.2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(30)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14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:10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-16:00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[105][118] NR_600MHz_APT_part1: AI 7.27, 7.27.1, 7.27.2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 7.27.3 BS RF requirements and conformance testing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 7.27.4 RRM requirements (1)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[105][120] </a:t>
                      </a:r>
                      <a:r>
                        <a:rPr kumimoji="0" lang="en-US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NR_unlic_enh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7.28 (15)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[105][205] NR_NTN_solutions_RRM_2: AI 6.2.5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[105][206] NR_ext_to_71GHz_RRM_1: AI 6.3.4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[105][207] NR_ext_to_71GHz_RRM_2: AI 6.3.5 (19)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[105][321] NR_exto71GHz_Demod_Part2: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6.3.6.2</a:t>
                      </a:r>
                      <a:r>
                        <a:rPr kumimoji="0" lang="zh-CN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continued</a:t>
                      </a:r>
                      <a:endParaRPr kumimoji="0" lang="en-GB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[105][322]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NR_cov_enh_Demod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6.4.2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[105][323] NR_FeMIMO_Demod: AI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6.5.3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[105][324] NR_RedCap_Demod: AI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6.6.4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[105][325]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NR_IIOT_URLLC_enh_Demod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6.7.3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[105][317] </a:t>
                      </a: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Demod_Maintenance</a:t>
                      </a: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4.5, 5.4 (33)</a:t>
                      </a: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16:30-18:20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9.2 LTE intra-band contiguous CA for band 8 (1)</a:t>
                      </a: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[105]1121] R18_LTE_TDD_1.6GHz: AI 9.3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[105][122] </a:t>
                      </a:r>
                      <a:r>
                        <a:rPr kumimoji="0" lang="en-US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LTE_terr_bcast_bands_UERF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9.4, 9.4.1, 9.4.2, 9.4.3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RAN4-led non spectrum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[105][123]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FS_NR_eff_BW_util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8.1 (12) including CRs R4-2218811, R4-2218814, R4-2218817 and Cat A CRs.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[105][211] NR_redcap_RRM_1: AI 6.6.2 (19)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[105][210] NR_redcap_RRM_2: AI 6.6.3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[105][212] </a:t>
                      </a:r>
                      <a:r>
                        <a:rPr lang="en-US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NR_IIOT_URLLC_enh</a:t>
                      </a: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6.7.2 (16)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Rel-17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RF Conformance</a:t>
                      </a:r>
                      <a:endParaRPr kumimoji="0" lang="en-US" alt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[105][306] NR_exto71GHz_BSRF: 6.3.2, 6.3.3 (23)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[105][302] </a:t>
                      </a:r>
                      <a:r>
                        <a:rPr kumimoji="0" lang="fr-FR" altLang="ja-JP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NR_Repeater_RFMaintenance</a:t>
                      </a:r>
                      <a:r>
                        <a:rPr kumimoji="0" lang="fr-FR" altLang="ja-JP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6.1.1, 6.1.2 (13)</a:t>
                      </a:r>
                      <a:endParaRPr kumimoji="0" lang="nn-NO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18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:20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 – 19:20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(evening ad hoc)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 hoc for R15/16 UE RF maintenance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Chaired by Jinqiang Xing (OPPO)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Ad-hoc for Rel-18 Further enhancements on NR and MR-DC measurement gaps and measurements without gaps WI </a:t>
                      </a:r>
                      <a:b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altLang="zh-CN" sz="900" b="0" i="1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Chaired by Ato Yu (MediaTek)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Ad-hoc for Rel-18 NTN (focus on Ka band definition)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9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Chaired by Gene (Qualcomm)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765659"/>
              </p:ext>
            </p:extLst>
          </p:nvPr>
        </p:nvGraphicFramePr>
        <p:xfrm>
          <a:off x="281221" y="1273321"/>
          <a:ext cx="11674991" cy="3655645"/>
        </p:xfrm>
        <a:graphic>
          <a:graphicData uri="http://schemas.openxmlformats.org/drawingml/2006/table">
            <a:tbl>
              <a:tblPr/>
              <a:tblGrid>
                <a:gridCol w="1108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Main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(Ground floor)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RRM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(RAN1 </a:t>
                      </a:r>
                      <a:r>
                        <a:rPr kumimoji="0" lang="en-US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2, 1</a:t>
                      </a:r>
                      <a:r>
                        <a:rPr kumimoji="0" lang="en-US" altLang="zh-CN" sz="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st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floor)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BSRF_Demod_Test</a:t>
                      </a: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1, Ground floor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)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8:00-10:30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[105][124] FS_NR_700800900: AI 8.2 (34)</a:t>
                      </a:r>
                      <a:endParaRPr kumimoji="0" lang="en-US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[105][125] </a:t>
                      </a:r>
                      <a:r>
                        <a:rPr kumimoji="0" lang="en-US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FS_SimBC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8.3 (11)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RAN </a:t>
                      </a:r>
                      <a:r>
                        <a:rPr lang="fr-FR" sz="900" b="1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tasks</a:t>
                      </a:r>
                      <a:endParaRPr lang="fr-FR" sz="900" b="1" i="0" u="none" strike="noStrike" kern="1200" dirty="0"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[105][232] </a:t>
                      </a:r>
                      <a:r>
                        <a:rPr lang="en-US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RAN_task_RRM</a:t>
                      </a:r>
                      <a:r>
                        <a:rPr lang="en-US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RRM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105][212] </a:t>
                      </a:r>
                      <a:r>
                        <a:rPr lang="en-US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NR_IIOT_URLLC_enh</a:t>
                      </a: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6.7.2 (cont.)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[105][213] </a:t>
                      </a:r>
                      <a:r>
                        <a:rPr lang="en-US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NR_SmallData_INACTIVE</a:t>
                      </a:r>
                      <a:r>
                        <a:rPr lang="en-US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6.8.2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72AF2F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[</a:t>
                      </a: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105][203] R17_maintenance_RRM: AI 5.3 (39)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[105][303] NR_Repeater_RFConformance: AI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6.1.3 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(13)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[105][304] </a:t>
                      </a:r>
                      <a:r>
                        <a:rPr kumimoji="1" lang="fr-FR" altLang="ja-JP" sz="900" b="0" kern="1200" dirty="0" err="1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NTN_Solutions_RF_Maintenance</a:t>
                      </a: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: 6.2.1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[105][305] </a:t>
                      </a:r>
                      <a:r>
                        <a:rPr kumimoji="0" lang="fr-FR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NTN_Solutions_RFConformance</a:t>
                      </a: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  AI 6.2.2 (18)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0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11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:00-13:00</a:t>
                      </a:r>
                      <a:endParaRPr kumimoji="0" lang="en-US" altLang="en-US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[105][126] FR1_enh2_part1: low MSD AI 8.6, 8.6.1 8.6.4 (21)</a:t>
                      </a:r>
                      <a:endParaRPr kumimoji="0" lang="en-GB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72AF2F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[</a:t>
                      </a: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105][203] R17_maintenance_RRM: AI 5.3 (</a:t>
                      </a:r>
                      <a:r>
                        <a:rPr lang="fr-FR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</a:t>
                      </a: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Rel-18 RF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[105][312] NR_NTN_enh_Part1:AI 8.23.1, 8.23.3 SAN RF (14)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</a:rPr>
                        <a:t>[105][313] NR_NTN_enh_Part2: AI 8.23.2 (6)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14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-16:00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[105][126] FR1_enh2_part1: low MSD AI 8.6, 8.6.1 8.6.4 (continue)</a:t>
                      </a:r>
                      <a:endParaRPr kumimoji="0" lang="en-GB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[105][127] FR1_enh2_part2: 4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AI 8.6.2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[105][128] FR1_enh2_part3:  8Rx AI 8.6.3 (11)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Rel-18 RRM</a:t>
                      </a:r>
                    </a:p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[105][220] NR_MG_enh2_part1: AI 8.10, 8.10.1-2 (31)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[105][221] NR_MG_enh2_part2: AI 8.10.3 (24)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[105][316] </a:t>
                      </a:r>
                      <a:r>
                        <a:rPr kumimoji="0" lang="en-US" alt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IoT_NTN_Co-existence_SANRF</a:t>
                      </a: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9.5.3, 9.5.4 (18)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[105][310] FS_NR_duplex_evo_Part1: </a:t>
                      </a: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AI 8.18 </a:t>
                      </a:r>
                      <a:r>
                        <a:rPr kumimoji="1" lang="fr-FR" altLang="ja-JP" sz="900" b="0" kern="1200" dirty="0" err="1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except</a:t>
                      </a: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 8.18.2.1 (29)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16:20-18:20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[105][128] FR1_enh2_part3:  8Rx AI 8.6.3 (continue)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[105][129] FR2_enh_req_Ph3_part1: BC initial/inactive AI 8.7, 8.7.1, 8.7.3 (29)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[105][130] FR2_enh_req_Ph3_part2: FR2 UL256QAM AI 8.7.2 (13)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105][224] NR_ATG_RRM: AI 8.13.4 (36)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[105][231] </a:t>
                      </a:r>
                      <a:r>
                        <a:rPr lang="fr-FR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LTE_NBeMTC_NTN_RRM</a:t>
                      </a:r>
                      <a:r>
                        <a:rPr lang="fr-FR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9.5.6, 9.5.7 (18)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[105] [310] continue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[105][311] FS_NR_duplex_evo_Part2</a:t>
                      </a:r>
                      <a:r>
                        <a:rPr kumimoji="1" lang="fr-FR" altLang="ja-JP" sz="900" b="0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: AI 8.18.2.1 (12)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18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:20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 – 19:20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(evening ad hoc)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Ad hoc for R17 maintenance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Chaired by Dominique Everaere (Ericsson)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Ad-hoc for Rel-18 NR FR2 multi-</a:t>
                      </a:r>
                      <a:r>
                        <a:rPr lang="fr-FR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Rx</a:t>
                      </a:r>
                      <a:r>
                        <a:rPr lang="fr-FR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chain</a:t>
                      </a:r>
                      <a:r>
                        <a:rPr lang="fr-FR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DL </a:t>
                      </a:r>
                      <a:r>
                        <a:rPr lang="fr-FR" altLang="zh-CN" sz="9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reception</a:t>
                      </a:r>
                      <a:r>
                        <a:rPr lang="fr-FR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</a:t>
                      </a:r>
                      <a:br>
                        <a:rPr lang="fr-FR" altLang="zh-CN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altLang="zh-CN" sz="900" b="0" i="1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Chaired</a:t>
                      </a:r>
                      <a:r>
                        <a:rPr lang="fr-FR" altLang="zh-CN" sz="900" b="0" i="1" u="none" strike="noStrike" kern="1200" dirty="0">
                          <a:solidFill>
                            <a:srgbClr val="72AF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by Valentin Gheorghiu (Qualcomm)</a:t>
                      </a:r>
                      <a:endParaRPr lang="en-US" altLang="zh-CN" sz="900" b="0" i="1" u="none" strike="noStrike" kern="1200" dirty="0">
                        <a:solidFill>
                          <a:srgbClr val="72AF2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baseline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Ad-hoc for FR2-2 BS RF conformance </a:t>
                      </a:r>
                      <a:r>
                        <a:rPr kumimoji="1" lang="en-US" altLang="zh-CN" sz="900" b="0" kern="1200" baseline="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(focused on MU calculation) </a:t>
                      </a:r>
                      <a:r>
                        <a:rPr kumimoji="1" lang="en-US" altLang="zh-CN" sz="900" b="0" i="1" kern="1200" baseline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1" lang="en-US" altLang="ja-JP" sz="900" b="0" i="1" baseline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haired by </a:t>
                      </a:r>
                      <a:r>
                        <a:rPr kumimoji="1" lang="en-US" altLang="zh-CN" sz="900" b="0" i="1" baseline="0" dirty="0">
                          <a:solidFill>
                            <a:srgbClr val="72AF2F"/>
                          </a:solidFill>
                          <a:latin typeface="+mn-lt"/>
                          <a:ea typeface="+mj-ea"/>
                          <a:cs typeface="Arial" panose="020B0604020202020204" pitchFamily="34" charset="0"/>
                        </a:rPr>
                        <a:t>Michal  (Huawei)</a:t>
                      </a:r>
                      <a:endParaRPr kumimoji="1" lang="fr-FR" altLang="ja-JP" sz="900" b="0" i="1" baseline="0" dirty="0">
                        <a:solidFill>
                          <a:srgbClr val="72AF2F"/>
                        </a:solidFill>
                        <a:latin typeface="+mn-lt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Wednesday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46027"/>
              </p:ext>
            </p:extLst>
          </p:nvPr>
        </p:nvGraphicFramePr>
        <p:xfrm>
          <a:off x="281221" y="1273321"/>
          <a:ext cx="11674991" cy="3703320"/>
        </p:xfrm>
        <a:graphic>
          <a:graphicData uri="http://schemas.openxmlformats.org/drawingml/2006/table">
            <a:tbl>
              <a:tblPr/>
              <a:tblGrid>
                <a:gridCol w="1108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Main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(Ground floor)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RRM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(RAN1 </a:t>
                      </a:r>
                      <a:r>
                        <a:rPr kumimoji="0" lang="en-US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2, 1</a:t>
                      </a:r>
                      <a:r>
                        <a:rPr kumimoji="0" lang="en-US" altLang="zh-CN" sz="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st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floor)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BSRF_Demod_Test</a:t>
                      </a: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1, Ground floor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)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7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8:00-10:30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[105][130] FR2_enh_req_Ph3_part2: FR2 UL256QAM AI 8.7.2 (continue)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[105][131] FR2_multiRx_UERF_part1: AI 8.8.2 8.8.2.2 (12)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[105][132] FR2_multiRx_UERF_part2: AI 8.8.2.1 (9)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Rel-15/Rel-16 RRM maintenance</a:t>
                      </a:r>
                    </a:p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[105][201] R15_maintenance_RRM: AI 4.4 (27)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[105][202] R16_maintenance_RRM: AI 4.4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</a:t>
                      </a:r>
                      <a:r>
                        <a:rPr lang="fr-FR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</a:t>
                      </a:r>
                      <a:endParaRPr lang="fr-FR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[105][233] Reply_LS_1: AI 10.1.1, 10.2.5, 10.2.4.2 (12)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[105][234] Reply_LS_2: AI 10.2.1, 10.2.2 (37)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[105][307] FS_NR_BS_RF_evo: </a:t>
                      </a: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AI 8.4 (15)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[105][308] NR_ATG_BSRF: </a:t>
                      </a:r>
                      <a:r>
                        <a:rPr kumimoji="0" lang="en-US" alt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8.13.3 (6)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nn-NO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[105][309] NR_LTE_EMC_enh: </a:t>
                      </a: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8.16 (4)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[105][315] </a:t>
                      </a:r>
                      <a:r>
                        <a:rPr kumimoji="1" lang="en-US" altLang="zh-CN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LTE_terr_bcast_bands_BSRF</a:t>
                      </a: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9.4.4 (4)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11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:00-13:00</a:t>
                      </a:r>
                      <a:endParaRPr kumimoji="0" lang="en-US" altLang="en-US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[105][133]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NonCol_intraB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8.11.1, 8.11.2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[105][134] NR_HST_FR2_enh_UERF: AI 8.12.1, 8.12.2, 8.12.3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[105][135] NR_ATG_UERF_part1: co-exist. AI 8.13, 8.13.1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[105][136] NR_ATG_UERF_part2: UE RF AI 8.13.2 (10)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fr-FR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Rel-18 RRM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[105][223] NR_HST_FR2_enh_RRM: AI 8.12.4, 8.12.5 (18)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[105][222] 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NonCol_intraB_ENDC_NR_CA_RRM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: AI 8.11.3 (8)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nn-NO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[105][314] NR_netcon_repeater:  AI </a:t>
                      </a: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8.25.1, 8.25.2 (7)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1" dirty="0">
                          <a:solidFill>
                            <a:srgbClr val="0000FF"/>
                          </a:solidFill>
                          <a:latin typeface="+mn-lt"/>
                          <a:ea typeface="+mj-ea"/>
                        </a:rPr>
                        <a:t>Rel-15/16/17 BS RF maintenance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[105][301] </a:t>
                      </a:r>
                      <a:r>
                        <a:rPr kumimoji="1" lang="fr-FR" altLang="ja-JP" sz="900" b="0" dirty="0" err="1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BSRF_maintenance</a:t>
                      </a:r>
                      <a:r>
                        <a:rPr kumimoji="1" lang="fr-FR" altLang="ja-JP" sz="900" b="0" dirty="0">
                          <a:solidFill>
                            <a:schemeClr val="tx1"/>
                          </a:solidFill>
                          <a:latin typeface="+mn-lt"/>
                          <a:ea typeface="+mj-ea"/>
                        </a:rPr>
                        <a:t> : AI 4.2, 5.1, 5.5 (29)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14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-16:00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WI/SI-led by other WGs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[105][137] FS_NR_pos_UERF: AI 8.19.1, 8.19.2 8.19.3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[105][138] NR_MC_enh_UERF: AI 8.20.1, 8.20.2 (21)</a:t>
                      </a:r>
                      <a:endParaRPr kumimoji="0" lang="en-GB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[105][140] NR_cov_enh2_part1: high power AI 8.24, 8.24.1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[105][141] NR_cov_enh2_part2: reduce MPR/PAR AI 8.24.2 (16)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[105][215] FR2_multiRx_RRM_part1 / AI 8.8.3.1-3 (42)</a:t>
                      </a:r>
                    </a:p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[105][216] FR2_multiRx_RRM_part2 / AI 8.8.3.4 (10)</a:t>
                      </a:r>
                    </a:p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[105][217] FR2_multiRx_RRM_part3 / AI 8.8.3.5 (8)</a:t>
                      </a:r>
                      <a:endParaRPr lang="en-GB" altLang="zh-CN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Rel-18 OTA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nn-NO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[105][329] FS_NR_FR2_OTA_enh: AI </a:t>
                      </a:r>
                      <a:r>
                        <a:rPr kumimoji="1" lang="fr-FR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8.5 (13)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nn-NO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[105][330] NR_FR1_TRP_TRS_enh: AI </a:t>
                      </a:r>
                      <a:r>
                        <a:rPr kumimoji="1" lang="fr-FR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5.6, 8.14 (28)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9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16:30-18:20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 6.3.2 R17 NTN UE RF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[105][139]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NR_NTN_enh_UERF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8.23.4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[105][142]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LTE_NBeMTC_NTN_UERF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9.5.1, 9.5.2, 9.5.5 (27)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[105][227] NR_Mob_enh2_part1 / AI 8.21, 8.21.1, 8.21.3 (41)</a:t>
                      </a:r>
                    </a:p>
                    <a:p>
                      <a:pPr algn="l" fontAlgn="t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[105][228] NR_Mob_enh2_part2 / AI 8.21.2 (12)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8.14 continued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[105][331] </a:t>
                      </a:r>
                      <a:r>
                        <a:rPr kumimoji="1" lang="fr-FR" altLang="ja-JP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NR_MIMO_OTA_enh</a:t>
                      </a:r>
                      <a:r>
                        <a:rPr kumimoji="1" lang="fr-FR" altLang="ja-JP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AI 8.14 (24)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18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:20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 – 19:20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(evening ad hoc)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 hoc for [105][106] NR_Baskets_Part_1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Chaired by Dominique Brunel (Skyworks)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Ad-hoc for Rel-18 Even Further RRM enhancement WI</a:t>
                      </a:r>
                      <a:b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zh-CN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Chaired by Jerry Cui (Apple)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Ad-hoc for Duplex  Evolution  SI (Focused on interference modelling, RAN1 LS reply)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0" i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Chaired by Jackson Wang (Samsung)</a:t>
                      </a:r>
                      <a:endParaRPr kumimoji="1" lang="fr-FR" altLang="ja-JP" sz="900" b="0" i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Thursday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639449"/>
              </p:ext>
            </p:extLst>
          </p:nvPr>
        </p:nvGraphicFramePr>
        <p:xfrm>
          <a:off x="281221" y="1273321"/>
          <a:ext cx="11674991" cy="4311917"/>
        </p:xfrm>
        <a:graphic>
          <a:graphicData uri="http://schemas.openxmlformats.org/drawingml/2006/table">
            <a:tbl>
              <a:tblPr/>
              <a:tblGrid>
                <a:gridCol w="1108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Main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(Ground floor)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RRM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(RAN1 </a:t>
                      </a:r>
                      <a:r>
                        <a:rPr kumimoji="0" lang="en-US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2, 1</a:t>
                      </a:r>
                      <a:r>
                        <a:rPr kumimoji="0" lang="en-US" altLang="zh-CN" sz="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st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floor)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BSRF_Demod_Test</a:t>
                      </a: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1, Ground floor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)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8:00-10:30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LS reply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[105][143]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NR_reply_LS_UE_RF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UE RF LS AI 10.1, 10.2, 10.3</a:t>
                      </a:r>
                      <a:endParaRPr kumimoji="1" lang="en-GB" altLang="zh-CN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RAN task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[105][144] RAN_task_UERF_part1: 2Rx exception U6G AI 11.2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[105][145] RAN_task_UERF_part2: intra EN-DC, Canada/US n77 AI 11.3, 11.4 (30)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Rel-18 RRM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[105][226] 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NR_MC_enh_RRM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: AI 8.20.3 (15)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[105][225] FS_NR_pos_enh2_RRM: AI 8.19.4 (12)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kern="1200" dirty="0">
                          <a:solidFill>
                            <a:srgbClr val="0000FF"/>
                          </a:solidFill>
                          <a:latin typeface="+mn-lt"/>
                          <a:ea typeface="+mj-ea"/>
                          <a:cs typeface="+mn-cs"/>
                        </a:rPr>
                        <a:t>Rel-18 </a:t>
                      </a:r>
                      <a:r>
                        <a:rPr kumimoji="1" lang="en-US" altLang="zh-CN" sz="900" b="1" kern="1200" dirty="0" err="1">
                          <a:solidFill>
                            <a:srgbClr val="0000FF"/>
                          </a:solidFill>
                          <a:latin typeface="+mn-lt"/>
                          <a:ea typeface="+mj-ea"/>
                          <a:cs typeface="+mn-cs"/>
                        </a:rPr>
                        <a:t>Demod</a:t>
                      </a:r>
                      <a:endParaRPr kumimoji="1" lang="en-US" altLang="zh-CN" sz="900" b="1" kern="1200" dirty="0">
                        <a:solidFill>
                          <a:srgbClr val="0000FF"/>
                        </a:solidFill>
                        <a:latin typeface="+mn-lt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n-cs"/>
                        </a:rPr>
                        <a:t>[105][326] RF_FR1_enh2_Demod: AI 8.6.6 (9)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n-cs"/>
                        </a:rPr>
                        <a:t>[105][327] NR_demod_enh3: AI 8.17.1  (11)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sv-SE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n-cs"/>
                        </a:rPr>
                        <a:t>[105][328] IoT_NTN_Demod: AI </a:t>
                      </a:r>
                      <a:r>
                        <a:rPr kumimoji="1"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n-cs"/>
                        </a:rPr>
                        <a:t>9.5.8 (4)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11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:00-13:00</a:t>
                      </a:r>
                      <a:endParaRPr kumimoji="0" lang="en-US" altLang="en-US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Basket WI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[105][106] NR_Baskets_Part_1: AI 7.1 (34)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[105][107] NR_Baskets_Part_2: AI 7.3~7.8 (75)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[105][108] NR_Baskets_Part_3: AI 7.9, 7.13 (13)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[105][109] NR_Baskets_Part_4: AI 7.10, 7.11, 7.12 (78)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[105][110]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LTE_Baskets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 AI 9.1 (3)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[105][218] NR_RRM_enh3_part1: AI 8.9, 8.9.1-2 (28)</a:t>
                      </a:r>
                    </a:p>
                    <a:p>
                      <a:pPr algn="l" fontAlgn="t"/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[105][219] NR_RRM_enh3_part2: AI 8.9.3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Rel-15/16/17: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Demod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 maintenance: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j-ea"/>
                          <a:cs typeface="+mn-cs"/>
                        </a:rPr>
                        <a:t>[105][317]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j-ea"/>
                          <a:cs typeface="+mn-cs"/>
                        </a:rPr>
                        <a:t>Demod_Maintenance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j-ea"/>
                          <a:cs typeface="+mn-cs"/>
                        </a:rPr>
                        <a:t>: AI 4.5, 5.4 (33) continued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900" b="1" kern="12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1" kern="1200" dirty="0" err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Early</a:t>
                      </a: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return to Rel-17 RF </a:t>
                      </a:r>
                      <a:r>
                        <a:rPr kumimoji="1" lang="fr-FR" altLang="ja-JP" sz="900" b="1" kern="1200" dirty="0" err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kumimoji="1" lang="fr-FR" altLang="ja-JP" sz="900" b="1" kern="1200" dirty="0" err="1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14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-16:00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Basket WI 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(continue)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Maintenance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[105][101] Upto_R16_UERF_maintenance</a:t>
                      </a:r>
                      <a:r>
                        <a:rPr kumimoji="0" lang="zh-CN" alt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：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AI 4.1 (70)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[105][102] R17_UERF_maintenance: AI 5.2 (41)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[105][103] NR_ext_to_71GHz: AI 6.3.1 (4)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[105][104] </a:t>
                      </a:r>
                      <a:r>
                        <a:rPr kumimoji="0" lang="en-GB" altLang="zh-CN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NR_cov_enh_maintenance</a:t>
                      </a:r>
                      <a:r>
                        <a:rPr kumimoji="0" lang="en-GB" altLang="zh-CN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 AI 6.4.1 (3)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[105][229] 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NR_DualTxRx_MUSIM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8.22 (36)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[105][230] </a:t>
                      </a:r>
                      <a:r>
                        <a:rPr lang="fr-FR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NR_netcon_repeater_RRM</a:t>
                      </a:r>
                      <a:r>
                        <a:rPr lang="fr-F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 AI 8.25.3 (5)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latin typeface="+mn-lt"/>
                          <a:ea typeface="+mj-ea"/>
                          <a:cs typeface="+mn-cs"/>
                        </a:rPr>
                        <a:t>Return to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16:30-18:20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Maintenance (continue)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 (Maintenance)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18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:20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 – 19:20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(evening ad hoc)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 hoc for [105][142] </a:t>
                      </a:r>
                      <a:r>
                        <a:rPr lang="en-GB" altLang="zh-CN" sz="9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LTE_NBeMTC_NTN_UERF</a:t>
                      </a:r>
                      <a:endParaRPr lang="en-GB" altLang="zh-CN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Chaired by</a:t>
                      </a:r>
                      <a:r>
                        <a:rPr lang="en-GB" altLang="zh-CN" sz="900" b="0" i="1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Tim Frost</a:t>
                      </a:r>
                      <a:r>
                        <a:rPr lang="en-GB" altLang="zh-CN" sz="9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altLang="zh-CN" sz="900" b="0" i="1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MediaTek</a:t>
                      </a:r>
                      <a:r>
                        <a:rPr lang="en-GB" altLang="zh-CN" sz="9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Ad-hoc for RAN task (</a:t>
                      </a: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[105][232] </a:t>
                      </a:r>
                      <a:r>
                        <a:rPr lang="en-US" sz="9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RAN_task_RRM</a:t>
                      </a: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b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zh-CN" sz="9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Chaired by Qian Yang (vivo)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900" b="1" kern="1200" dirty="0">
                          <a:solidFill>
                            <a:srgbClr val="0000FF"/>
                          </a:solidFill>
                          <a:latin typeface="+mn-lt"/>
                          <a:ea typeface="+mj-ea"/>
                          <a:cs typeface="+mn-cs"/>
                        </a:rPr>
                        <a:t>Reserved for Ad-hoc (TBD)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2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Friday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471501"/>
              </p:ext>
            </p:extLst>
          </p:nvPr>
        </p:nvGraphicFramePr>
        <p:xfrm>
          <a:off x="281221" y="1273321"/>
          <a:ext cx="11674991" cy="2573528"/>
        </p:xfrm>
        <a:graphic>
          <a:graphicData uri="http://schemas.openxmlformats.org/drawingml/2006/table">
            <a:tbl>
              <a:tblPr/>
              <a:tblGrid>
                <a:gridCol w="1108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220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Main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(Ground floor)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RRM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(RAN1 </a:t>
                      </a:r>
                      <a:r>
                        <a:rPr kumimoji="0" lang="en-US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2, 1</a:t>
                      </a:r>
                      <a:r>
                        <a:rPr kumimoji="0" lang="en-US" altLang="zh-CN" sz="9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st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floor)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BSRF_Demod_Test</a:t>
                      </a:r>
                      <a:endParaRPr kumimoji="0" lang="en-US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(RAN4 </a:t>
                      </a:r>
                      <a:r>
                        <a:rPr kumimoji="0" lang="en-US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Brk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1, Ground floor</a:t>
                      </a: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)</a:t>
                      </a: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+mj-ea"/>
                        </a:rPr>
                        <a:t>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</a:rPr>
                        <a:t>8:00-10:30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11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:00-13:00</a:t>
                      </a:r>
                      <a:endParaRPr kumimoji="0" lang="en-US" altLang="en-US" sz="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14</a:t>
                      </a:r>
                      <a:r>
                        <a:rPr kumimoji="0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:00</a:t>
                      </a: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-16:00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 (final round)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 (final round)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Return to (final round)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j-ea"/>
                          <a:cs typeface="+mn-cs"/>
                        </a:rPr>
                        <a:t>16:00-17:00</a:t>
                      </a: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  <a:cs typeface="Times New Roman"/>
                        </a:rPr>
                        <a:t>13 Future meetings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  <a:cs typeface="Times New Roman"/>
                        </a:rPr>
                        <a:t>14 Any other business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  <a:cs typeface="Times New Roman"/>
                        </a:rPr>
                        <a:t>Social</a:t>
                      </a:r>
                      <a:r>
                        <a:rPr lang="en-US" altLang="zh-CN" sz="900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j-ea"/>
                          <a:cs typeface="Times New Roman"/>
                        </a:rPr>
                        <a:t> event for resuming f2f meeting </a:t>
                      </a:r>
                      <a:endParaRPr lang="en-US" altLang="zh-CN" sz="9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8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Annex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I: meeting rooms (1/2)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190" y="1273321"/>
            <a:ext cx="8994137" cy="51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587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Annex I: meeting rooms (2/2)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219" y="1273321"/>
            <a:ext cx="9049196" cy="51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697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a915fe38-2618-47b6-8303-829fb71466d5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23d77754-4ccc-4c57-9291-cab09e81894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353995</TotalTime>
  <Words>2169</Words>
  <Application>Microsoft Office PowerPoint</Application>
  <PresentationFormat>宽屏</PresentationFormat>
  <Paragraphs>288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ＭＳ ゴシック</vt:lpstr>
      <vt:lpstr>ＭＳ Ｐゴシック</vt:lpstr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RAN4#105 meeting schedule</vt:lpstr>
      <vt:lpstr>Monday</vt:lpstr>
      <vt:lpstr>Tuesday</vt:lpstr>
      <vt:lpstr>Wednesday</vt:lpstr>
      <vt:lpstr>Thursday</vt:lpstr>
      <vt:lpstr>Friday</vt:lpstr>
      <vt:lpstr>Thanks!</vt:lpstr>
      <vt:lpstr>Annex I: meeting rooms (1/2)</vt:lpstr>
      <vt:lpstr>Annex I: meeting rooms (2/2)</vt:lpstr>
      <vt:lpstr>Annex II: Upload/download tdocs during the meeting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1478</cp:revision>
  <cp:lastPrinted>2016-09-15T08:31:35Z</cp:lastPrinted>
  <dcterms:created xsi:type="dcterms:W3CDTF">2009-11-27T05:15:11Z</dcterms:created>
  <dcterms:modified xsi:type="dcterms:W3CDTF">2022-11-15T23:55:55Z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(3)eJFhNnjTfpLIDBEjZ+uUwLOuTNHVh4caY95nun1X/i/ug3MfH8oybvmU9tFPXPMINUQTlhH7
9DyoUf/Vlhx/DqGssbR2zUHHuyz9UKhka55gpyyFz+xF2wfYvqr104enIunzomrFaooacwEu
24HSHJynOJZR0qFUwMmJ1SQCNiepNSVdcdnYHIsiTQsixWM4hnJvIVBzIdFZh7h5KkFjZVsd
g2H/eyH7GVBGaxXCNc</vt:lpwstr>
  </property>
  <property fmtid="{D5CDD505-2E9C-101B-9397-08002B2CF9AE}" pid="11" name="_2015_ms_pID_7253431">
    <vt:lpwstr>LriTAC7FRZrYzRSrved5YBLs8WwB6KfJe+yhLoBSDJN3STZyIlpFo/
jz39+LkREIqYh2STzlqC6k0Dv8ymRox9w7rYzCynG01q43vs0N3KznnA5m4IXQZgJEBYfrYF
uVAGTjCZGcLLMXIJ7aPkuJr3Cs0pe6P18DJowC1GqMIEs3BfF2Z+GS5fAk+jLSPhyn+9klle
CEhhFvtBJ/RrkjtcfCe+1Am+tzxyYYy9cYm1</vt:lpwstr>
  </property>
  <property fmtid="{D5CDD505-2E9C-101B-9397-08002B2CF9AE}" pid="12" name="_2015_ms_pID_7253432">
    <vt:lpwstr>AQ==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1668556509</vt:lpwstr>
  </property>
</Properties>
</file>