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  <p:sldId id="1008" r:id="rId12"/>
    <p:sldId id="1009" r:id="rId13"/>
    <p:sldId id="1010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77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81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Meetings_3GPP_SYNC/RAN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#105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Toulouse, France, November 14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November 18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2022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R4-22xxxxx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  <a:r>
              <a:rPr lang="en-US" altLang="zh-CN" b="1" dirty="0"/>
              <a:t>: Upload/download </a:t>
            </a:r>
            <a:r>
              <a:rPr lang="en-US" altLang="zh-CN" b="1" dirty="0" err="1"/>
              <a:t>tdocs</a:t>
            </a:r>
            <a:r>
              <a:rPr lang="en-US" altLang="zh-CN" b="1" dirty="0"/>
              <a:t> during the meeting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Upload/download </a:t>
            </a:r>
            <a:r>
              <a:rPr lang="en-US" sz="1400" dirty="0" err="1"/>
              <a:t>tdocs</a:t>
            </a:r>
            <a:r>
              <a:rPr lang="en-US" sz="1400" dirty="0"/>
              <a:t> during the meeting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For experts attending F2F meeting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10.10.10.10 as local server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For experts not attending F2F meeting and join online via GTW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3GPP_Sync from website </a:t>
            </a:r>
            <a:r>
              <a:rPr lang="en-US" altLang="zh-CN" sz="1200" dirty="0">
                <a:hlinkClick r:id="rId2"/>
              </a:rPr>
              <a:t> https://www.3gpp.org/ftp/Meetings_3GPP_SYNC/RAN4</a:t>
            </a:r>
            <a:r>
              <a:rPr lang="en-US" altLang="zh-CN" sz="1200" dirty="0"/>
              <a:t> </a:t>
            </a:r>
            <a:endParaRPr lang="en-US" altLang="zh-CN" sz="1200" dirty="0">
              <a:solidFill>
                <a:srgbClr val="0000FF"/>
              </a:solidFill>
            </a:endParaRPr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altLang="zh-CN" sz="1400" dirty="0"/>
              <a:t>3GPP Network Information</a:t>
            </a:r>
            <a:endParaRPr lang="zh-CN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3GPP Wireless LAN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SSID: 3GPPWIFI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Password: 3GPP3GPPM (CAPITAL LETTERS!)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IP address: 10.10.10.10</a:t>
            </a:r>
            <a:endParaRPr lang="zh-CN" altLang="zh-CN" sz="1200" dirty="0"/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5361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864829"/>
              </p:ext>
            </p:extLst>
          </p:nvPr>
        </p:nvGraphicFramePr>
        <p:xfrm>
          <a:off x="281221" y="1273321"/>
          <a:ext cx="11674991" cy="5029200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:00-9:30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1. Opening of the meeting </a:t>
                      </a: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n28 access failure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R4-2218650, R4-2218772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[105][111] NR_LTE_V2X_PC5_combos: AI 7.14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[105][112] LTE_NR_HPUE_FWVM: AI 7.15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AI 7.16.1 NR_RAIL_HPUE_n100_n101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HPUE_Basket_EN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-DC: AI 7.17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HPUE_Basket_Intra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-CA_TDD: AI 7.18, 7.21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HPUE_Basket_inter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-CA_SUL: AI 7.19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[105][116]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HPUE_Basket_FDD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7.20, 7.22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RRM </a:t>
                      </a:r>
                      <a:endParaRPr lang="ru-RU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[105][208] NR_feMIMO_RRM_1: AI 6.5.1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[105][209] NR_feMIMO_RRM_2: AI 6.5.2 (15)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Demod</a:t>
                      </a:r>
                      <a:endParaRPr kumimoji="0" lang="en-US" altLang="zh-CN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[105][318] NR_NTN_Demod_Part1:  AI 6.2.6.1, 6.2.6.3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[105][319] NR_NTN_Demod_Part2: AI 6.2.6.2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[105][117]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LTE_NR_Other_WI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7.23, 7.24, 7.25, 7.26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[105][118] NR_600MHz_APT_part1: AI 7.27, 7.27.1, 7.27.2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7.27.3 BS RF requirements and conformance testing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7.27.4 RRM requirements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[105][204] NR_NTN_solutions_RRM_1: AI 6.2.4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[105][205] NR_NTN_solutions_RRM_2: AI 6.2.5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[105][206] NR_ext_to_71GHz_RRM_1: AI 6.3.4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[105][207] NR_ext_to_71GHz_RRM_2: AI 6.3.5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[105][211] NR_redcap_RRM_1: AI 6.6.2 (19)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[105][320] NR_exto71GHz_Demod_Part1: AI 6.3.6.3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[105][321] NR_exto71GHz_Demod_Part2: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6.3.6.2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[105][120]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NR_unlic_enh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7.28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9.2 LTE intra-band contiguous CA for band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8 (1)</a:t>
                      </a: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[105][121] R18_LTE_TDD_1.6GHz: AI 9.3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[105][122]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LTE_terr_bcast_bands_UERF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9.4, 9.4.1, 9.4.2, 9.4.3 (9)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[105][210] NR_redcap_RRM_2: AI 6.6.3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[105][212]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[105][213]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NR_SmallData_INACTIVE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6.8.2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(39)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NR_cov_enh_Demod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6.4.2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[105][323] NR_FeMIMO_Demod: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6.5.3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[105][324] NR_RedCap_Demod: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6.6.4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(9)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RAN4-led non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FS_NR_eff_BW_util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8.1 (12) including CRs R4-2218811, R4-2218814, R4-2218817 and Cat A CRs.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[105][124] FS_NR_700800900: AI 8.2 (34)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cont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tasks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[105][232] </a:t>
                      </a:r>
                      <a:r>
                        <a:rPr lang="en-U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RAN_task_RRM</a:t>
                      </a: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(13)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RF Conformance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[105][306] NR_exto71GHz_BSRF: 6.3.2, 6.3.3 (23)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 hoc for R15/16 UE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Jinqiang Xing (OPPO)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Ad-hoc for Rel-18 Further enhancements on NR and MR-DC measurement gaps and measurements without gaps WI 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Ato Yu (MediaTek)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Rel-18 NTN (focus on Ka band definition)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Chaired by Gene (Qualcomm)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51884"/>
              </p:ext>
            </p:extLst>
          </p:nvPr>
        </p:nvGraphicFramePr>
        <p:xfrm>
          <a:off x="281221" y="1273321"/>
          <a:ext cx="11674991" cy="3655081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[105][125]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FS_SimBC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[105][126] FR1_enh2_part1: low MSD AI 8.6, 8.6.1 8.6.4 (21)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RRM (continue, if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needed</a:t>
                      </a: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Rel-15/Rel-16 RRM maintenance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[105][201] R15_maintenance_RRM: AI 4.4 (27)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[105][202] R16_maintenance_RRM: AI 4.4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[105][302]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NR_Repeater_RFMaintenance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6.1.1, 6.1.2 (13)</a:t>
                      </a:r>
                      <a:endParaRPr kumimoji="0" lang="nn-NO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[105][303] NR_Repeater_RFConformance: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6.1.3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[105][304]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NTN_Solutions_RF_Maintenance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6.2.1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[105][305] </a:t>
                      </a:r>
                      <a:r>
                        <a:rPr kumimoji="0" lang="fr-FR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NTN_Solutions_RFConformance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 AI 6.2.2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[105][127] FR1_enh2_part2: 4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8.6.2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[105][128] FR1_enh2_part3:  8Rx AI 8.6.3 (11)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[105][220] NR_MG_enh2_part1: AI 8.10, 8.10.1-2 (31)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[105][221] NR_MG_enh2_part2: AI 8.10.3 (24)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[105][312] NR_NTN_enh_Part1:AI 8.23.1, 8.23.3 SAN RF (14)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[105][313] NR_NTN_enh_Part2: AI 8.23.2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[105][129] FR2_enh_req_Ph3_part1: BC initial/inactive AI 8.7, 8.7.1, 8.7.3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[105][130] FR2_enh_req_Ph3_part2: FR2 UL256QAM AI 8.7.2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(13)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[105][131] FR2_multiRx_UERF_part1: AI 8.8.2 8.8.2.2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(12)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[105][132] FR2_multiRx_UERF_part2: AI 8.8.2.1 (9)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[105][224] NR_ATG_RRM: AI 8.13.4 (36)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[105][231] </a:t>
                      </a:r>
                      <a:r>
                        <a:rPr lang="fr-FR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LTE_NBeMTC_NTN_RRM</a:t>
                      </a: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9.5.6, 9.5.7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[105][316] </a:t>
                      </a:r>
                      <a:r>
                        <a:rPr kumimoji="0" lang="en-US" alt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IoT_NTN_Co-existence_SANRF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9.5.3, 9.5.4 (18)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[105][310] FS_NR_duplex_evo_Part1: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AI 8.18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except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8.18.2.1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NonCol_intraB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8.11.1, 8.11.2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[105][134] NR_HST_FR2_enh_UERF: AI 8.12.1, 8.12.2, 8.12.3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[105][135] NR_ATG_UERF_part1: co-exist. AI 8.13, 8.13.1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[105][136] NR_ATG_UERF_part2: UE RF AI 8.13.2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[105][233] Reply_LS_1: AI 10.1.1, 10.2.5, 10.2.4.2 (12)</a:t>
                      </a: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[105][234] Reply_LS_2: AI 10.2.1, 10.2.2 (37)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 [310]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[105][311] FS_NR_duplex_evo_Part2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8.18.2.1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Ad hoc for R17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Chaired by Dominique Everaere (Ericsson)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NR FR2 multi-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Rx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reception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</a:t>
                      </a:r>
                      <a:b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altLang="zh-CN" sz="9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</a:t>
                      </a:r>
                      <a:r>
                        <a:rPr lang="fr-FR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Valentin Gheorghiu (Qualcomm)</a:t>
                      </a:r>
                      <a:endParaRPr lang="en-US" altLang="zh-CN" sz="900" b="0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FR2-2 BS RF conformance </a:t>
                      </a: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(focused on MU calculation) </a:t>
                      </a: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1" lang="en-US" altLang="ja-JP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haired by </a:t>
                      </a:r>
                      <a:r>
                        <a:rPr kumimoji="1" lang="en-US" altLang="zh-CN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Michal  (Huawei)</a:t>
                      </a:r>
                      <a:endParaRPr kumimoji="1" lang="fr-FR" altLang="ja-JP" sz="900" b="0" i="1" baseline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179099"/>
              </p:ext>
            </p:extLst>
          </p:nvPr>
        </p:nvGraphicFramePr>
        <p:xfrm>
          <a:off x="281221" y="1273321"/>
          <a:ext cx="11674991" cy="356628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2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NR_reply_LS_UE_RF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UE RF LS AI 10.1, 10.2, 10.3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[105][223] NR_HST_FR2_enh_RRM: AI 8.12.4, 8.12.5 (18)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[105][222]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NonCol_intraB_ENDC_NR_CA_RRM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8.11.3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[105][307] FS_NR_BS_RF_evo: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8.4 (15)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[105][308] NR_ATG_BSRF: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8.13.3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[105][309] NR_LTE_EMC_enh: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8.16 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[105][315] </a:t>
                      </a:r>
                      <a:r>
                        <a:rPr kumimoji="1" lang="en-US" altLang="zh-CN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LTE_terr_bcast_bands_BSRF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9.4.4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WI/SI-led by other WGs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[105][137] FS_NR_pos_UERF: AI 8.19.1, 8.19.2 8.19.3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[105][138] NR_MC_enh_UERF: AI 8.20.1, 8.20.2 (21)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[105][215] FR2_multiRx_RRM_part1 / AI 8.8.3.1-3 (42)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[105][216] FR2_multiRx_RRM_part2 / AI 8.8.3.4 (10)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[105][217] FR2_multiRx_RRM_part3 / AI 8.8.3.5 (8)</a:t>
                      </a:r>
                      <a:endParaRPr lang="en-GB" altLang="zh-CN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[105][314] NR_netcon_repeater: 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8.25.1, 8.25.2 (7)</a:t>
                      </a: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Rel-15/16/17 BS RF maintenance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[105][301] </a:t>
                      </a:r>
                      <a:r>
                        <a:rPr kumimoji="1" lang="fr-FR" altLang="ja-JP" sz="900" b="0" dirty="0" err="1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BSRF_maintenance</a:t>
                      </a: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 : AI 4.2, 5.1, 5.5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[105][140] NR_cov_enh2_part1: high power AI 8.24, 8.24.1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[105][141] NR_cov_enh2_part2: reduce MPR/PAR AI 8.24.2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6.3.2 R17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[105][139]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NR_NTN_enh_UERF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8.23.4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[105][227] NR_Mob_enh2_part1 / AI 8.21, 8.21.1, 8.21.3 (41)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[105][228] NR_Mob_enh2_part2 / AI 8.21.2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[105][329] FS_NR_FR2_OTA_enh: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8.5 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[105][330] NR_FR1_TRP_TRS_enh: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5.6, 8.14 (28)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LTE_NBeMTC_NTN_UERF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9.5.1, 9.5.2, 9.5.5 (27)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[105][226]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NR_MC_enh_RRM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8.20.3 (15)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[105][225] FS_NR_pos_enh2_RRM: AI 8.19.4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8.14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[105][331]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NR_MIMO_OTA_enh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8.14 (24)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 hoc for [105][106]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by Dominique Brunel (Skyworks)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Even Further RRM enhancement WI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by Jerry Cui (Apple)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Ad-hoc for Duplex  Evolution  SI (Focused on interference modelling, RAN1 LS reply)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Chaired by Jackson Wang (Samsung)</a:t>
                      </a:r>
                      <a:endParaRPr kumimoji="1" lang="fr-FR" altLang="ja-JP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958970"/>
              </p:ext>
            </p:extLst>
          </p:nvPr>
        </p:nvGraphicFramePr>
        <p:xfrm>
          <a:off x="281221" y="1273321"/>
          <a:ext cx="11674991" cy="390043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RAN task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[105][144] RAN_task_UERF_part1: 2Rx exception U6G AI 11.2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[105][145] RAN_task_UERF_part2: intra EN-DC, Canada/US n77 AI 11.3, 11.4 (30)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[105][218] NR_RRM_enh3_part1: AI 8.9, 8.9.1-2 (28)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[105][219] NR_RRM_enh3_part2: AI 8.9.3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Rel-18 </a:t>
                      </a:r>
                      <a:r>
                        <a:rPr kumimoji="1" lang="en-US" altLang="zh-CN" sz="900" b="1" kern="1200" dirty="0" err="1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endParaRPr kumimoji="1" lang="en-US" altLang="zh-CN" sz="900" b="1" kern="1200" dirty="0">
                        <a:solidFill>
                          <a:srgbClr val="0000F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[105][326] RF_FR1_enh2_Demod: AI 8.6.6 (9)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[105][327] NR_demod_enh3: AI 8.17.1 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sv-SE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[105][328] IoT_NTN_Demod: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9.5.8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[105][106] NR_Baskets_Part_1: AI 7.1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[105][107] NR_Baskets_Part_2: AI 7.3~7.8 (75)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[105][108] NR_Baskets_Part_3: AI 7.9, 7.13 (13)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[105][109] NR_Baskets_Part_4: AI 7.10, 7.11, 7.12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[105][110]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LTE_Baskets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9.1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[105][229] </a:t>
                      </a:r>
                      <a:r>
                        <a:rPr lang="fr-FR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NR_DualTxRx_MUSIM</a:t>
                      </a: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 AI 8.22 (36)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[105][230] NR_netcon_repeater_RRM: AI 8.25.3 (5)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Rel-15/16/17: </a:t>
                      </a:r>
                      <a:r>
                        <a:rPr lang="en-US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[105][317] </a:t>
                      </a:r>
                      <a:r>
                        <a:rPr lang="en-U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Demod_Maintenance</a:t>
                      </a: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4.5, 5.4 (33)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[105][101] Upto_R16_UERF_maintenance</a:t>
                      </a:r>
                      <a:r>
                        <a:rPr kumimoji="0" lang="zh-CN" altLang="en-GB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：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AI 4.1 (70)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[105][102] R17_UERF_maintenance: AI 5.2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[105][103] NR_ext_to_71GHz: AI 6.3.1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NR_cov_enh_maintenance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6.4.1 (3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Early return to Rel-17 RF conformance and Demod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 hoc for [105][142] </a:t>
                      </a:r>
                      <a:r>
                        <a:rPr lang="en-GB" altLang="zh-CN" sz="9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LTE_NBeMTC_NTN_UERF</a:t>
                      </a:r>
                      <a:endParaRPr lang="en-GB" altLang="zh-CN" sz="9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by</a:t>
                      </a:r>
                      <a:r>
                        <a:rPr lang="en-GB" altLang="zh-CN" sz="900" b="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Tim Frost</a:t>
                      </a:r>
                      <a:r>
                        <a:rPr lang="en-GB" altLang="zh-CN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MediaTek</a:t>
                      </a:r>
                      <a:r>
                        <a:rPr lang="en-GB" altLang="zh-CN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altLang="zh-CN" sz="900" b="0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 Reserved for Ad-hoc (Topic TBD)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for Ad-hoc (TBD)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680621"/>
              </p:ext>
            </p:extLst>
          </p:nvPr>
        </p:nvGraphicFramePr>
        <p:xfrm>
          <a:off x="281221" y="1273321"/>
          <a:ext cx="11674991" cy="2573528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13 Future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14 Any other business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Social</a:t>
                      </a:r>
                      <a:r>
                        <a:rPr lang="en-US" altLang="zh-CN" sz="9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 event for resuming f2f meeting </a:t>
                      </a:r>
                      <a:endParaRPr lang="en-US" altLang="zh-CN" sz="9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j-ea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I: meeting rooms (1/2)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190" y="1273321"/>
            <a:ext cx="8994137" cy="511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87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Annex I: meeting rooms (2/2)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219" y="1273321"/>
            <a:ext cx="9049196" cy="51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69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23d77754-4ccc-4c57-9291-cab09e81894a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a915fe38-2618-47b6-8303-829fb71466d5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352488</TotalTime>
  <Words>2073</Words>
  <Application>Microsoft Office PowerPoint</Application>
  <PresentationFormat>宽屏</PresentationFormat>
  <Paragraphs>278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ＭＳ ゴシック</vt:lpstr>
      <vt:lpstr>ＭＳ Ｐゴシック</vt:lpstr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RAN4#105 meeting schedule</vt:lpstr>
      <vt:lpstr>Monday</vt:lpstr>
      <vt:lpstr>Tuesday</vt:lpstr>
      <vt:lpstr>Wednesday</vt:lpstr>
      <vt:lpstr>Thursday</vt:lpstr>
      <vt:lpstr>Friday</vt:lpstr>
      <vt:lpstr>Thanks!</vt:lpstr>
      <vt:lpstr>Annex I: meeting rooms (1/2)</vt:lpstr>
      <vt:lpstr>Annex I: meeting rooms (2/2)</vt:lpstr>
      <vt:lpstr>Annex II: Upload/download tdocs during the meeting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1420</cp:revision>
  <cp:lastPrinted>2016-09-15T08:31:35Z</cp:lastPrinted>
  <dcterms:created xsi:type="dcterms:W3CDTF">2009-11-27T05:15:11Z</dcterms:created>
  <dcterms:modified xsi:type="dcterms:W3CDTF">2022-11-13T10:14:30Z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(3)XH7V1uIfJzK9qBpZIxVxsu0qQTzABG0j7uI/h8ECFhn5yKdrG+k4xGdCADd3QuH2qK+N+6np
IjKbxupWTAoBjC93pCOSGPHWJl+J++JNVM+eXODAChgixXF/AzYoCEEJ2+BlYpq1hqwaHEi1
410Mi9MvHTUJJhOMuUvGRCXm8KBVCj9nKXZNky03IjLkLl60Ev4h2cXaH/aTCrC23qtXKib2
GYJTCVUB48YzbR1nGq</vt:lpwstr>
  </property>
  <property fmtid="{D5CDD505-2E9C-101B-9397-08002B2CF9AE}" pid="11" name="_2015_ms_pID_7253431">
    <vt:lpwstr>/pGkwNz6hZpgyujMRof6vHTShbWjpmQVlGCMDkU79yJc+ZVUWcW12N
aF07mDQDx0qfqGGYptyPX8L8I0Pd0CVr5kAyMf/vc7E3UOTM9t6ppivOh6Ex6Wjnu9AjdGu5
Gw07ljCbK1pIGs6Kii64ymeCGqaH+GxaZ0sF+NMKBVk27j+nKI1J9uwxxvGm49sC8Sx4gQlH
+6Azev1M7yZRJd0bS3SZWwc1tYMNhgpLcKWk</vt:lpwstr>
  </property>
  <property fmtid="{D5CDD505-2E9C-101B-9397-08002B2CF9AE}" pid="12" name="_2015_ms_pID_7253432">
    <vt:lpwstr>og==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1668251099</vt:lpwstr>
  </property>
</Properties>
</file>