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970" r:id="rId7"/>
    <p:sldId id="979" r:id="rId8"/>
    <p:sldId id="987" r:id="rId9"/>
    <p:sldId id="973" r:id="rId10"/>
    <p:sldId id="988" r:id="rId11"/>
    <p:sldId id="991" r:id="rId12"/>
    <p:sldId id="986" r:id="rId13"/>
    <p:sldId id="984" r:id="rId14"/>
    <p:sldId id="990" r:id="rId15"/>
    <p:sldId id="993" r:id="rId16"/>
    <p:sldId id="985" r:id="rId17"/>
    <p:sldId id="981" r:id="rId18"/>
    <p:sldId id="992" r:id="rId19"/>
    <p:sldId id="974" r:id="rId20"/>
    <p:sldId id="975" r:id="rId21"/>
    <p:sldId id="976"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39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ran/WG4_Radio/TSGR4_103-e/Template"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RAN4#103-e 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2" y="274551"/>
            <a:ext cx="4300976" cy="954107"/>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#103-e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altLang="zh-CN" sz="1400" b="1" dirty="0">
                <a:latin typeface="微软雅黑" panose="020B0503020204020204" pitchFamily="34" charset="-122"/>
                <a:ea typeface="微软雅黑" panose="020B0503020204020204" pitchFamily="34" charset="-122"/>
              </a:rPr>
              <a:t>May</a:t>
            </a:r>
            <a:r>
              <a:rPr lang="en-US" sz="1400" b="1" dirty="0">
                <a:latin typeface="微软雅黑" panose="020B0503020204020204" pitchFamily="34" charset="-122"/>
                <a:ea typeface="微软雅黑" panose="020B0503020204020204" pitchFamily="34" charset="-122"/>
              </a:rPr>
              <a:t> 09 – May 20, 2022</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a:p>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companie</a:t>
            </a:r>
            <a:r>
              <a:rPr lang="en-US" altLang="zh-CN" sz="1400" dirty="0" smtClean="0">
                <a:cs typeface="+mn-cs"/>
              </a:rPr>
              <a:t>s´ CRs are allowed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core part of extended Rel-17 WIs or performance part of all </a:t>
            </a:r>
            <a:r>
              <a:rPr lang="en-US" altLang="zh-CN" sz="1400" dirty="0"/>
              <a:t>Rel-17 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a:t>Formal CRs, draft CRs and draft TPs/TPs are allowed</a:t>
            </a:r>
            <a:r>
              <a:rPr lang="en-US" altLang="zh-CN" sz="1200" dirty="0" smtClean="0"/>
              <a:t>.</a:t>
            </a:r>
            <a:endParaRPr lang="en-US" altLang="zh-CN" sz="1200" strike="sngStrike" dirty="0"/>
          </a:p>
          <a:p>
            <a:pPr lvl="2">
              <a:spcBef>
                <a:spcPts val="0"/>
              </a:spcBef>
              <a:spcAft>
                <a:spcPts val="600"/>
              </a:spcAft>
            </a:pPr>
            <a:r>
              <a:rPr lang="en-US" altLang="zh-CN" sz="1200" dirty="0"/>
              <a:t>It is encouraged that companies discuss and agreed on the work </a:t>
            </a:r>
            <a:r>
              <a:rPr lang="en-US" altLang="zh-CN" sz="1200" dirty="0" smtClean="0"/>
              <a:t>splitting </a:t>
            </a:r>
            <a:r>
              <a:rPr lang="en-US" altLang="zh-CN" sz="1200" dirty="0"/>
              <a:t>if still needed.</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Draft </a:t>
            </a:r>
            <a:r>
              <a:rPr lang="en-US" altLang="zh-CN" sz="1200" dirty="0"/>
              <a:t>CRs are allowed for all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SI/WI RAN4 RF/RRM/demodulation Work Plans, if needed </a:t>
            </a:r>
          </a:p>
          <a:p>
            <a:pPr lvl="1">
              <a:spcBef>
                <a:spcPts val="0"/>
              </a:spcBef>
              <a:spcAft>
                <a:spcPts val="600"/>
              </a:spcAft>
            </a:pPr>
            <a:r>
              <a:rPr lang="en-US" altLang="zh-CN" sz="1200" dirty="0"/>
              <a:t>Rapporteurs are encouraged to provide updated SI/WI RRM work plans to decide on </a:t>
            </a:r>
          </a:p>
          <a:p>
            <a:pPr lvl="2">
              <a:spcBef>
                <a:spcPts val="0"/>
              </a:spcBef>
              <a:spcAft>
                <a:spcPts val="600"/>
              </a:spcAft>
            </a:pPr>
            <a:r>
              <a:rPr lang="en-US" altLang="zh-CN" sz="1200" dirty="0"/>
              <a:t>CR/TP work split among contributing companies to avoid duplicate efforts and to encourage sharing the workload and cross-checking CRs </a:t>
            </a:r>
          </a:p>
          <a:p>
            <a:pPr lvl="3">
              <a:spcBef>
                <a:spcPts val="0"/>
              </a:spcBef>
              <a:spcAft>
                <a:spcPts val="600"/>
              </a:spcAft>
            </a:pPr>
            <a:r>
              <a:rPr lang="en-US" altLang="zh-CN" sz="1200" dirty="0"/>
              <a:t>CR 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Delegates are strongly encouraged to participate in review on Big CRs during post-meeting email </a:t>
            </a:r>
            <a:r>
              <a:rPr lang="en-US" altLang="zh-CN" sz="1400" dirty="0" smtClean="0"/>
              <a:t>process</a:t>
            </a:r>
            <a:r>
              <a:rPr lang="en-US" altLang="zh-CN" sz="1400" dirty="0" smtClean="0"/>
              <a:t> </a:t>
            </a:r>
            <a:r>
              <a:rPr lang="en-US" altLang="zh-CN" sz="1400" dirty="0"/>
              <a:t>procedures</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t>Rel-17 CR handling non-spectrum related WI</a:t>
            </a:r>
            <a:endParaRPr lang="ru-RU" dirty="0"/>
          </a:p>
        </p:txBody>
      </p:sp>
    </p:spTree>
    <p:extLst>
      <p:ext uri="{BB962C8B-B14F-4D97-AF65-F5344CB8AC3E}">
        <p14:creationId xmlns:p14="http://schemas.microsoft.com/office/powerpoint/2010/main" val="262402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 is v12.2 and can be found at</a:t>
            </a:r>
          </a:p>
          <a:p>
            <a:pPr lvl="1">
              <a:spcBef>
                <a:spcPts val="0"/>
              </a:spcBef>
              <a:spcAft>
                <a:spcPts val="600"/>
              </a:spcAft>
            </a:pPr>
            <a:r>
              <a:rPr lang="en-US" sz="1200" dirty="0">
                <a:hlinkClick r:id="rId3"/>
              </a:rPr>
              <a:t>https://</a:t>
            </a:r>
            <a:r>
              <a:rPr lang="en-US" sz="1200" dirty="0" smtClean="0">
                <a:hlinkClick r:id="rId3"/>
              </a:rPr>
              <a:t>www.3gpp.org/ftp/tsg_ran/WG4_Radio/TSGR4_103-e/Template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p>
          <a:p>
            <a:pPr>
              <a:spcBef>
                <a:spcPts val="0"/>
              </a:spcBef>
              <a:spcAft>
                <a:spcPts val="600"/>
              </a:spcAft>
            </a:pP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smtClean="0">
                <a:cs typeface="+mn-cs"/>
              </a:rPr>
              <a:t>/inbox/</a:t>
            </a:r>
            <a:r>
              <a:rPr lang="en-US" altLang="zh-CN" sz="1400" dirty="0" err="1" smtClean="0">
                <a:cs typeface="+mn-cs"/>
              </a:rPr>
              <a:t>meeting_Arrangement</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endParaRPr lang="en-US" altLang="zh-CN" sz="1200" dirty="0">
              <a:cs typeface="+mn-cs"/>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smtClean="0"/>
              <a:t>CR template and WF template</a:t>
            </a:r>
            <a:endParaRPr lang="ru-RU" dirty="0"/>
          </a:p>
        </p:txBody>
      </p:sp>
    </p:spTree>
    <p:extLst>
      <p:ext uri="{BB962C8B-B14F-4D97-AF65-F5344CB8AC3E}">
        <p14:creationId xmlns:p14="http://schemas.microsoft.com/office/powerpoint/2010/main" val="1383612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a:t>Submission and treatment of </a:t>
            </a:r>
            <a:r>
              <a:rPr lang="en-US" altLang="zh-CN" sz="1400" dirty="0" err="1"/>
              <a:t>tdocs</a:t>
            </a:r>
            <a:r>
              <a:rPr lang="en-US" altLang="zh-CN" sz="1400" dirty="0"/>
              <a:t> for the feature list</a:t>
            </a:r>
          </a:p>
          <a:p>
            <a:pPr lvl="1">
              <a:spcBef>
                <a:spcPts val="0"/>
              </a:spcBef>
              <a:spcAft>
                <a:spcPts val="600"/>
              </a:spcAft>
            </a:pPr>
            <a:r>
              <a:rPr lang="en-US" altLang="zh-CN" sz="1200" dirty="0"/>
              <a:t>The technical consensus should be reached before capturing a capability in the list.</a:t>
            </a:r>
          </a:p>
          <a:p>
            <a:pPr lvl="1">
              <a:spcBef>
                <a:spcPts val="0"/>
              </a:spcBef>
              <a:spcAft>
                <a:spcPts val="600"/>
              </a:spcAft>
            </a:pPr>
            <a:r>
              <a:rPr lang="en-US" altLang="zh-CN" sz="1200" dirty="0"/>
              <a:t>For a proposed feature group related to on-going WIs, please submit one brief </a:t>
            </a:r>
            <a:r>
              <a:rPr lang="en-US" altLang="zh-CN" sz="1200" dirty="0" err="1"/>
              <a:t>tdoc</a:t>
            </a:r>
            <a:r>
              <a:rPr lang="en-US" altLang="zh-CN" sz="1200" dirty="0"/>
              <a:t> under agenda 7 so that a placeholder could be set for it in the updated feature list, and another </a:t>
            </a:r>
            <a:r>
              <a:rPr lang="en-US" altLang="zh-CN" sz="1200" dirty="0" err="1"/>
              <a:t>tdoc</a:t>
            </a:r>
            <a:r>
              <a:rPr lang="en-US" altLang="zh-CN" sz="1200" dirty="0"/>
              <a:t> with detailed technique analysis under UE/BS RF, RRM, or </a:t>
            </a:r>
            <a:r>
              <a:rPr lang="en-US" altLang="zh-CN" sz="1200" dirty="0" err="1"/>
              <a:t>demod</a:t>
            </a:r>
            <a:r>
              <a:rPr lang="en-US" altLang="zh-CN" sz="1200" dirty="0"/>
              <a:t> agendas of the corresponding </a:t>
            </a:r>
            <a:r>
              <a:rPr lang="en-US" altLang="zh-CN" sz="1200" dirty="0" err="1"/>
              <a:t>WIs.</a:t>
            </a:r>
            <a:endParaRPr lang="en-US" altLang="zh-CN" sz="1200" dirty="0"/>
          </a:p>
          <a:p>
            <a:pPr lvl="1">
              <a:spcBef>
                <a:spcPts val="0"/>
              </a:spcBef>
              <a:spcAft>
                <a:spcPts val="600"/>
              </a:spcAft>
            </a:pPr>
            <a:r>
              <a:rPr lang="en-US" altLang="zh-CN" sz="1200" dirty="0"/>
              <a:t>For the feature which is not related to on-going WI, please directly submit a paper with all information under AI 7.</a:t>
            </a:r>
            <a:endParaRPr lang="zh-CN" altLang="zh-CN" sz="1200" dirty="0"/>
          </a:p>
          <a:p>
            <a:pPr lvl="1">
              <a:spcBef>
                <a:spcPts val="0"/>
              </a:spcBef>
              <a:spcAft>
                <a:spcPts val="600"/>
              </a:spcAft>
            </a:pPr>
            <a:r>
              <a:rPr lang="en-US" altLang="zh-CN" sz="1200" dirty="0"/>
              <a:t>One 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a:t>On the last day, the feature list will be treated in the GTW of main session. All the stable feature groups will be captured in the feature list without [ ] or FFS. The potential feature groups, for which no consensus is reached, they will be captured in [ ] or with FFS</a:t>
            </a:r>
            <a:r>
              <a:rPr lang="en-US" altLang="zh-CN" sz="1200" dirty="0" smtClean="0"/>
              <a:t>.</a:t>
            </a:r>
          </a:p>
          <a:p>
            <a:pPr marL="457176" lvl="1" indent="0">
              <a:spcBef>
                <a:spcPts val="0"/>
              </a:spcBef>
              <a:spcAft>
                <a:spcPts val="600"/>
              </a:spcAft>
              <a:buNone/>
            </a:pPr>
            <a:endParaRPr lang="en-US" altLang="zh-CN" sz="1200" dirty="0" smtClean="0"/>
          </a:p>
          <a:p>
            <a:pPr>
              <a:spcBef>
                <a:spcPts val="0"/>
              </a:spcBef>
              <a:spcAft>
                <a:spcPts val="600"/>
              </a:spcAft>
            </a:pPr>
            <a:r>
              <a:rPr lang="en-US" altLang="zh-CN" sz="1400" dirty="0" smtClean="0"/>
              <a:t>Plan </a:t>
            </a:r>
            <a:r>
              <a:rPr lang="en-US" altLang="zh-CN" sz="1400" dirty="0"/>
              <a:t>for approval of feature list for RAN4-lead features</a:t>
            </a:r>
          </a:p>
          <a:p>
            <a:pPr lvl="1">
              <a:spcBef>
                <a:spcPts val="0"/>
              </a:spcBef>
              <a:spcAft>
                <a:spcPts val="600"/>
              </a:spcAft>
            </a:pPr>
            <a:r>
              <a:rPr lang="en-US" altLang="zh-CN" sz="1200" dirty="0" smtClean="0"/>
              <a:t>It is expected to send LS to RAN2 </a:t>
            </a:r>
            <a:r>
              <a:rPr lang="en-US" altLang="zh-CN" sz="1200" dirty="0" smtClean="0">
                <a:solidFill>
                  <a:srgbClr val="FF0000"/>
                </a:solidFill>
              </a:rPr>
              <a:t>by May 13</a:t>
            </a:r>
            <a:r>
              <a:rPr lang="en-US" altLang="zh-CN" sz="1200" dirty="0" smtClean="0"/>
              <a:t>.</a:t>
            </a:r>
          </a:p>
          <a:p>
            <a:pPr lvl="1">
              <a:spcBef>
                <a:spcPts val="0"/>
              </a:spcBef>
              <a:spcAft>
                <a:spcPts val="600"/>
              </a:spcAft>
            </a:pPr>
            <a:r>
              <a:rPr lang="en-US" altLang="zh-CN" sz="1200" dirty="0" smtClean="0"/>
              <a:t>Guidance RP-211582 was endorsed in RAN#92-e for the timeline for Rel-17 UE feature list</a:t>
            </a:r>
          </a:p>
          <a:p>
            <a:pPr lvl="1">
              <a:spcBef>
                <a:spcPts val="0"/>
              </a:spcBef>
              <a:spcAft>
                <a:spcPts val="600"/>
              </a:spcAft>
            </a:pPr>
            <a:r>
              <a:rPr lang="en-US" altLang="zh-CN" sz="1200" dirty="0" smtClean="0"/>
              <a:t>To </a:t>
            </a:r>
            <a:r>
              <a:rPr lang="en-US" altLang="zh-CN" sz="1200" dirty="0"/>
              <a:t>help RAN2 finalizing the work timely, RAN4 is supposed to provide the input of feature list after each meeting in January, February and May.</a:t>
            </a:r>
          </a:p>
          <a:p>
            <a:pPr lvl="2">
              <a:spcBef>
                <a:spcPts val="0"/>
              </a:spcBef>
              <a:spcAft>
                <a:spcPts val="600"/>
              </a:spcAft>
            </a:pPr>
            <a:r>
              <a:rPr lang="en-US" altLang="zh-CN" sz="1200" dirty="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a:t>The contents for a feature or feature group, which need more discussion, can be placed in [ ].</a:t>
            </a:r>
          </a:p>
          <a:p>
            <a:pPr lvl="2">
              <a:spcBef>
                <a:spcPts val="0"/>
              </a:spcBef>
              <a:spcAft>
                <a:spcPts val="600"/>
              </a:spcAft>
            </a:pPr>
            <a:r>
              <a:rPr lang="en-US" altLang="zh-CN" sz="1200" dirty="0"/>
              <a:t>RAN2 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Rel-17 Feature list</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997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 "Meeting name" individually after your </a:t>
            </a:r>
            <a:r>
              <a:rPr lang="en-GB" altLang="zh-CN" sz="1400" dirty="0" err="1"/>
              <a:t>registeration</a:t>
            </a:r>
            <a:r>
              <a:rPr lang="en-GB" altLang="zh-CN" sz="1400" dirty="0"/>
              <a:t> </a:t>
            </a:r>
          </a:p>
          <a:p>
            <a:pPr lvl="1">
              <a:lnSpc>
                <a:spcPct val="150000"/>
              </a:lnSpc>
              <a:spcBef>
                <a:spcPts val="0"/>
              </a:spcBef>
              <a:spcAft>
                <a:spcPts val="0"/>
              </a:spcAft>
            </a:pPr>
            <a:r>
              <a:rPr lang="en-GB" altLang="zh-CN" sz="1200" dirty="0"/>
              <a:t>Meeting name (TOHRU 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3"/>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https://www.3gpp.org/ftp/tsg_ran/WG4_Radio/TSGR4_103-e/Invitation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t>https://www.3gpp.org/ftp/tsg_ran/WG4_Radio/TSGR4_103-e/Invitation/TSG_RAN4%23103-e_NWM_guidance.docx</a:t>
            </a: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a:solidFill>
                  <a:srgbClr val="FF0000"/>
                </a:solidFill>
              </a:rPr>
              <a:t>May 09 ~ May 20, 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April 25 (Monday) 2022, 23:59 UTC</a:t>
            </a:r>
            <a:r>
              <a:rPr lang="en-US" altLang="zh-CN" sz="1400" dirty="0"/>
              <a:t>. </a:t>
            </a:r>
            <a:r>
              <a:rPr lang="en-US" altLang="zh-CN" sz="1400" dirty="0" err="1"/>
              <a:t>Tdoc</a:t>
            </a:r>
            <a:r>
              <a:rPr lang="en-US" altLang="zh-CN" sz="1400" dirty="0"/>
              <a:t> which is requested and/or submitted after deadline will not be treated.</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a:t>
            </a:r>
          </a:p>
          <a:p>
            <a:pPr lvl="1">
              <a:spcBef>
                <a:spcPts val="0"/>
              </a:spcBef>
              <a:spcAft>
                <a:spcPts val="600"/>
              </a:spcAft>
            </a:pPr>
            <a:r>
              <a:rPr lang="en-US" altLang="zh-CN" sz="1200" dirty="0"/>
              <a:t>CRs/Big CRs/Revised WIDs are allowed this meeting. Please follow additional restrictions in frozen 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a:t>
            </a:r>
            <a:r>
              <a:rPr lang="en-US" altLang="zh-CN" sz="1200"/>
              <a:t>email </a:t>
            </a:r>
            <a:r>
              <a:rPr lang="en-US" altLang="zh-CN" sz="1200" smtClean="0"/>
              <a:t>process</a:t>
            </a:r>
            <a:endParaRPr lang="en-US" altLang="zh-CN" sz="1200" dirty="0"/>
          </a:p>
          <a:p>
            <a:pPr lvl="1">
              <a:spcBef>
                <a:spcPts val="0"/>
              </a:spcBef>
              <a:spcAft>
                <a:spcPts val="600"/>
              </a:spcAft>
            </a:pPr>
            <a:r>
              <a:rPr lang="en-US" altLang="zh-CN" sz="1200" dirty="0"/>
              <a:t>For Rel-17 WIs, please 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a:solidFill>
                  <a:srgbClr val="FF0000"/>
                </a:solidFill>
              </a:rPr>
              <a:t>May 06 (Friday)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/inbox/</a:t>
            </a:r>
            <a:r>
              <a:rPr lang="en-US" sz="1200" dirty="0" err="1"/>
              <a:t>Chairman_Notes</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new 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subject “[1xx-e][X00]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request” to simplify email 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err="1">
                <a:latin typeface="+mj-ea"/>
                <a:ea typeface="+mj-ea"/>
              </a:rPr>
              <a:t>tdoc</a:t>
            </a:r>
            <a:r>
              <a:rPr lang="en-US" altLang="zh-CN" sz="1200" dirty="0">
                <a:latin typeface="+mj-ea"/>
                <a:ea typeface="+mj-ea"/>
              </a:rPr>
              <a:t> 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a:solidFill>
                  <a:srgbClr val="FF0000"/>
                </a:solidFill>
                <a:latin typeface="+mj-ea"/>
                <a:ea typeface="+mj-ea"/>
              </a:rPr>
              <a:t>May 17 (Tuesday) 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t>
            </a:r>
            <a:r>
              <a:rPr lang="en-US" sz="1400" dirty="0" smtClean="0">
                <a:latin typeface="+mj-ea"/>
                <a:ea typeface="+mj-ea"/>
                <a:cs typeface="+mn-cs"/>
              </a:rPr>
              <a:t>agreed</a:t>
            </a:r>
            <a:r>
              <a:rPr lang="en-US" sz="1400" dirty="0" smtClean="0">
                <a:latin typeface="+mj-ea"/>
                <a:ea typeface="+mj-ea"/>
                <a:cs typeface="+mn-cs"/>
              </a:rPr>
              <a:t>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r>
              <a:rPr lang="en-US" sz="1200" dirty="0" smtClean="0">
                <a:latin typeface="+mj-ea"/>
                <a:ea typeface="+mj-ea"/>
              </a:rPr>
              <a:t>.</a:t>
            </a:r>
            <a:endParaRPr lang="en-US" sz="1200" dirty="0">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10344580"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9508280"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a16="http://schemas.microsoft.com/office/drawing/2014/main" xmlns=""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(Apr 28)</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Email discussion procedures/timelines</a:t>
            </a:r>
            <a:endParaRPr lang="ru-RU" dirty="0">
              <a:latin typeface="微软雅黑" panose="020B0503020204020204" pitchFamily="34" charset="-122"/>
              <a:ea typeface="微软雅黑" panose="020B0503020204020204" pitchFamily="34" charset="-122"/>
            </a:endParaRPr>
          </a:p>
        </p:txBody>
      </p:sp>
      <p:sp>
        <p:nvSpPr>
          <p:cNvPr id="209" name="Rectangle: Rounded Corners 201">
            <a:extLst>
              <a:ext uri="{FF2B5EF4-FFF2-40B4-BE49-F238E27FC236}">
                <a16:creationId xmlns:a16="http://schemas.microsoft.com/office/drawing/2014/main" xmlns=""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900" b="1" kern="0" dirty="0">
                <a:solidFill>
                  <a:srgbClr val="FFFFFF"/>
                </a:solidFill>
                <a:latin typeface="微软雅黑" panose="020B0503020204020204" pitchFamily="34" charset="-122"/>
                <a:ea typeface="微软雅黑" panose="020B0503020204020204" pitchFamily="34" charset="-122"/>
                <a:cs typeface="+mn-cs"/>
              </a:rPr>
              <a:t>Time</a:t>
            </a:r>
            <a:r>
              <a:rPr lang="en-US" altLang="zh-CN" sz="900" b="1" kern="0" noProof="0" dirty="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Rectangle: Rounded Corners 201">
            <a:extLst>
              <a:ext uri="{FF2B5EF4-FFF2-40B4-BE49-F238E27FC236}">
                <a16:creationId xmlns:a16="http://schemas.microsoft.com/office/drawing/2014/main" xmlns="" id="{B6CDA6FF-6740-49E7-B14C-1831ED62E0F8}"/>
              </a:ext>
            </a:extLst>
          </p:cNvPr>
          <p:cNvSpPr/>
          <p:nvPr/>
        </p:nvSpPr>
        <p:spPr>
          <a:xfrm>
            <a:off x="7698258"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微软雅黑" panose="020B0503020204020204" pitchFamily="34" charset="-122"/>
                <a:ea typeface="微软雅黑" panose="020B0503020204020204" pitchFamily="34" charset="-122"/>
                <a:cs typeface="+mn-cs"/>
              </a:rPr>
              <a:t>Deadline for comments and </a:t>
            </a:r>
            <a:r>
              <a:rPr lang="en-US" sz="900" b="1" kern="0" dirty="0" err="1">
                <a:solidFill>
                  <a:srgbClr val="FFFFFF"/>
                </a:solidFill>
                <a:latin typeface="微软雅黑" panose="020B0503020204020204" pitchFamily="34" charset="-122"/>
                <a:ea typeface="微软雅黑" panose="020B0503020204020204" pitchFamily="34" charset="-122"/>
                <a:cs typeface="+mn-cs"/>
              </a:rPr>
              <a:t>tdoc</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Rectangle: Rounded Corners 201">
            <a:extLst>
              <a:ext uri="{FF2B5EF4-FFF2-40B4-BE49-F238E27FC236}">
                <a16:creationId xmlns:a16="http://schemas.microsoft.com/office/drawing/2014/main" xmlns="" id="{B6CDA6FF-6740-49E7-B14C-1831ED62E0F8}"/>
              </a:ext>
            </a:extLst>
          </p:cNvPr>
          <p:cNvSpPr/>
          <p:nvPr/>
        </p:nvSpPr>
        <p:spPr>
          <a:xfrm>
            <a:off x="8614822"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(Main,</a:t>
            </a:r>
            <a:r>
              <a:rPr kumimoji="0" lang="en-US" sz="9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900" b="1" i="0" u="none" strike="noStrike" kern="0" cap="none" spc="0" normalizeH="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BS_demod</a:t>
            </a: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t>
            </a:r>
          </a:p>
        </p:txBody>
      </p:sp>
      <p:sp>
        <p:nvSpPr>
          <p:cNvPr id="213" name="TextBox 1">
            <a:extLst>
              <a:ext uri="{FF2B5EF4-FFF2-40B4-BE49-F238E27FC236}">
                <a16:creationId xmlns:a16="http://schemas.microsoft.com/office/drawing/2014/main" xmlns=""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Email 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a16="http://schemas.microsoft.com/office/drawing/2014/main" xmlns=""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(Apr 29)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a16="http://schemas.microsoft.com/office/drawing/2014/main" xmlns=""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Apr 30 – May 8 </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a16="http://schemas.microsoft.com/office/drawing/2014/main" xmlns=""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Mo</a:t>
            </a:r>
            <a:r>
              <a:rPr lang="en-US" sz="800" kern="0" dirty="0">
                <a:solidFill>
                  <a:srgbClr val="FFFFFF"/>
                </a:solidFill>
                <a:latin typeface="+mj-ea"/>
                <a:ea typeface="+mj-ea"/>
              </a:rPr>
              <a:t>n (May 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a16="http://schemas.microsoft.com/office/drawing/2014/main" xmlns=""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a:t>
            </a:r>
            <a:r>
              <a:rPr lang="en-GB" sz="800" kern="0" dirty="0">
                <a:solidFill>
                  <a:srgbClr val="FFFFFF"/>
                </a:solidFill>
                <a:latin typeface="+mj-ea"/>
                <a:ea typeface="+mj-ea"/>
              </a:rPr>
              <a:t>May</a:t>
            </a:r>
            <a:r>
              <a:rPr lang="en-GB" sz="800" kern="0" noProof="0" dirty="0">
                <a:solidFill>
                  <a:srgbClr val="FFFFFF"/>
                </a:solidFill>
                <a:latin typeface="+mj-ea"/>
                <a:ea typeface="+mj-ea"/>
              </a:rPr>
              <a:t> 10)</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a16="http://schemas.microsoft.com/office/drawing/2014/main" xmlns=""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dirty="0">
                <a:solidFill>
                  <a:srgbClr val="FFFFFF"/>
                </a:solidFill>
                <a:latin typeface="+mj-ea"/>
                <a:ea typeface="+mj-ea"/>
              </a:rPr>
              <a:t>May 12</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a16="http://schemas.microsoft.com/office/drawing/2014/main" xmlns=""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(May 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a16="http://schemas.microsoft.com/office/drawing/2014/main" xmlns=""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a16="http://schemas.microsoft.com/office/drawing/2014/main" xmlns=""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Mon (May 16)</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a16="http://schemas.microsoft.com/office/drawing/2014/main" xmlns=""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(May 17)</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a16="http://schemas.microsoft.com/office/drawing/2014/main" xmlns=""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Wed (May </a:t>
            </a:r>
            <a:r>
              <a:rPr lang="en-GB" sz="800" kern="0" dirty="0">
                <a:solidFill>
                  <a:srgbClr val="FFFFFF"/>
                </a:solidFill>
                <a:latin typeface="+mj-ea"/>
                <a:ea typeface="+mj-ea"/>
              </a:rPr>
              <a:t>18</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a16="http://schemas.microsoft.com/office/drawing/2014/main" xmlns=""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Thu (May 19)</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a16="http://schemas.microsoft.com/office/drawing/2014/main" xmlns=""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a16="http://schemas.microsoft.com/office/drawing/2014/main" xmlns="" id="{61214404-3E99-431F-A1D1-0A44E2021497}"/>
              </a:ext>
            </a:extLst>
          </p:cNvPr>
          <p:cNvSpPr/>
          <p:nvPr/>
        </p:nvSpPr>
        <p:spPr>
          <a:xfrm>
            <a:off x="2787999" y="1383540"/>
            <a:ext cx="420510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(May 09~13)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a16="http://schemas.microsoft.com/office/drawing/2014/main" xmlns=""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dirty="0">
                <a:solidFill>
                  <a:srgbClr val="FFFFFF"/>
                </a:solidFill>
                <a:latin typeface="+mj-ea"/>
                <a:ea typeface="+mj-ea"/>
              </a:rPr>
              <a:t>May</a:t>
            </a:r>
            <a:r>
              <a:rPr lang="en-GB" sz="800" kern="0" noProof="0" dirty="0">
                <a:solidFill>
                  <a:srgbClr val="FFFFFF"/>
                </a:solidFill>
                <a:latin typeface="+mj-ea"/>
                <a:ea typeface="+mj-ea"/>
              </a:rPr>
              <a:t> 16 ~ </a:t>
            </a:r>
            <a:r>
              <a:rPr lang="en-GB" sz="800" kern="0" dirty="0">
                <a:solidFill>
                  <a:srgbClr val="FFFFFF"/>
                </a:solidFill>
                <a:latin typeface="+mj-ea"/>
                <a:ea typeface="+mj-ea"/>
              </a:rPr>
              <a:t>May 20</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a16="http://schemas.microsoft.com/office/drawing/2014/main" xmlns=""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a16="http://schemas.microsoft.com/office/drawing/2014/main" xmlns="" id="{B6CDA6FF-6740-49E7-B14C-1831ED62E0F8}"/>
              </a:ext>
            </a:extLst>
          </p:cNvPr>
          <p:cNvSpPr/>
          <p:nvPr/>
        </p:nvSpPr>
        <p:spPr>
          <a:xfrm>
            <a:off x="4511748"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6" name="Rectangle: Rounded Corners 201">
            <a:extLst>
              <a:ext uri="{FF2B5EF4-FFF2-40B4-BE49-F238E27FC236}">
                <a16:creationId xmlns:a16="http://schemas.microsoft.com/office/drawing/2014/main" xmlns="" id="{B6CDA6FF-6740-49E7-B14C-1831ED62E0F8}"/>
              </a:ext>
            </a:extLst>
          </p:cNvPr>
          <p:cNvSpPr/>
          <p:nvPr/>
        </p:nvSpPr>
        <p:spPr>
          <a:xfrm>
            <a:off x="5351882"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8" name="Rectangle: Rounded Corners 201">
            <a:extLst>
              <a:ext uri="{FF2B5EF4-FFF2-40B4-BE49-F238E27FC236}">
                <a16:creationId xmlns:a16="http://schemas.microsoft.com/office/drawing/2014/main" xmlns="" id="{B6CDA6FF-6740-49E7-B14C-1831ED62E0F8}"/>
              </a:ext>
            </a:extLst>
          </p:cNvPr>
          <p:cNvSpPr/>
          <p:nvPr/>
        </p:nvSpPr>
        <p:spPr>
          <a:xfrm>
            <a:off x="8712314"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89" name="Rectangle: Rounded Corners 201">
            <a:extLst>
              <a:ext uri="{FF2B5EF4-FFF2-40B4-BE49-F238E27FC236}">
                <a16:creationId xmlns:a16="http://schemas.microsoft.com/office/drawing/2014/main" xmlns="" id="{B6CDA6FF-6740-49E7-B14C-1831ED62E0F8}"/>
              </a:ext>
            </a:extLst>
          </p:cNvPr>
          <p:cNvSpPr/>
          <p:nvPr/>
        </p:nvSpPr>
        <p:spPr>
          <a:xfrm>
            <a:off x="95576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0" name="Rectangle: Rounded Corners 201">
            <a:extLst>
              <a:ext uri="{FF2B5EF4-FFF2-40B4-BE49-F238E27FC236}">
                <a16:creationId xmlns:a16="http://schemas.microsoft.com/office/drawing/2014/main" xmlns="" id="{B6CDA6FF-6740-49E7-B14C-1831ED62E0F8}"/>
              </a:ext>
            </a:extLst>
          </p:cNvPr>
          <p:cNvSpPr/>
          <p:nvPr/>
        </p:nvSpPr>
        <p:spPr>
          <a:xfrm>
            <a:off x="104133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1" name="Rectangle: Rounded Corners 201">
            <a:extLst>
              <a:ext uri="{FF2B5EF4-FFF2-40B4-BE49-F238E27FC236}">
                <a16:creationId xmlns:a16="http://schemas.microsoft.com/office/drawing/2014/main" xmlns="" id="{B6CDA6FF-6740-49E7-B14C-1831ED62E0F8}"/>
              </a:ext>
            </a:extLst>
          </p:cNvPr>
          <p:cNvSpPr/>
          <p:nvPr/>
        </p:nvSpPr>
        <p:spPr>
          <a:xfrm>
            <a:off x="2814339" y="2965671"/>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a16="http://schemas.microsoft.com/office/drawing/2014/main" xmlns=""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a16="http://schemas.microsoft.com/office/drawing/2014/main" xmlns="" id="{B6CDA6FF-6740-49E7-B14C-1831ED62E0F8}"/>
              </a:ext>
            </a:extLst>
          </p:cNvPr>
          <p:cNvSpPr/>
          <p:nvPr/>
        </p:nvSpPr>
        <p:spPr>
          <a:xfrm>
            <a:off x="6207193"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a16="http://schemas.microsoft.com/office/drawing/2014/main" xmlns=""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a16="http://schemas.microsoft.com/office/drawing/2014/main" xmlns="" id="{B6CDA6FF-6740-49E7-B14C-1831ED62E0F8}"/>
              </a:ext>
            </a:extLst>
          </p:cNvPr>
          <p:cNvSpPr/>
          <p:nvPr/>
        </p:nvSpPr>
        <p:spPr>
          <a:xfrm>
            <a:off x="7879652" y="3324599"/>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11</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a16="http://schemas.microsoft.com/office/drawing/2014/main" xmlns="" id="{B6CDA6FF-6740-49E7-B14C-1831ED62E0F8}"/>
              </a:ext>
            </a:extLst>
          </p:cNvPr>
          <p:cNvSpPr/>
          <p:nvPr/>
        </p:nvSpPr>
        <p:spPr>
          <a:xfrm>
            <a:off x="8719213"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7" name="Rectangle: Rounded Corners 201">
            <a:extLst>
              <a:ext uri="{FF2B5EF4-FFF2-40B4-BE49-F238E27FC236}">
                <a16:creationId xmlns:a16="http://schemas.microsoft.com/office/drawing/2014/main" xmlns="" id="{B6CDA6FF-6740-49E7-B14C-1831ED62E0F8}"/>
              </a:ext>
            </a:extLst>
          </p:cNvPr>
          <p:cNvSpPr/>
          <p:nvPr/>
        </p:nvSpPr>
        <p:spPr>
          <a:xfrm>
            <a:off x="290787"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a16="http://schemas.microsoft.com/office/drawing/2014/main" xmlns=""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7871078"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by 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2818614" y="3977481"/>
            <a:ext cx="786133" cy="572334"/>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a:solidFill>
                  <a:srgbClr val="FFFFFF"/>
                </a:solidFill>
                <a:latin typeface="+mj-ea"/>
                <a:ea typeface="+mj-ea"/>
                <a:cs typeface="+mn-cs"/>
                <a:sym typeface="Wingdings" panose="05000000000000000000" pitchFamily="2" charset="2"/>
              </a:rPr>
              <a:t>(Xizeng)</a:t>
            </a:r>
            <a:endPar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endParaRPr>
          </a:p>
        </p:txBody>
      </p:sp>
      <p:sp>
        <p:nvSpPr>
          <p:cNvPr id="88" name="Rectangle: Rounded Corners 201">
            <a:extLst>
              <a:ext uri="{FF2B5EF4-FFF2-40B4-BE49-F238E27FC236}">
                <a16:creationId xmlns:a16="http://schemas.microsoft.com/office/drawing/2014/main" xmlns="" id="{B6CDA6FF-6740-49E7-B14C-1831ED62E0F8}"/>
              </a:ext>
            </a:extLst>
          </p:cNvPr>
          <p:cNvSpPr/>
          <p:nvPr/>
        </p:nvSpPr>
        <p:spPr>
          <a:xfrm>
            <a:off x="3662899"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77">
            <a:extLst>
              <a:ext uri="{FF2B5EF4-FFF2-40B4-BE49-F238E27FC236}">
                <a16:creationId xmlns:a16="http://schemas.microsoft.com/office/drawing/2014/main" xmlns=""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 (May 20)</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a16="http://schemas.microsoft.com/office/drawing/2014/main" xmlns="" id="{B6CDA6FF-6740-49E7-B14C-1831ED62E0F8}"/>
              </a:ext>
            </a:extLst>
          </p:cNvPr>
          <p:cNvSpPr/>
          <p:nvPr/>
        </p:nvSpPr>
        <p:spPr>
          <a:xfrm>
            <a:off x="11261962"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11261962"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126196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a16="http://schemas.microsoft.com/office/drawing/2014/main" xmlns="" id="{B6CDA6FF-6740-49E7-B14C-1831ED62E0F8}"/>
              </a:ext>
            </a:extLst>
          </p:cNvPr>
          <p:cNvSpPr/>
          <p:nvPr/>
        </p:nvSpPr>
        <p:spPr>
          <a:xfrm>
            <a:off x="10413386"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formal </a:t>
            </a:r>
            <a:r>
              <a:rPr lang="en-US" sz="800" b="1" kern="0" dirty="0" err="1">
                <a:solidFill>
                  <a:schemeClr val="bg1"/>
                </a:solidFill>
                <a:latin typeface="+mj-ea"/>
                <a:ea typeface="+mj-ea"/>
                <a:cs typeface="+mn-cs"/>
              </a:rPr>
              <a:t>Tdoc</a:t>
            </a:r>
            <a:r>
              <a:rPr lang="en-US" sz="800" b="1" kern="0" dirty="0">
                <a:solidFill>
                  <a:schemeClr val="bg1"/>
                </a:solidFill>
                <a:latin typeface="+mj-ea"/>
                <a:ea typeface="+mj-ea"/>
                <a:cs typeface="+mn-cs"/>
              </a:rPr>
              <a:t> submission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5364402" y="4809060"/>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9557686"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9557686"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Share 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10292391" y="3020510"/>
            <a:ext cx="1100977" cy="307777"/>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Wed 19:00 –</a:t>
            </a:r>
          </a:p>
          <a:p>
            <a:pPr algn="ctr"/>
            <a:r>
              <a:rPr lang="en-US" altLang="zh-CN" sz="700" dirty="0">
                <a:latin typeface="微软雅黑" panose="020B0503020204020204" pitchFamily="34" charset="-122"/>
                <a:ea typeface="微软雅黑" panose="020B0503020204020204" pitchFamily="34" charset="-122"/>
              </a:rPr>
              <a:t>Thu 16:00 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10413386" y="332459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11:59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10413386"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23</a:t>
            </a:r>
            <a:r>
              <a:rPr kumimoji="0" lang="en-US" sz="800" b="1" i="0" u="none" strike="noStrike" kern="0" cap="none" spc="0" normalizeH="0" baseline="0" noProof="0" dirty="0">
                <a:ln>
                  <a:noFill/>
                </a:ln>
                <a:solidFill>
                  <a:schemeClr val="bg1"/>
                </a:solidFill>
                <a:effectLst/>
                <a:uLnTx/>
                <a:uFillTx/>
                <a:latin typeface="+mj-ea"/>
                <a:ea typeface="+mj-ea"/>
                <a:cs typeface="+mn-cs"/>
              </a:rPr>
              <a:t>:59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7813399" y="488876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10424667" y="4494356"/>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Window closes &amp;</a:t>
            </a:r>
            <a:r>
              <a:rPr lang="en-US" sz="800" b="1" kern="0" dirty="0">
                <a:solidFill>
                  <a:srgbClr val="FFFFFF"/>
                </a:solidFill>
                <a:latin typeface="+mj-ea"/>
                <a:ea typeface="+mj-ea"/>
                <a:cs typeface="+mn-cs"/>
              </a:rPr>
              <a:t>final </a:t>
            </a:r>
            <a:r>
              <a:rPr kumimoji="0" lang="en-US" sz="800" b="1" i="0" u="none" strike="noStrike" kern="0" cap="none" spc="0" normalizeH="0" baseline="0" noProof="0" dirty="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agenda or </a:t>
            </a:r>
            <a:r>
              <a:rPr lang="en-US" altLang="zh-CN" sz="800" b="1" dirty="0" err="1">
                <a:latin typeface="+mj-ea"/>
              </a:rPr>
              <a:t>tdoc</a:t>
            </a:r>
            <a:r>
              <a:rPr lang="en-US" altLang="zh-CN" sz="800" b="1" dirty="0">
                <a:latin typeface="+mj-ea"/>
              </a:rPr>
              <a:t> is missing from email summary</a:t>
            </a:r>
            <a:endParaRPr lang="zh-CN" altLang="en-US" sz="800" b="1" dirty="0">
              <a:latin typeface="+mj-ea"/>
            </a:endParaRPr>
          </a:p>
        </p:txBody>
      </p:sp>
      <p:sp>
        <p:nvSpPr>
          <p:cNvPr id="102" name="圆角矩形标注 101"/>
          <p:cNvSpPr/>
          <p:nvPr/>
        </p:nvSpPr>
        <p:spPr bwMode="auto">
          <a:xfrm>
            <a:off x="7293326"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Strict deadline for new </a:t>
            </a:r>
            <a:r>
              <a:rPr lang="en-US" altLang="zh-CN" sz="800" b="1" dirty="0" err="1">
                <a:latin typeface="+mj-ea"/>
              </a:rPr>
              <a:t>tdoc</a:t>
            </a:r>
            <a:r>
              <a:rPr lang="en-US" altLang="zh-CN" sz="800" b="1" dirty="0">
                <a:latin typeface="+mj-ea"/>
              </a:rPr>
              <a:t> number request</a:t>
            </a:r>
            <a:endParaRPr lang="zh-CN" altLang="en-US" sz="800" b="1" dirty="0">
              <a:latin typeface="+mj-ea"/>
            </a:endParaRPr>
          </a:p>
        </p:txBody>
      </p:sp>
      <p:sp>
        <p:nvSpPr>
          <p:cNvPr id="8" name="矩形 7"/>
          <p:cNvSpPr/>
          <p:nvPr/>
        </p:nvSpPr>
        <p:spPr>
          <a:xfrm>
            <a:off x="10236654" y="2762438"/>
            <a:ext cx="1157825" cy="338554"/>
          </a:xfrm>
          <a:prstGeom prst="rect">
            <a:avLst/>
          </a:prstGeom>
        </p:spPr>
        <p:txBody>
          <a:bodyPr wrap="square">
            <a:spAutoFit/>
          </a:bodyPr>
          <a:lstStyle/>
          <a:p>
            <a:pPr algn="ctr"/>
            <a:r>
              <a:rPr lang="en-US" altLang="zh-CN" sz="800" b="1" dirty="0">
                <a:latin typeface="微软雅黑" panose="020B0503020204020204" pitchFamily="34" charset="-122"/>
                <a:ea typeface="微软雅黑" panose="020B0503020204020204" pitchFamily="34" charset="-122"/>
              </a:rPr>
              <a:t>Final checking window </a:t>
            </a:r>
            <a:endParaRPr lang="zh-CN" altLang="en-US" sz="800" b="1" dirty="0">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a16="http://schemas.microsoft.com/office/drawing/2014/main" xmlns="" id="{18560DB6-8070-4A8A-B9C8-2CBC509A9ECA}"/>
              </a:ext>
            </a:extLst>
          </p:cNvPr>
          <p:cNvSpPr/>
          <p:nvPr/>
        </p:nvSpPr>
        <p:spPr>
          <a:xfrm>
            <a:off x="4510738" y="1875694"/>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Wed</a:t>
            </a:r>
            <a:r>
              <a:rPr lang="en-US" sz="800" kern="0" dirty="0">
                <a:solidFill>
                  <a:srgbClr val="FFFFFF"/>
                </a:solidFill>
                <a:latin typeface="+mj-ea"/>
                <a:ea typeface="+mj-ea"/>
              </a:rPr>
              <a:t> (May 11)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01" name="Rectangle: Rounded Corners 201">
            <a:extLst>
              <a:ext uri="{FF2B5EF4-FFF2-40B4-BE49-F238E27FC236}">
                <a16:creationId xmlns:a16="http://schemas.microsoft.com/office/drawing/2014/main" xmlns="" id="{B6CDA6FF-6740-49E7-B14C-1831ED62E0F8}"/>
              </a:ext>
            </a:extLst>
          </p:cNvPr>
          <p:cNvSpPr/>
          <p:nvPr/>
        </p:nvSpPr>
        <p:spPr>
          <a:xfrm>
            <a:off x="9569863"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3" name="Rectangle: Rounded Corners 201">
            <a:extLst>
              <a:ext uri="{FF2B5EF4-FFF2-40B4-BE49-F238E27FC236}">
                <a16:creationId xmlns:a16="http://schemas.microsoft.com/office/drawing/2014/main" xmlns="" id="{B6CDA6FF-6740-49E7-B14C-1831ED62E0F8}"/>
              </a:ext>
            </a:extLst>
          </p:cNvPr>
          <p:cNvSpPr/>
          <p:nvPr/>
        </p:nvSpPr>
        <p:spPr>
          <a:xfrm>
            <a:off x="10427089"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4" name="Rectangle: Rounded Corners 201">
            <a:extLst>
              <a:ext uri="{FF2B5EF4-FFF2-40B4-BE49-F238E27FC236}">
                <a16:creationId xmlns:a16="http://schemas.microsoft.com/office/drawing/2014/main" xmlns="" id="{B6CDA6FF-6740-49E7-B14C-1831ED62E0F8}"/>
              </a:ext>
            </a:extLst>
          </p:cNvPr>
          <p:cNvSpPr/>
          <p:nvPr/>
        </p:nvSpPr>
        <p:spPr>
          <a:xfrm>
            <a:off x="8738106"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a16="http://schemas.microsoft.com/office/drawing/2014/main" xmlns="" id="{B6CDA6FF-6740-49E7-B14C-1831ED62E0F8}"/>
              </a:ext>
            </a:extLst>
          </p:cNvPr>
          <p:cNvSpPr/>
          <p:nvPr/>
        </p:nvSpPr>
        <p:spPr>
          <a:xfrm>
            <a:off x="6197541"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06" name="Rectangle: Rounded Corners 201">
            <a:extLst>
              <a:ext uri="{FF2B5EF4-FFF2-40B4-BE49-F238E27FC236}">
                <a16:creationId xmlns:a16="http://schemas.microsoft.com/office/drawing/2014/main" xmlns="" id="{B6CDA6FF-6740-49E7-B14C-1831ED62E0F8}"/>
              </a:ext>
            </a:extLst>
          </p:cNvPr>
          <p:cNvSpPr/>
          <p:nvPr/>
        </p:nvSpPr>
        <p:spPr>
          <a:xfrm>
            <a:off x="11263218"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(Xizeng, Haijie)</a:t>
            </a:r>
          </a:p>
        </p:txBody>
      </p:sp>
      <p:sp>
        <p:nvSpPr>
          <p:cNvPr id="107" name="Rectangle: Rounded Corners 201">
            <a:extLst>
              <a:ext uri="{FF2B5EF4-FFF2-40B4-BE49-F238E27FC236}">
                <a16:creationId xmlns:a16="http://schemas.microsoft.com/office/drawing/2014/main" xmlns="" id="{B6CDA6FF-6740-49E7-B14C-1831ED62E0F8}"/>
              </a:ext>
            </a:extLst>
          </p:cNvPr>
          <p:cNvSpPr/>
          <p:nvPr/>
        </p:nvSpPr>
        <p:spPr>
          <a:xfrm>
            <a:off x="7890059"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8" name="Rectangle: Rounded Corners 201">
            <a:extLst>
              <a:ext uri="{FF2B5EF4-FFF2-40B4-BE49-F238E27FC236}">
                <a16:creationId xmlns:a16="http://schemas.microsoft.com/office/drawing/2014/main" xmlns="" id="{B6CDA6FF-6740-49E7-B14C-1831ED62E0F8}"/>
              </a:ext>
            </a:extLst>
          </p:cNvPr>
          <p:cNvSpPr/>
          <p:nvPr/>
        </p:nvSpPr>
        <p:spPr>
          <a:xfrm>
            <a:off x="4497921"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sym typeface="Wingdings" panose="05000000000000000000" pitchFamily="2" charset="2"/>
              </a:rPr>
              <a:t>(Xizeng)</a:t>
            </a:r>
            <a:endParaRPr lang="en-US" sz="800" b="1" kern="0" dirty="0">
              <a:solidFill>
                <a:srgbClr val="FFFFFF"/>
              </a:solidFill>
              <a:latin typeface="+mj-ea"/>
              <a:ea typeface="+mj-ea"/>
              <a:cs typeface="+mn-cs"/>
            </a:endParaRPr>
          </a:p>
        </p:txBody>
      </p:sp>
      <p:sp>
        <p:nvSpPr>
          <p:cNvPr id="109" name="Rectangle: Rounded Corners 201">
            <a:extLst>
              <a:ext uri="{FF2B5EF4-FFF2-40B4-BE49-F238E27FC236}">
                <a16:creationId xmlns:a16="http://schemas.microsoft.com/office/drawing/2014/main" xmlns="" id="{B6CDA6FF-6740-49E7-B14C-1831ED62E0F8}"/>
              </a:ext>
            </a:extLst>
          </p:cNvPr>
          <p:cNvSpPr/>
          <p:nvPr/>
        </p:nvSpPr>
        <p:spPr>
          <a:xfrm>
            <a:off x="5360426"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0" name="Rectangle: Rounded Corners 201">
            <a:extLst>
              <a:ext uri="{FF2B5EF4-FFF2-40B4-BE49-F238E27FC236}">
                <a16:creationId xmlns:a16="http://schemas.microsoft.com/office/drawing/2014/main" xmlns="" id="{B6CDA6FF-6740-49E7-B14C-1831ED62E0F8}"/>
              </a:ext>
            </a:extLst>
          </p:cNvPr>
          <p:cNvSpPr/>
          <p:nvPr/>
        </p:nvSpPr>
        <p:spPr>
          <a:xfrm>
            <a:off x="6207193"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1" name="Rectangle: Rounded Corners 201">
            <a:extLst>
              <a:ext uri="{FF2B5EF4-FFF2-40B4-BE49-F238E27FC236}">
                <a16:creationId xmlns:a16="http://schemas.microsoft.com/office/drawing/2014/main" xmlns="" id="{B6CDA6FF-6740-49E7-B14C-1831ED62E0F8}"/>
              </a:ext>
            </a:extLst>
          </p:cNvPr>
          <p:cNvSpPr/>
          <p:nvPr/>
        </p:nvSpPr>
        <p:spPr>
          <a:xfrm>
            <a:off x="3650374"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2" name="Rectangle: Rounded Corners 201">
            <a:extLst>
              <a:ext uri="{FF2B5EF4-FFF2-40B4-BE49-F238E27FC236}">
                <a16:creationId xmlns:a16="http://schemas.microsoft.com/office/drawing/2014/main" xmlns="" id="{B6CDA6FF-6740-49E7-B14C-1831ED62E0F8}"/>
              </a:ext>
            </a:extLst>
          </p:cNvPr>
          <p:cNvSpPr/>
          <p:nvPr/>
        </p:nvSpPr>
        <p:spPr>
          <a:xfrm>
            <a:off x="9531386" y="6182656"/>
            <a:ext cx="882000" cy="576000"/>
          </a:xfrm>
          <a:prstGeom prst="roundRect">
            <a:avLst/>
          </a:prstGeom>
          <a:solidFill>
            <a:schemeClr val="accent6">
              <a:lumMod val="50000"/>
            </a:schemeClr>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(RRM)</a:t>
            </a: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10.1–10.5 </a:t>
            </a:r>
            <a:r>
              <a:rPr lang="en-US" altLang="zh-CN" sz="1400" dirty="0"/>
              <a:t>for LTE, AI </a:t>
            </a:r>
            <a:r>
              <a:rPr lang="en-US" altLang="zh-CN" sz="1400" dirty="0" smtClean="0"/>
              <a:t>8.4–8.19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27 </a:t>
            </a:r>
            <a:r>
              <a:rPr lang="en-US" sz="1200" dirty="0">
                <a:solidFill>
                  <a:srgbClr val="FF0000"/>
                </a:solidFill>
              </a:rPr>
              <a:t>(Wednesday)</a:t>
            </a:r>
            <a:r>
              <a:rPr lang="en-US" sz="1200" dirty="0"/>
              <a:t>: 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April 29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May </a:t>
            </a:r>
            <a:r>
              <a:rPr lang="en-US" sz="1200" dirty="0">
                <a:solidFill>
                  <a:srgbClr val="FF0000"/>
                </a:solidFill>
              </a:rPr>
              <a:t>9</a:t>
            </a:r>
            <a:r>
              <a:rPr lang="en-US" sz="1200" dirty="0" smtClean="0">
                <a:solidFill>
                  <a:srgbClr val="FF0000"/>
                </a:solidFill>
              </a:rPr>
              <a:t>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May</a:t>
            </a:r>
            <a:r>
              <a:rPr lang="en-US" sz="1200" dirty="0" smtClean="0">
                <a:solidFill>
                  <a:srgbClr val="FF0000"/>
                </a:solidFill>
              </a:rPr>
              <a:t> 12 </a:t>
            </a:r>
            <a:r>
              <a:rPr lang="en-US" sz="1200" dirty="0">
                <a:solidFill>
                  <a:srgbClr val="FF0000"/>
                </a:solidFill>
              </a:rPr>
              <a:t>(Thursday), 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May 13 (Friday),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20 (</a:t>
            </a:r>
            <a:r>
              <a:rPr lang="en-US" altLang="zh-CN" sz="1200" dirty="0">
                <a:solidFill>
                  <a:srgbClr val="FF0000"/>
                </a:solidFill>
              </a:rPr>
              <a:t>Friday</a:t>
            </a:r>
            <a:r>
              <a:rPr lang="en-US" altLang="zh-CN" sz="1200" dirty="0" smtClean="0">
                <a:solidFill>
                  <a:srgbClr val="FF0000"/>
                </a:solidFill>
              </a:rPr>
              <a:t>),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Ma</a:t>
            </a:r>
            <a:r>
              <a:rPr lang="en-US" altLang="zh-CN" sz="1200" dirty="0">
                <a:solidFill>
                  <a:srgbClr val="FF0000"/>
                </a:solidFill>
              </a:rPr>
              <a:t>y</a:t>
            </a:r>
            <a:r>
              <a:rPr lang="en-US" altLang="zh-CN" sz="1200" dirty="0" smtClean="0">
                <a:solidFill>
                  <a:srgbClr val="FF0000"/>
                </a:solidFill>
              </a:rPr>
              <a:t> 24 (Tuesday),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r>
              <a:rPr lang="en-US" altLang="zh-CN" sz="1200" dirty="0" smtClean="0"/>
              <a:t>.</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Big CRs for Rel-15/16 maintenance and Rel-17 WIs, revised WID/TR/big CRs for Rel-17 basket WIs, and other </a:t>
            </a:r>
            <a:r>
              <a:rPr lang="en-US" sz="1400" dirty="0" err="1"/>
              <a:t>tdocs</a:t>
            </a:r>
            <a:r>
              <a:rPr lang="en-US" sz="14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May</a:t>
            </a:r>
            <a:r>
              <a:rPr lang="en-US" sz="1200" dirty="0" smtClean="0">
                <a:solidFill>
                  <a:srgbClr val="FF0000"/>
                </a:solidFill>
              </a:rPr>
              <a:t> </a:t>
            </a:r>
            <a:r>
              <a:rPr lang="en-US" sz="1200" dirty="0">
                <a:solidFill>
                  <a:srgbClr val="FF0000"/>
                </a:solidFill>
              </a:rPr>
              <a:t>23 (</a:t>
            </a:r>
            <a:r>
              <a:rPr lang="en-US" altLang="zh-CN" sz="1200" dirty="0">
                <a:solidFill>
                  <a:srgbClr val="FF0000"/>
                </a:solidFill>
              </a:rPr>
              <a:t>Monday</a:t>
            </a:r>
            <a:r>
              <a:rPr lang="en-US" sz="1200" dirty="0">
                <a:solidFill>
                  <a:srgbClr val="FF0000"/>
                </a:solidFill>
              </a:rPr>
              <a:t>), </a:t>
            </a:r>
            <a:r>
              <a:rPr lang="en-US" sz="1200" dirty="0" smtClean="0">
                <a:solidFill>
                  <a:srgbClr val="FF0000"/>
                </a:solidFill>
              </a:rPr>
              <a:t>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t>
            </a:r>
            <a:r>
              <a:rPr lang="en-US" altLang="zh-CN" sz="1200" dirty="0">
                <a:solidFill>
                  <a:srgbClr val="FF0000"/>
                </a:solidFill>
              </a:rPr>
              <a:t>ay</a:t>
            </a:r>
            <a:r>
              <a:rPr lang="en-US" sz="1200" dirty="0" smtClean="0">
                <a:solidFill>
                  <a:srgbClr val="FF0000"/>
                </a:solidFill>
              </a:rPr>
              <a:t> </a:t>
            </a:r>
            <a:r>
              <a:rPr lang="en-US" sz="1200" dirty="0">
                <a:solidFill>
                  <a:srgbClr val="FF0000"/>
                </a:solidFill>
              </a:rPr>
              <a:t>24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May 26 </a:t>
            </a:r>
            <a:r>
              <a:rPr lang="en-US" altLang="zh-CN" sz="1200" dirty="0">
                <a:solidFill>
                  <a:srgbClr val="FF0000"/>
                </a:solidFill>
              </a:rPr>
              <a:t>(Thursday), 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May </a:t>
            </a:r>
            <a:r>
              <a:rPr lang="en-US" altLang="zh-CN" sz="1200" dirty="0">
                <a:solidFill>
                  <a:srgbClr val="FF0000"/>
                </a:solidFill>
              </a:rPr>
              <a:t>26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a:solidFill>
                  <a:srgbClr val="FF0000"/>
                </a:solidFill>
              </a:rPr>
              <a:t>May 23 (Monday) 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a:t>
            </a:r>
            <a:r>
              <a:rPr lang="en-US" b="1" dirty="0" smtClean="0">
                <a:latin typeface="微软雅黑" panose="020B0503020204020204" pitchFamily="34" charset="-122"/>
                <a:ea typeface="微软雅黑" panose="020B0503020204020204" pitchFamily="34" charset="-122"/>
              </a:rPr>
              <a:t> </a:t>
            </a:r>
            <a:r>
              <a:rPr lang="en-US" b="1" dirty="0" smtClean="0">
                <a:latin typeface="微软雅黑" panose="020B0503020204020204" pitchFamily="34" charset="-122"/>
                <a:ea typeface="微软雅黑" panose="020B0503020204020204" pitchFamily="34" charset="-122"/>
              </a:rPr>
              <a:t>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May </a:t>
            </a:r>
            <a:r>
              <a:rPr lang="en-US" altLang="zh-CN" sz="1400" dirty="0">
                <a:solidFill>
                  <a:srgbClr val="FF0000"/>
                </a:solidFill>
              </a:rPr>
              <a:t>26 (Thursday)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r>
              <a:rPr lang="en-GB" altLang="zh-CN" sz="1400" dirty="0">
                <a:solidFill>
                  <a:srgbClr val="000000"/>
                </a:solidFill>
              </a:rPr>
              <a:t>1</a:t>
            </a:r>
            <a:r>
              <a:rPr lang="en-GB" altLang="zh-CN" sz="1200" dirty="0">
                <a:solidFill>
                  <a:srgbClr val="000000"/>
                </a:solidFill>
              </a:rPr>
              <a:t>. WIs with target </a:t>
            </a:r>
            <a:r>
              <a:rPr lang="en-US" altLang="zh-CN" sz="1200" dirty="0">
                <a:solidFill>
                  <a:srgbClr val="000000"/>
                </a:solidFill>
              </a:rPr>
              <a:t>June 2022 </a:t>
            </a:r>
            <a:r>
              <a:rPr lang="en-GB" altLang="zh-CN" sz="1200" dirty="0">
                <a:solidFill>
                  <a:srgbClr val="000000"/>
                </a:solidFill>
              </a:rPr>
              <a:t>and % complete &lt;100% mean a request to stop the WI,</a:t>
            </a:r>
            <a:endParaRPr lang="zh-CN" altLang="zh-CN" sz="1200" dirty="0">
              <a:solidFill>
                <a:srgbClr val="000000"/>
              </a:solidFill>
            </a:endParaRPr>
          </a:p>
          <a:p>
            <a:pPr lvl="2"/>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a:solidFill>
                <a:srgbClr val="000000"/>
              </a:solidFill>
            </a:endParaRPr>
          </a:p>
          <a:p>
            <a:pPr marL="342882" lvl="1" indent="-342882">
              <a:spcBef>
                <a:spcPts val="0"/>
              </a:spcBef>
              <a:spcAft>
                <a:spcPts val="600"/>
              </a:spcAft>
              <a:buBlip>
                <a:blip r:embed="rId2"/>
              </a:buBlip>
            </a:pPr>
            <a:r>
              <a:rPr lang="en-US" altLang="zh-CN" sz="1400" dirty="0">
                <a:solidFill>
                  <a:srgbClr val="000000"/>
                </a:solidFill>
              </a:rPr>
              <a:t>For draft TS/TR which planned to be submitted to RAN plenary for approval, please share the draft version to Carolyn for pre-check no later than </a:t>
            </a:r>
            <a:r>
              <a:rPr lang="en-US" altLang="zh-CN" sz="1400" dirty="0" smtClean="0">
                <a:solidFill>
                  <a:srgbClr val="FF0000"/>
                </a:solidFill>
              </a:rPr>
              <a:t>May 24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www.w3.org/XML/1998/namespace"/>
    <ds:schemaRef ds:uri="http://schemas.microsoft.com/office/2006/documentManagement/types"/>
    <ds:schemaRef ds:uri="http://purl.org/dc/elements/1.1/"/>
    <ds:schemaRef ds:uri="http://schemas.microsoft.com/office/2006/metadata/properties"/>
    <ds:schemaRef ds:uri="23d77754-4ccc-4c57-9291-cab09e81894a"/>
    <ds:schemaRef ds:uri="http://schemas.openxmlformats.org/package/2006/metadata/core-properties"/>
    <ds:schemaRef ds:uri="http://purl.org/dc/dcmitype/"/>
    <ds:schemaRef ds:uri="http://schemas.microsoft.com/office/infopath/2007/PartnerControls"/>
    <ds:schemaRef ds:uri="a915fe38-2618-47b6-8303-829fb71466d5"/>
    <ds:schemaRef ds:uri="http://purl.org/dc/terms/"/>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347749</TotalTime>
  <Words>3987</Words>
  <Application>Microsoft Office PowerPoint</Application>
  <PresentationFormat>宽屏</PresentationFormat>
  <Paragraphs>351</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RAN4#103-e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non-spectrum related WI</vt:lpstr>
      <vt:lpstr>CR template and WF template</vt:lpstr>
      <vt:lpstr>Rel-17 Feature list</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1054</cp:revision>
  <cp:lastPrinted>2016-09-15T08:31:35Z</cp:lastPrinted>
  <dcterms:created xsi:type="dcterms:W3CDTF">2009-11-27T05:15:11Z</dcterms:created>
  <dcterms:modified xsi:type="dcterms:W3CDTF">2022-04-21T04:26:06Z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(3)ObURJlpTIsAfHehD/S/m8k265DIw4bzduAW/+U7pwjIi5NU9yoCELaRrLG6IGw0oWKvJcDSs
Vi8gqkUOY9wsE0srwrv3zqDPkWzUjolQ0Uxth0sdB87c42SX+xHIj+aU2hXPr30c3DitiC/P
zzKGJmTfxDMGfd6DczJvVtZTPHLHVsN9ZiQRwpUfwvvIcQyMT9b+CRGZpiMDZkoXQW9rVueI
iKiuPUEyRxFJXk1tog</vt:lpwstr>
  </property>
  <property fmtid="{D5CDD505-2E9C-101B-9397-08002B2CF9AE}" pid="15" name="_2015_ms_pID_7253431">
    <vt:lpwstr>v5HU+/2OIi05rvJ2qocdCzVHKNj6geTeF8cySqdrc4Pd1ssU1GD4kN
tJO9J/RznBDKPvY6SauDwjKx1nkegkqce+Qw9h/U9AMiQ2kkdV6sO+BrB8LDUUIFn2nbtxl8
MzDRzH2eLGi9Z1TzHMuKG1PHYks2mBgXlwzydLLjksgXq8BmzFlJqkeahVwbY2JJy553Z4dy
C/MpCa2KPL4u/l4hYEVLQNHp+ktZZ22ytEJZ</vt:lpwstr>
  </property>
  <property fmtid="{D5CDD505-2E9C-101B-9397-08002B2CF9AE}" pid="16" name="_2015_ms_pID_7253432">
    <vt:lpwstr>Dw==</vt:lpwstr>
  </property>
</Properties>
</file>