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729" r:id="rId4"/>
  </p:sldMasterIdLst>
  <p:notesMasterIdLst>
    <p:notesMasterId r:id="rId7"/>
  </p:notesMasterIdLst>
  <p:handoutMasterIdLst>
    <p:handoutMasterId r:id="rId8"/>
  </p:handoutMasterIdLst>
  <p:sldIdLst>
    <p:sldId id="989" r:id="rId5"/>
    <p:sldId id="987" r:id="rId6"/>
  </p:sldIdLst>
  <p:sldSz cx="12192000" cy="6858000"/>
  <p:notesSz cx="7010400" cy="9296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C6D254"/>
    <a:srgbClr val="4F81BD"/>
    <a:srgbClr val="CC00CC"/>
    <a:srgbClr val="0000FF"/>
    <a:srgbClr val="FFCC00"/>
    <a:srgbClr val="72AF2F"/>
    <a:srgbClr val="B1D254"/>
    <a:srgbClr val="72732F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22032F6-A78B-4EE2-87DB-3686CBE793DC}" v="7" dt="2022-02-27T16:39:59.05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269" autoAdjust="0"/>
    <p:restoredTop sz="95801" autoAdjust="0"/>
  </p:normalViewPr>
  <p:slideViewPr>
    <p:cSldViewPr snapToGrid="0">
      <p:cViewPr varScale="1">
        <p:scale>
          <a:sx n="110" d="100"/>
          <a:sy n="110" d="100"/>
        </p:scale>
        <p:origin x="13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ervyakov, Andrey" userId="dbdfc4e7-c505-4785-a117-c03dfe609c52" providerId="ADAL" clId="{E22032F6-A78B-4EE2-87DB-3686CBE793DC}"/>
    <pc:docChg chg="undo redo custSel modSld">
      <pc:chgData name="Chervyakov, Andrey" userId="dbdfc4e7-c505-4785-a117-c03dfe609c52" providerId="ADAL" clId="{E22032F6-A78B-4EE2-87DB-3686CBE793DC}" dt="2022-02-27T17:52:45.062" v="288" actId="15"/>
      <pc:docMkLst>
        <pc:docMk/>
      </pc:docMkLst>
      <pc:sldChg chg="modSp mod">
        <pc:chgData name="Chervyakov, Andrey" userId="dbdfc4e7-c505-4785-a117-c03dfe609c52" providerId="ADAL" clId="{E22032F6-A78B-4EE2-87DB-3686CBE793DC}" dt="2022-02-27T15:57:39.694" v="36" actId="6549"/>
        <pc:sldMkLst>
          <pc:docMk/>
          <pc:sldMk cId="4016218937" sldId="989"/>
        </pc:sldMkLst>
        <pc:graphicFrameChg chg="mod modGraphic">
          <ac:chgData name="Chervyakov, Andrey" userId="dbdfc4e7-c505-4785-a117-c03dfe609c52" providerId="ADAL" clId="{E22032F6-A78B-4EE2-87DB-3686CBE793DC}" dt="2022-02-27T15:57:39.694" v="36" actId="6549"/>
          <ac:graphicFrameMkLst>
            <pc:docMk/>
            <pc:sldMk cId="4016218937" sldId="989"/>
            <ac:graphicFrameMk id="4" creationId="{1B307421-C5C1-435B-A1AE-7B1017B6CBE2}"/>
          </ac:graphicFrameMkLst>
        </pc:graphicFrameChg>
        <pc:graphicFrameChg chg="mod modGraphic">
          <ac:chgData name="Chervyakov, Andrey" userId="dbdfc4e7-c505-4785-a117-c03dfe609c52" providerId="ADAL" clId="{E22032F6-A78B-4EE2-87DB-3686CBE793DC}" dt="2022-02-27T15:57:27.034" v="31" actId="400"/>
          <ac:graphicFrameMkLst>
            <pc:docMk/>
            <pc:sldMk cId="4016218937" sldId="989"/>
            <ac:graphicFrameMk id="5" creationId="{2AEB36C6-2B31-4695-AAB3-0FB16210EADE}"/>
          </ac:graphicFrameMkLst>
        </pc:graphicFrameChg>
      </pc:sldChg>
      <pc:sldChg chg="modSp mod">
        <pc:chgData name="Chervyakov, Andrey" userId="dbdfc4e7-c505-4785-a117-c03dfe609c52" providerId="ADAL" clId="{E22032F6-A78B-4EE2-87DB-3686CBE793DC}" dt="2022-02-27T17:52:45.062" v="288" actId="15"/>
        <pc:sldMkLst>
          <pc:docMk/>
          <pc:sldMk cId="4046368337" sldId="994"/>
        </pc:sldMkLst>
        <pc:spChg chg="mod">
          <ac:chgData name="Chervyakov, Andrey" userId="dbdfc4e7-c505-4785-a117-c03dfe609c52" providerId="ADAL" clId="{E22032F6-A78B-4EE2-87DB-3686CBE793DC}" dt="2022-02-27T17:52:45.062" v="288" actId="15"/>
          <ac:spMkLst>
            <pc:docMk/>
            <pc:sldMk cId="4046368337" sldId="994"/>
            <ac:spMk id="2" creationId="{3FCE152B-E606-425D-8669-2198CAD117C3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867FF36F-819D-4D2B-A8BB-AF91032F0C0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286934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171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32" y="0"/>
            <a:ext cx="3038170" cy="465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6400" y="695325"/>
            <a:ext cx="61976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61" y="4416091"/>
            <a:ext cx="5142280" cy="4183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82"/>
            <a:ext cx="3038171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defTabSz="929256" eaLnBrk="1" hangingPunct="1">
              <a:defRPr sz="1200">
                <a:latin typeface="Times New Roman" pitchFamily="18" charset="0"/>
              </a:defRPr>
            </a:lvl1pPr>
          </a:lstStyle>
          <a:p>
            <a:endParaRPr lang="en-US" altLang="zh-CN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32" y="8830682"/>
            <a:ext cx="3038170" cy="465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44" tIns="46423" rIns="92844" bIns="46423" numCol="1" anchor="b" anchorCtr="0" compatLnSpc="1">
            <a:prstTxWarp prst="textNoShape">
              <a:avLst/>
            </a:prstTxWarp>
          </a:bodyPr>
          <a:lstStyle>
            <a:lvl1pPr algn="r" defTabSz="929256" eaLnBrk="1" hangingPunct="1">
              <a:defRPr sz="1200">
                <a:latin typeface="Times New Roman" pitchFamily="18" charset="0"/>
              </a:defRPr>
            </a:lvl1pPr>
          </a:lstStyle>
          <a:p>
            <a:fld id="{459FDB58-73C4-413E-BB6C-BBE882DFCE1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061250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8"/>
            <a:ext cx="10363200" cy="1470025"/>
          </a:xfrm>
        </p:spPr>
        <p:txBody>
          <a:bodyPr/>
          <a:lstStyle>
            <a:lvl1pPr>
              <a:defRPr sz="4000"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latin typeface="+mj-ea"/>
                <a:ea typeface="+mj-ea"/>
              </a:defRPr>
            </a:lvl1pPr>
            <a:lvl2pPr marL="457177" indent="0" algn="ctr">
              <a:buNone/>
              <a:defRPr/>
            </a:lvl2pPr>
            <a:lvl3pPr marL="914354" indent="0" algn="ctr">
              <a:buNone/>
              <a:defRPr/>
            </a:lvl3pPr>
            <a:lvl4pPr marL="1371531" indent="0" algn="ctr">
              <a:buNone/>
              <a:defRPr/>
            </a:lvl4pPr>
            <a:lvl5pPr marL="1828709" indent="0" algn="ctr">
              <a:buNone/>
              <a:defRPr/>
            </a:lvl5pPr>
            <a:lvl6pPr marL="2285886" indent="0" algn="ctr">
              <a:buNone/>
              <a:defRPr/>
            </a:lvl6pPr>
            <a:lvl7pPr marL="2743063" indent="0" algn="ctr">
              <a:buNone/>
              <a:defRPr/>
            </a:lvl7pPr>
            <a:lvl8pPr marL="3200240" indent="0" algn="ctr">
              <a:buNone/>
              <a:defRPr/>
            </a:lvl8pPr>
            <a:lvl9pPr marL="3657417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1270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5652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1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1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927235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601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555285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9670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6C394A-9E02-4841-ACC8-9EFF4DA6339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fld id="{F5492D28-9CB3-4957-BFD2-683A3D6260A5}" type="slidenum">
              <a:rPr lang="en-GB" altLang="en-US" smtClean="0"/>
              <a:pPr/>
              <a:t>‹#›</a:t>
            </a:fld>
            <a:endParaRPr lang="en-GB" alt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CFD951-EB5F-444C-A429-749DF9E84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2305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13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dirty="0"/>
              <a:t>Click to edit Master title style</a:t>
            </a:r>
            <a:endParaRPr lang="fi-FI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1801"/>
            </a:lvl2pPr>
            <a:lvl3pPr marL="914354" indent="0">
              <a:buNone/>
              <a:defRPr sz="1600"/>
            </a:lvl3pPr>
            <a:lvl4pPr marL="1371531" indent="0">
              <a:buNone/>
              <a:defRPr sz="1401"/>
            </a:lvl4pPr>
            <a:lvl5pPr marL="1828709" indent="0">
              <a:buNone/>
              <a:defRPr sz="1401"/>
            </a:lvl5pPr>
            <a:lvl6pPr marL="2285886" indent="0">
              <a:buNone/>
              <a:defRPr sz="1401"/>
            </a:lvl6pPr>
            <a:lvl7pPr marL="2743063" indent="0">
              <a:buNone/>
              <a:defRPr sz="1401"/>
            </a:lvl7pPr>
            <a:lvl8pPr marL="3200240" indent="0">
              <a:buNone/>
              <a:defRPr sz="1401"/>
            </a:lvl8pPr>
            <a:lvl9pPr marL="3657417" indent="0">
              <a:buNone/>
              <a:defRPr sz="140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147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6"/>
            <a:ext cx="5384800" cy="4525963"/>
          </a:xfr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801"/>
            </a:lvl6pPr>
            <a:lvl7pPr>
              <a:defRPr sz="1801"/>
            </a:lvl7pPr>
            <a:lvl8pPr>
              <a:defRPr sz="1801"/>
            </a:lvl8pPr>
            <a:lvl9pPr>
              <a:defRPr sz="18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71323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76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177" indent="0">
              <a:buNone/>
              <a:defRPr sz="2000" b="1"/>
            </a:lvl2pPr>
            <a:lvl3pPr marL="914354" indent="0">
              <a:buNone/>
              <a:defRPr sz="1801" b="1"/>
            </a:lvl3pPr>
            <a:lvl4pPr marL="1371531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3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7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76" y="2174875"/>
            <a:ext cx="5389033" cy="3951288"/>
          </a:xfrm>
        </p:spPr>
        <p:txBody>
          <a:bodyPr/>
          <a:lstStyle>
            <a:lvl1pPr>
              <a:defRPr sz="24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 sz="2000"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 sz="1801"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 sz="1800"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855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j-ea"/>
                <a:ea typeface="+mj-ea"/>
              </a:defRPr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20819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9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6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4217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77" indent="0">
              <a:buNone/>
              <a:defRPr sz="2800"/>
            </a:lvl2pPr>
            <a:lvl3pPr marL="914354" indent="0">
              <a:buNone/>
              <a:defRPr sz="2400"/>
            </a:lvl3pPr>
            <a:lvl4pPr marL="1371531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3" indent="0">
              <a:buNone/>
              <a:defRPr sz="2000"/>
            </a:lvl7pPr>
            <a:lvl8pPr marL="3200240" indent="0">
              <a:buNone/>
              <a:defRPr sz="2000"/>
            </a:lvl8pPr>
            <a:lvl9pPr marL="3657417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1"/>
            </a:lvl1pPr>
            <a:lvl2pPr marL="457177" indent="0">
              <a:buNone/>
              <a:defRPr sz="1200"/>
            </a:lvl2pPr>
            <a:lvl3pPr marL="914354" indent="0">
              <a:buNone/>
              <a:defRPr sz="1001"/>
            </a:lvl3pPr>
            <a:lvl4pPr marL="1371531" indent="0">
              <a:buNone/>
              <a:defRPr sz="900"/>
            </a:lvl4pPr>
            <a:lvl5pPr marL="1828709" indent="0">
              <a:buNone/>
              <a:defRPr sz="900"/>
            </a:lvl5pPr>
            <a:lvl6pPr marL="2285886" indent="0">
              <a:buNone/>
              <a:defRPr sz="900"/>
            </a:lvl6pPr>
            <a:lvl7pPr marL="2743063" indent="0">
              <a:buNone/>
              <a:defRPr sz="900"/>
            </a:lvl7pPr>
            <a:lvl8pPr marL="3200240" indent="0">
              <a:buNone/>
              <a:defRPr sz="900"/>
            </a:lvl8pPr>
            <a:lvl9pPr marL="3657417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2668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8" descr="green.jpg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200" y="6456363"/>
            <a:ext cx="6189133" cy="27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9112251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title style</a:t>
            </a:r>
            <a:endParaRPr lang="en-GB" alt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6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10960" y="6483350"/>
            <a:ext cx="527049" cy="222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100">
                <a:solidFill>
                  <a:schemeClr val="bg1"/>
                </a:solidFill>
                <a:latin typeface="Arial" charset="0"/>
              </a:defRPr>
            </a:lvl1pPr>
          </a:lstStyle>
          <a:p>
            <a:fld id="{F5492D28-9CB3-4957-BFD2-683A3D6260A5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1032" name="Rectangle 6"/>
          <p:cNvSpPr>
            <a:spLocks noChangeArrowheads="1"/>
          </p:cNvSpPr>
          <p:nvPr/>
        </p:nvSpPr>
        <p:spPr bwMode="auto">
          <a:xfrm>
            <a:off x="1559984" y="5009401"/>
            <a:ext cx="6102349" cy="2463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© 3GPP 2009     Mobile World Congress, Barcelona, 19</a:t>
            </a:r>
            <a:r>
              <a:rPr lang="en-GB" altLang="en-US" sz="1001" baseline="30000" dirty="0">
                <a:solidFill>
                  <a:schemeClr val="bg1"/>
                </a:solidFill>
                <a:latin typeface="Arial" panose="020B0604020202020204" pitchFamily="34" charset="0"/>
              </a:rPr>
              <a:t>th</a:t>
            </a:r>
            <a:r>
              <a:rPr lang="en-GB" altLang="en-US" sz="1001" dirty="0">
                <a:solidFill>
                  <a:schemeClr val="bg1"/>
                </a:solidFill>
                <a:latin typeface="Arial" panose="020B0604020202020204" pitchFamily="34" charset="0"/>
              </a:rPr>
              <a:t> February 2009</a:t>
            </a:r>
          </a:p>
        </p:txBody>
      </p:sp>
      <p:pic>
        <p:nvPicPr>
          <p:cNvPr id="1033" name="Picture 7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6" name="Picture 13" descr="green2.jpg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17309" y="6475413"/>
            <a:ext cx="486833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7" name="Rectangle 6"/>
          <p:cNvSpPr>
            <a:spLocks noChangeArrowheads="1"/>
          </p:cNvSpPr>
          <p:nvPr/>
        </p:nvSpPr>
        <p:spPr bwMode="auto">
          <a:xfrm>
            <a:off x="593777" y="6455545"/>
            <a:ext cx="9571567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200" b="1" dirty="0">
                <a:solidFill>
                  <a:schemeClr val="bg1"/>
                </a:solidFill>
                <a:latin typeface="Arial" panose="020B0604020202020204" pitchFamily="34" charset="0"/>
              </a:rPr>
              <a:t>RAN WG4</a:t>
            </a:r>
          </a:p>
        </p:txBody>
      </p:sp>
      <p:sp>
        <p:nvSpPr>
          <p:cNvPr id="56334" name="Slide Number Placeholder 4"/>
          <p:cNvSpPr txBox="1">
            <a:spLocks noGrp="1"/>
          </p:cNvSpPr>
          <p:nvPr userDrawn="1"/>
        </p:nvSpPr>
        <p:spPr bwMode="auto">
          <a:xfrm>
            <a:off x="11432126" y="6464300"/>
            <a:ext cx="527049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eaLnBrk="1" hangingPunct="1"/>
            <a:fld id="{E4DF48D0-4F83-437C-BDD1-C6E5F5F353CD}" type="slidenum">
              <a:rPr lang="en-GB" altLang="en-US" sz="1100">
                <a:solidFill>
                  <a:schemeClr val="bg1"/>
                </a:solidFill>
                <a:latin typeface="Arial" charset="0"/>
              </a:rPr>
              <a:pPr eaLnBrk="1" hangingPunct="1"/>
              <a:t>‹#›</a:t>
            </a:fld>
            <a:endParaRPr lang="en-GB" altLang="en-US" sz="1100" dirty="0">
              <a:solidFill>
                <a:schemeClr val="bg1"/>
              </a:solidFill>
              <a:latin typeface="Arial" charset="0"/>
            </a:endParaRPr>
          </a:p>
        </p:txBody>
      </p:sp>
      <p:pic>
        <p:nvPicPr>
          <p:cNvPr id="14" name="Picture 6" descr="3GPP_TM_RD.jpg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563" y="373075"/>
            <a:ext cx="1493837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555" r:id="rId1"/>
    <p:sldLayoutId id="2147484556" r:id="rId2"/>
    <p:sldLayoutId id="2147484557" r:id="rId3"/>
    <p:sldLayoutId id="2147484558" r:id="rId4"/>
    <p:sldLayoutId id="2147484559" r:id="rId5"/>
    <p:sldLayoutId id="2147484560" r:id="rId6"/>
    <p:sldLayoutId id="2147484561" r:id="rId7"/>
    <p:sldLayoutId id="2147484562" r:id="rId8"/>
    <p:sldLayoutId id="2147484563" r:id="rId9"/>
    <p:sldLayoutId id="2147484564" r:id="rId10"/>
    <p:sldLayoutId id="2147484565" r:id="rId11"/>
    <p:sldLayoutId id="2147484566" r:id="rId12"/>
    <p:sldLayoutId id="2147484567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177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354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531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709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342882" indent="-342882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13" indent="-285737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charset="0"/>
        <a:buChar char="•"/>
        <a:defRPr sz="2400">
          <a:solidFill>
            <a:schemeClr val="tx1"/>
          </a:solidFill>
          <a:latin typeface="+mn-lt"/>
        </a:defRPr>
      </a:lvl2pPr>
      <a:lvl3pPr marL="1142943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</a:defRPr>
      </a:lvl3pPr>
      <a:lvl4pPr marL="1600121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>
          <a:solidFill>
            <a:schemeClr val="tx1"/>
          </a:solidFill>
          <a:latin typeface="+mn-lt"/>
        </a:defRPr>
      </a:lvl4pPr>
      <a:lvl5pPr marL="2057298" indent="-228589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5pPr>
      <a:lvl6pPr marL="2514476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652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8829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007" indent="-22858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b="1" dirty="0"/>
              <a:t>RAN4#102-e RRM session GTW schedule</a:t>
            </a:r>
            <a:r>
              <a:rPr lang="en-US" dirty="0"/>
              <a:t> </a:t>
            </a:r>
            <a:endParaRPr lang="ru-RU" dirty="0"/>
          </a:p>
        </p:txBody>
      </p:sp>
      <p:graphicFrame>
        <p:nvGraphicFramePr>
          <p:cNvPr id="4" name="表格 5">
            <a:extLst>
              <a:ext uri="{FF2B5EF4-FFF2-40B4-BE49-F238E27FC236}">
                <a16:creationId xmlns:a16="http://schemas.microsoft.com/office/drawing/2014/main" id="{1B307421-C5C1-435B-A1AE-7B1017B6CB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7435925"/>
              </p:ext>
            </p:extLst>
          </p:nvPr>
        </p:nvGraphicFramePr>
        <p:xfrm>
          <a:off x="401652" y="1055605"/>
          <a:ext cx="11116432" cy="298967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21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1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60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53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Monday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NTN (220, 221) </a:t>
                      </a:r>
                      <a:endParaRPr lang="en-US" altLang="zh-CN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73601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HST (212, 213)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92755758"/>
                  </a:ext>
                </a:extLst>
              </a:tr>
              <a:tr h="185854">
                <a:tc rowSpan="2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 (217, 218, 219)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43979071"/>
                  </a:ext>
                </a:extLst>
              </a:tr>
              <a:tr h="17384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(230, 231) 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423255670"/>
                  </a:ext>
                </a:extLst>
              </a:tr>
              <a:tr h="185854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23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ePos (230 Issue 1-3-2) 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34419458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feRRM (214, 215, 216)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75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55395246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ext. to 71GHz (224) 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431693132"/>
                  </a:ext>
                </a:extLst>
              </a:tr>
              <a:tr h="185854">
                <a:tc rowSpan="3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24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RedCap (228, 229)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085180757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MR-DC Enh (232)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659108774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Enh (223)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889410890"/>
                  </a:ext>
                </a:extLst>
              </a:tr>
              <a:tr h="185854">
                <a:tc rowSpan="4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25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Friday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feMIMO (227, 240) 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90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4019645719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Power Saving </a:t>
                      </a:r>
                      <a:r>
                        <a:rPr lang="en-US" sz="1100" b="0" kern="1200" dirty="0" err="1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Enh</a:t>
                      </a: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(222) 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698597076"/>
                  </a:ext>
                </a:extLst>
              </a:tr>
              <a:tr h="18585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IIOT/URLLC (233) </a:t>
                      </a:r>
                      <a:endParaRPr lang="pt-BR" sz="1100" b="0" kern="1200" dirty="0">
                        <a:solidFill>
                          <a:srgbClr val="00B05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622280830"/>
                  </a:ext>
                </a:extLst>
              </a:tr>
              <a:tr h="133260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nn-NO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MG Enh: </a:t>
                      </a:r>
                      <a:r>
                        <a:rPr lang="en-US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LS on collision handling of concurrent MGs, LS on Pre-configured MG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00B05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9362342"/>
                  </a:ext>
                </a:extLst>
              </a:tr>
            </a:tbl>
          </a:graphicData>
        </a:graphic>
      </p:graphicFrame>
      <p:graphicFrame>
        <p:nvGraphicFramePr>
          <p:cNvPr id="5" name="表格 5">
            <a:extLst>
              <a:ext uri="{FF2B5EF4-FFF2-40B4-BE49-F238E27FC236}">
                <a16:creationId xmlns:a16="http://schemas.microsoft.com/office/drawing/2014/main" id="{2AEB36C6-2B31-4695-AAB3-0FB16210EA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989125"/>
              </p:ext>
            </p:extLst>
          </p:nvPr>
        </p:nvGraphicFramePr>
        <p:xfrm>
          <a:off x="401652" y="4114764"/>
          <a:ext cx="11116432" cy="18476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884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19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559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9217">
                <a:tc gridSpan="3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+mn-lt"/>
                          <a:ea typeface="微软雅黑" panose="020B0503020204020204" pitchFamily="34" charset="-122"/>
                        </a:rPr>
                        <a:t>Week 2 </a:t>
                      </a:r>
                      <a:endParaRPr lang="zh-CN" sz="1200" b="1" dirty="0">
                        <a:effectLst/>
                        <a:latin typeface="+mn-lt"/>
                        <a:ea typeface="微软雅黑" panose="020B0503020204020204" pitchFamily="34" charset="-122"/>
                      </a:endParaRPr>
                    </a:p>
                  </a:txBody>
                  <a:tcPr marL="40640" marR="40640" marT="9525" marB="0" anchor="ctr"/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endParaRPr lang="zh-CN" sz="1200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40640" marR="40640" marT="952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3260">
                <a:tc>
                  <a:txBody>
                    <a:bodyPr/>
                    <a:lstStyle/>
                    <a:p>
                      <a:pPr>
                        <a:spcBef>
                          <a:spcPts val="375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b="1" dirty="0">
                          <a:effectLst/>
                          <a:latin typeface="+mn-lt"/>
                          <a:ea typeface="+mj-ea"/>
                        </a:rPr>
                        <a:t>Meeting</a:t>
                      </a:r>
                      <a:r>
                        <a:rPr lang="en-US" altLang="zh-CN" sz="1100" b="1" baseline="0" dirty="0">
                          <a:effectLst/>
                          <a:latin typeface="+mn-lt"/>
                          <a:ea typeface="+mj-ea"/>
                        </a:rPr>
                        <a:t> day</a:t>
                      </a:r>
                      <a:endParaRPr lang="zh-CN" sz="1100" b="1" dirty="0">
                        <a:effectLst/>
                        <a:latin typeface="+mn-lt"/>
                        <a:ea typeface="+mj-ea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Topics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354" rtl="0" eaLnBrk="1" latinLnBrk="0" hangingPunct="1">
                        <a:spcBef>
                          <a:spcPts val="375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US" altLang="zh-CN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j-ea"/>
                          <a:cs typeface="+mn-cs"/>
                        </a:rPr>
                        <a:t>Duration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j-ea"/>
                        <a:cs typeface="+mn-cs"/>
                      </a:endParaRPr>
                    </a:p>
                  </a:txBody>
                  <a:tcPr marL="40640" marR="40640" marT="9525" marB="0" anchor="ctr"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853">
                <a:tc rowSpan="4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February 28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Monday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ext. to 71GHz (225)</a:t>
                      </a:r>
                      <a:endParaRPr lang="pt-BR" sz="1100" b="0" kern="1200" dirty="0">
                        <a:solidFill>
                          <a:srgbClr val="FF0000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30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787127252"/>
                  </a:ext>
                </a:extLst>
              </a:tr>
              <a:tr h="758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FR2 RF (210)</a:t>
                      </a:r>
                      <a:endParaRPr lang="pt-BR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r>
                        <a:rPr lang="en-US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3370388475"/>
                  </a:ext>
                </a:extLst>
              </a:tr>
              <a:tr h="758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nn-NO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Remaining Rel-17 topics: </a:t>
                      </a:r>
                      <a:r>
                        <a:rPr lang="nn-NO" altLang="zh-CN" sz="11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FR1 HST (211),</a:t>
                      </a:r>
                      <a:r>
                        <a:rPr lang="nn-NO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 Rel-17 NR IAB Enh (226), 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MUSIM (236), </a:t>
                      </a:r>
                      <a:r>
                        <a:rPr lang="nn-NO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NR SL Relay  (234)</a:t>
                      </a:r>
                      <a:r>
                        <a:rPr lang="pt-BR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, Rel-17 NR SDT (235), </a:t>
                      </a: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Rel-17 NB-IoT and LTE-MTC (237) </a:t>
                      </a:r>
                      <a:endParaRPr lang="pt-BR" altLang="zh-CN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45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347101154"/>
                  </a:ext>
                </a:extLst>
              </a:tr>
              <a:tr h="44209">
                <a:tc vMerge="1"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CN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Rel-15/Rel-16 Maintenance (201-207, 239) </a:t>
                      </a:r>
                      <a:r>
                        <a:rPr lang="en-US" altLang="zh-CN" sz="1100" b="0" strike="sngStrike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// Exact set of topics to be announced after the 1st round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rgbClr val="FF0000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60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35683605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1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Tuesday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2nd round for Rel-17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143979071"/>
                  </a:ext>
                </a:extLst>
              </a:tr>
              <a:tr h="185854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2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Wednesday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2nd round for Rel-17</a:t>
                      </a: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pt-BR" sz="11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Arial" panose="020B0604020202020204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1534419458"/>
                  </a:ext>
                </a:extLst>
              </a:tr>
              <a:tr h="185854"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37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March 3</a:t>
                      </a:r>
                      <a:r>
                        <a:rPr lang="en-US" sz="1100" b="1" kern="1200" baseline="300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1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/ Thursday</a:t>
                      </a:r>
                      <a:endParaRPr lang="zh-CN" altLang="en-US" sz="11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Extended topics / Final round (Return to) </a:t>
                      </a:r>
                      <a:endParaRPr lang="zh-CN" altLang="en-US" sz="1100" b="0" kern="1200" dirty="0">
                        <a:solidFill>
                          <a:schemeClr val="tx1"/>
                        </a:solidFill>
                        <a:latin typeface="+mn-lt"/>
                        <a:ea typeface="微软雅黑" panose="020B0503020204020204" pitchFamily="34" charset="-122"/>
                        <a:cs typeface="+mn-cs"/>
                      </a:endParaRPr>
                    </a:p>
                  </a:txBody>
                  <a:tcPr marL="40640" marR="40640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3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pt-BR" sz="1100" b="0" kern="1200" dirty="0">
                          <a:solidFill>
                            <a:schemeClr val="tx1"/>
                          </a:solidFill>
                          <a:latin typeface="+mn-lt"/>
                          <a:ea typeface="微软雅黑" panose="020B0503020204020204" pitchFamily="34" charset="-122"/>
                          <a:cs typeface="+mn-cs"/>
                        </a:rPr>
                        <a:t>180 min</a:t>
                      </a:r>
                    </a:p>
                  </a:txBody>
                  <a:tcPr marL="40640" marR="40640" marT="9525" marB="0" anchor="ctr"/>
                </a:tc>
                <a:extLst>
                  <a:ext uri="{0D108BD9-81ED-4DB2-BD59-A6C34878D82A}">
                    <a16:rowId xmlns:a16="http://schemas.microsoft.com/office/drawing/2014/main" val="2085180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2189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矩形 83"/>
          <p:cNvSpPr/>
          <p:nvPr/>
        </p:nvSpPr>
        <p:spPr bwMode="auto">
          <a:xfrm flipV="1">
            <a:off x="9515633" y="2081332"/>
            <a:ext cx="914400" cy="266019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3" name="矩形 2"/>
          <p:cNvSpPr/>
          <p:nvPr/>
        </p:nvSpPr>
        <p:spPr bwMode="auto">
          <a:xfrm flipV="1">
            <a:off x="8679333" y="5578527"/>
            <a:ext cx="914400" cy="51018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8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5942" y="1882970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4653FC17-6DDA-4C90-8331-B521BC2AD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52" y="130320"/>
            <a:ext cx="9263641" cy="1143001"/>
          </a:xfrm>
        </p:spPr>
        <p:txBody>
          <a:bodyPr/>
          <a:lstStyle/>
          <a:p>
            <a:r>
              <a:rPr lang="en-US" altLang="zh-CN" b="1" dirty="0"/>
              <a:t>Email discussion procedures/timelines</a:t>
            </a:r>
            <a:endParaRPr lang="ru-RU" dirty="0"/>
          </a:p>
        </p:txBody>
      </p:sp>
      <p:sp>
        <p:nvSpPr>
          <p:cNvPr id="20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781694" y="6182656"/>
            <a:ext cx="882000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Time</a:t>
            </a:r>
            <a:r>
              <a:rPr lang="en-US" altLang="zh-CN" sz="900" b="1" kern="0" noProof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line for moderator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714917" y="6182656"/>
            <a:ext cx="882000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900" b="1" kern="0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Deadline for comments and </a:t>
            </a:r>
            <a:r>
              <a:rPr lang="en-US" sz="900" b="1" kern="0" dirty="0" err="1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tdoc</a:t>
            </a:r>
            <a:endParaRPr kumimoji="0" lang="en-US" sz="9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21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651855" y="6182656"/>
            <a:ext cx="882000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GTW session</a:t>
            </a:r>
          </a:p>
        </p:txBody>
      </p:sp>
      <p:sp>
        <p:nvSpPr>
          <p:cNvPr id="213" name="TextBox 1">
            <a:extLst>
              <a:ext uri="{FF2B5EF4-FFF2-40B4-BE49-F238E27FC236}">
                <a16:creationId xmlns:a16="http://schemas.microsoft.com/office/drawing/2014/main" id="{E151FB97-9B3A-4312-805C-6B499B697A34}"/>
              </a:ext>
            </a:extLst>
          </p:cNvPr>
          <p:cNvSpPr txBox="1"/>
          <p:nvPr/>
        </p:nvSpPr>
        <p:spPr>
          <a:xfrm>
            <a:off x="408556" y="5895783"/>
            <a:ext cx="59276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1: Comments and </a:t>
            </a:r>
            <a:r>
              <a:rPr lang="en-US" sz="800" b="1" dirty="0" err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tdocs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submitted after the deadlines will not be considered</a:t>
            </a: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Note </a:t>
            </a: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en-US" sz="800" b="1" noProof="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 </a:t>
            </a:r>
            <a:r>
              <a:rPr lang="en-US" sz="8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Basket WIs Email discussion procedures/timelines are not included. </a:t>
            </a:r>
          </a:p>
          <a:p>
            <a:pPr lvl="0">
              <a:defRPr/>
            </a:pPr>
            <a: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Note 3: During</a:t>
            </a:r>
            <a:r>
              <a:rPr kumimoji="0" lang="en-US" sz="800" b="1" i="0" u="none" strike="noStrike" kern="120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 quiet periods, no email should be sent out.</a:t>
            </a:r>
          </a:p>
        </p:txBody>
      </p:sp>
      <p:sp>
        <p:nvSpPr>
          <p:cNvPr id="7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265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96736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28120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Mo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n (Feb 21)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365679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(Feb 22)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0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4501502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(Feb 23)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1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5346213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Thu (Feb 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2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6190925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Fri (Feb 25)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3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035637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Sat/Sun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4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7880348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Mon (Feb 28)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5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8725060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Tue (Mar 1)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6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9569771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Wed (Mar 2)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57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0414479" y="1877632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Thu (Mar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15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203" y="205644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936171" y="204646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2787999" y="2053586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3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3632211" y="2060704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4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4484041" y="204218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5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5328251" y="2049305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6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6172458" y="204787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7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016664" y="205499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8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7860876" y="2053571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69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8705086" y="2060689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0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9549297" y="2050718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0393141" y="2057837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72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1235641" y="2047863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" name="直接连接符 19"/>
          <p:cNvCxnSpPr/>
          <p:nvPr/>
        </p:nvCxnSpPr>
        <p:spPr bwMode="auto">
          <a:xfrm>
            <a:off x="670431" y="2069587"/>
            <a:ext cx="10552050" cy="0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3" name="直接连接符 172"/>
          <p:cNvCxnSpPr/>
          <p:nvPr/>
        </p:nvCxnSpPr>
        <p:spPr bwMode="auto">
          <a:xfrm>
            <a:off x="685665" y="5730028"/>
            <a:ext cx="11326783" cy="1425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4" name="直接连接符 173"/>
          <p:cNvCxnSpPr/>
          <p:nvPr/>
        </p:nvCxnSpPr>
        <p:spPr bwMode="auto">
          <a:xfrm>
            <a:off x="685664" y="3865831"/>
            <a:ext cx="11325838" cy="25315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5" name="直接连接符 174"/>
          <p:cNvCxnSpPr/>
          <p:nvPr/>
        </p:nvCxnSpPr>
        <p:spPr bwMode="auto">
          <a:xfrm>
            <a:off x="670431" y="4724575"/>
            <a:ext cx="11385926" cy="3804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76" name="直接连接符 175"/>
          <p:cNvCxnSpPr/>
          <p:nvPr/>
        </p:nvCxnSpPr>
        <p:spPr bwMode="auto">
          <a:xfrm flipV="1">
            <a:off x="676775" y="2965671"/>
            <a:ext cx="11366577" cy="1"/>
          </a:xfrm>
          <a:prstGeom prst="line">
            <a:avLst/>
          </a:prstGeom>
          <a:noFill/>
          <a:ln w="19050" cap="flat" cmpd="sng" algn="ctr">
            <a:solidFill>
              <a:schemeClr val="accent3">
                <a:lumMod val="65000"/>
              </a:schemeClr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69010" y="1383540"/>
            <a:ext cx="1655822" cy="442269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</a:rPr>
              <a:t>Pre-meeting</a:t>
            </a:r>
          </a:p>
        </p:txBody>
      </p:sp>
      <p:sp>
        <p:nvSpPr>
          <p:cNvPr id="178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2787999" y="1383540"/>
            <a:ext cx="3360391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1</a:t>
            </a:r>
            <a:r>
              <a:rPr lang="en-GB" sz="800" kern="0" baseline="30000" dirty="0">
                <a:solidFill>
                  <a:srgbClr val="FFFFFF"/>
                </a:solidFill>
                <a:latin typeface="+mj-ea"/>
                <a:ea typeface="+mj-ea"/>
              </a:rPr>
              <a:t>st</a:t>
            </a: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 round (Feb 21~24)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79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880347" y="1383540"/>
            <a:ext cx="417600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(Feb 28 ~ Mar 3)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180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7035637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8585" y="2113860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00:00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1" name="文本框 180"/>
          <p:cNvSpPr txBox="1"/>
          <p:nvPr/>
        </p:nvSpPr>
        <p:spPr>
          <a:xfrm>
            <a:off x="52554" y="2760088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08:00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2" name="文本框 181"/>
          <p:cNvSpPr txBox="1"/>
          <p:nvPr/>
        </p:nvSpPr>
        <p:spPr>
          <a:xfrm>
            <a:off x="52554" y="3621792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12:00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3" name="文本框 182"/>
          <p:cNvSpPr txBox="1"/>
          <p:nvPr/>
        </p:nvSpPr>
        <p:spPr>
          <a:xfrm>
            <a:off x="52554" y="4509131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16:00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4" name="文本框 183"/>
          <p:cNvSpPr txBox="1"/>
          <p:nvPr/>
        </p:nvSpPr>
        <p:spPr>
          <a:xfrm>
            <a:off x="52554" y="5481926"/>
            <a:ext cx="68800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 dirty="0">
                <a:latin typeface="+mj-ea"/>
                <a:ea typeface="+mj-ea"/>
              </a:rPr>
              <a:t>24:00 UTC</a:t>
            </a:r>
            <a:endParaRPr lang="zh-CN" altLang="en-US" sz="800" dirty="0">
              <a:latin typeface="+mj-ea"/>
              <a:ea typeface="+mj-ea"/>
            </a:endParaRPr>
          </a:p>
        </p:txBody>
      </p:sp>
      <p:sp>
        <p:nvSpPr>
          <p:cNvPr id="1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4511748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1882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87795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4:00-7:00 UTC</a:t>
            </a:r>
          </a:p>
        </p:txBody>
      </p:sp>
      <p:sp>
        <p:nvSpPr>
          <p:cNvPr id="1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83367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13:00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8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GTW session 13:00-16:00 UTC</a:t>
            </a:r>
          </a:p>
        </p:txBody>
      </p:sp>
      <p:sp>
        <p:nvSpPr>
          <p:cNvPr id="191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4339" y="2965671"/>
            <a:ext cx="786133" cy="598781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Meeting starts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138032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Comments on initial summary, checking agenda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52320" y="558452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037724" y="2185116"/>
            <a:ext cx="786133" cy="3526396"/>
          </a:xfrm>
          <a:prstGeom prst="roundRect">
            <a:avLst/>
          </a:prstGeom>
          <a:solidFill>
            <a:schemeClr val="accent4">
              <a:lumMod val="65000"/>
              <a:lumOff val="3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Quiet period 3:00 Sat-23:00 Sun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6525" y="2968458"/>
            <a:ext cx="786133" cy="584038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Chair update report &amp;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number  before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99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7890266" y="4809060"/>
            <a:ext cx="786133" cy="101009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round initial drafts &amp; revisions (deadline for new </a:t>
            </a:r>
            <a:r>
              <a:rPr lang="en-US" sz="800" b="1" kern="0" dirty="0" err="1">
                <a:solidFill>
                  <a:srgbClr val="FFFFFF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# request)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90787" y="4809060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Initial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20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963781" y="2175460"/>
            <a:ext cx="786133" cy="3526396"/>
          </a:xfrm>
          <a:prstGeom prst="roundRect">
            <a:avLst/>
          </a:prstGeom>
          <a:solidFill>
            <a:schemeClr val="accent3">
              <a:lumMod val="65000"/>
            </a:schemeClr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6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6179009" y="2038122"/>
            <a:ext cx="786133" cy="277212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kicks off 2</a:t>
            </a:r>
            <a:r>
              <a:rPr lang="en-US" sz="800" b="1" kern="0" baseline="3000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 by 4:00 UTC</a:t>
            </a:r>
          </a:p>
        </p:txBody>
      </p:sp>
      <p:sp>
        <p:nvSpPr>
          <p:cNvPr id="2" name="矩形标注 1"/>
          <p:cNvSpPr/>
          <p:nvPr/>
        </p:nvSpPr>
        <p:spPr bwMode="auto">
          <a:xfrm>
            <a:off x="5292543" y="4276117"/>
            <a:ext cx="815011" cy="612648"/>
          </a:xfrm>
          <a:prstGeom prst="wedgeRectCallout">
            <a:avLst>
              <a:gd name="adj1" fmla="val 76363"/>
              <a:gd name="adj2" fmla="val 20653"/>
            </a:avLst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342900" marR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Tx/>
              <a:buBlip>
                <a:blip r:embed="rId2"/>
              </a:buBlip>
              <a:tabLst/>
            </a:pPr>
            <a:endParaRPr kumimoji="0" lang="zh-CN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j-ea"/>
              <a:ea typeface="+mj-ea"/>
            </a:endParaRPr>
          </a:p>
        </p:txBody>
      </p:sp>
      <p:sp>
        <p:nvSpPr>
          <p:cNvPr id="87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2818614" y="3968256"/>
            <a:ext cx="786133" cy="572334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 UTC</a:t>
            </a:r>
          </a:p>
        </p:txBody>
      </p:sp>
      <p:sp>
        <p:nvSpPr>
          <p:cNvPr id="8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3662899" y="2189327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</a:t>
            </a:r>
            <a:r>
              <a:rPr kumimoji="0" lang="en-US" sz="800" b="1" i="0" u="none" strike="noStrike" kern="0" cap="none" spc="0" normalizeH="0" baseline="0" noProof="0" dirty="0" err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sessio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n 4: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00-7:00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9" name="Rectangle 77">
            <a:extLst>
              <a:ext uri="{FF2B5EF4-FFF2-40B4-BE49-F238E27FC236}">
                <a16:creationId xmlns:a16="http://schemas.microsoft.com/office/drawing/2014/main" id="{18560DB6-8070-4A8A-B9C8-2CBC509A9ECA}"/>
              </a:ext>
            </a:extLst>
          </p:cNvPr>
          <p:cNvSpPr/>
          <p:nvPr/>
        </p:nvSpPr>
        <p:spPr>
          <a:xfrm>
            <a:off x="11257565" y="1877631"/>
            <a:ext cx="802177" cy="178809"/>
          </a:xfrm>
          <a:prstGeom prst="rect">
            <a:avLst/>
          </a:prstGeom>
          <a:solidFill>
            <a:srgbClr val="4D5766">
              <a:lumMod val="75000"/>
            </a:srgbClr>
          </a:solidFill>
          <a:ln>
            <a:noFill/>
          </a:ln>
          <a:effectLst/>
        </p:spPr>
        <p:txBody>
          <a:bodyPr lIns="0" tIns="54000" rIns="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Fri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cxnSp>
        <p:nvCxnSpPr>
          <p:cNvPr id="91" name="Straight Connector 12">
            <a:extLst>
              <a:ext uri="{FF2B5EF4-FFF2-40B4-BE49-F238E27FC236}">
                <a16:creationId xmlns:a16="http://schemas.microsoft.com/office/drawing/2014/main" id="{825FDC2B-41AD-4F30-924B-1762B1E437CD}"/>
              </a:ext>
            </a:extLst>
          </p:cNvPr>
          <p:cNvCxnSpPr>
            <a:cxnSpLocks/>
          </p:cNvCxnSpPr>
          <p:nvPr/>
        </p:nvCxnSpPr>
        <p:spPr bwMode="auto">
          <a:xfrm flipV="1">
            <a:off x="12056357" y="2021910"/>
            <a:ext cx="0" cy="3687841"/>
          </a:xfrm>
          <a:prstGeom prst="line">
            <a:avLst/>
          </a:prstGeom>
          <a:noFill/>
          <a:ln w="19050" algn="ctr">
            <a:solidFill>
              <a:schemeClr val="accent3">
                <a:lumMod val="75000"/>
              </a:schemeClr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3968256"/>
            <a:ext cx="786133" cy="576000"/>
          </a:xfrm>
          <a:prstGeom prst="roundRect">
            <a:avLst/>
          </a:prstGeom>
          <a:gradFill rotWithShape="1">
            <a:gsLst>
              <a:gs pos="0">
                <a:srgbClr val="C0504D">
                  <a:shade val="51000"/>
                  <a:satMod val="130000"/>
                </a:srgbClr>
              </a:gs>
              <a:gs pos="80000">
                <a:srgbClr val="C0504D">
                  <a:shade val="93000"/>
                  <a:satMod val="130000"/>
                </a:srgbClr>
              </a:gs>
              <a:gs pos="100000">
                <a:srgbClr val="C0504D">
                  <a:shade val="94000"/>
                  <a:satMod val="135000"/>
                </a:srgbClr>
              </a:gs>
            </a:gsLst>
            <a:lin ang="16200000" scaled="0"/>
          </a:gradFill>
          <a:ln w="9525" cap="flat" cmpd="sng" algn="ctr">
            <a:solidFill>
              <a:srgbClr val="C0504D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GTW session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  <a:sym typeface="Wingdings" panose="05000000000000000000" pitchFamily="2" charset="2"/>
              </a:rPr>
              <a:t>13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  <a:sym typeface="Wingdings" panose="05000000000000000000" pitchFamily="2" charset="2"/>
              </a:rPr>
              <a:t>:00-16:00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3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2965671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formal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4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10433015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Meeting closes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8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4809060"/>
            <a:ext cx="786133" cy="56369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formal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submission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10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5362673" y="2969163"/>
            <a:ext cx="786133" cy="577054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st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8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4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1944412" y="1383540"/>
            <a:ext cx="802177" cy="442269"/>
          </a:xfrm>
          <a:prstGeom prst="rect">
            <a:avLst/>
          </a:prstGeom>
          <a:solidFill>
            <a:schemeClr val="accent4">
              <a:lumMod val="75000"/>
              <a:lumOff val="25000"/>
            </a:schemeClr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dirty="0">
                <a:solidFill>
                  <a:srgbClr val="FFFFFF"/>
                </a:solidFill>
                <a:latin typeface="+mj-ea"/>
                <a:ea typeface="+mj-ea"/>
              </a:rPr>
              <a:t>Quiet Period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  <p:sp>
        <p:nvSpPr>
          <p:cNvPr id="8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4809060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 comments &amp; responses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17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2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8728739" y="5457372"/>
            <a:ext cx="786133" cy="576000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Share 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final draft </a:t>
            </a:r>
            <a:r>
              <a:rPr lang="en-US" sz="800" b="1" kern="0" dirty="0" err="1">
                <a:solidFill>
                  <a:schemeClr val="bg1"/>
                </a:solidFill>
                <a:latin typeface="+mj-ea"/>
                <a:ea typeface="+mj-ea"/>
                <a:cs typeface="+mn-cs"/>
              </a:rPr>
              <a:t>Tdoc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19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:00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408601" y="2464966"/>
            <a:ext cx="11194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(check if final </a:t>
            </a:r>
            <a:r>
              <a:rPr lang="en-US" altLang="zh-CN" sz="700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Tdoc</a:t>
            </a:r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is agreeable)</a:t>
            </a:r>
          </a:p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Tue 19:00 ~ Wed 16:00 UTC   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5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3324599"/>
            <a:ext cx="786133" cy="576000"/>
          </a:xfrm>
          <a:prstGeom prst="roundRect">
            <a:avLst/>
          </a:prstGeom>
          <a:solidFill>
            <a:srgbClr val="FF0000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</a:t>
            </a:r>
            <a:r>
              <a:rPr lang="en-US" sz="800" b="1" kern="0" baseline="3000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nd</a:t>
            </a: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 round draft summary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11:59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90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84439" y="5456219"/>
            <a:ext cx="786133" cy="859123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Chair announce which topics will continue 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noProof="0" dirty="0">
                <a:solidFill>
                  <a:schemeClr val="bg1"/>
                </a:solidFill>
                <a:latin typeface="+mj-ea"/>
                <a:ea typeface="+mj-ea"/>
                <a:cs typeface="+mn-cs"/>
              </a:rPr>
              <a:t>23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:59</a:t>
            </a:r>
            <a:r>
              <a:rPr kumimoji="0" lang="en-US" sz="800" b="1" i="0" u="none" strike="noStrike" kern="0" cap="none" spc="0" normalizeH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83" name="文本框 82"/>
          <p:cNvSpPr txBox="1"/>
          <p:nvPr/>
        </p:nvSpPr>
        <p:spPr>
          <a:xfrm>
            <a:off x="3555475" y="4872513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comments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5" name="文本框 94"/>
          <p:cNvSpPr txBox="1"/>
          <p:nvPr/>
        </p:nvSpPr>
        <p:spPr>
          <a:xfrm>
            <a:off x="6121034" y="3974504"/>
            <a:ext cx="9071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7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Companies need provide drafts &amp;  revisions as early as possible</a:t>
            </a:r>
            <a:endParaRPr lang="zh-CN" altLang="en-US" sz="7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6" name="Rectangle: Rounded Corners 201">
            <a:extLst>
              <a:ext uri="{FF2B5EF4-FFF2-40B4-BE49-F238E27FC236}">
                <a16:creationId xmlns:a16="http://schemas.microsoft.com/office/drawing/2014/main" id="{B6CDA6FF-6740-49E7-B14C-1831ED62E0F8}"/>
              </a:ext>
            </a:extLst>
          </p:cNvPr>
          <p:cNvSpPr/>
          <p:nvPr/>
        </p:nvSpPr>
        <p:spPr>
          <a:xfrm>
            <a:off x="9595722" y="4502902"/>
            <a:ext cx="763566" cy="362127"/>
          </a:xfrm>
          <a:prstGeom prst="roundRect">
            <a:avLst/>
          </a:prstGeom>
          <a:solidFill>
            <a:srgbClr val="1E9657"/>
          </a:solidFill>
          <a:ln w="9525" cap="flat" cmpd="sng" algn="ctr">
            <a:solidFill>
              <a:srgbClr val="FFFFFF">
                <a:shade val="95000"/>
                <a:satMod val="105000"/>
              </a:srgbClr>
            </a:solidFill>
            <a:prstDash val="solid"/>
          </a:ln>
          <a:effectLst>
            <a:outerShdw blurRad="40000" dist="23000" dir="5400000" rotWithShape="0">
              <a:srgbClr val="000000">
                <a:alpha val="35000"/>
              </a:srgbClr>
            </a:outerShdw>
          </a:effectLst>
        </p:spPr>
        <p:txBody>
          <a:bodyPr lIns="0" tIns="68580" rIns="0" bIns="40500" anchor="ctr"/>
          <a:lstStyle/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Window closes &amp;</a:t>
            </a: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final </a:t>
            </a:r>
            <a:r>
              <a: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comments</a:t>
            </a:r>
          </a:p>
          <a:p>
            <a:pPr marL="0" marR="0" lvl="0" indent="0" algn="ctr" defTabSz="514299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b="1" kern="0" dirty="0">
                <a:solidFill>
                  <a:srgbClr val="FFFFFF"/>
                </a:solidFill>
                <a:latin typeface="+mj-ea"/>
                <a:ea typeface="+mj-ea"/>
                <a:cs typeface="+mn-cs"/>
              </a:rPr>
              <a:t>16:00 UTC</a:t>
            </a:r>
            <a:endParaRPr kumimoji="0" lang="en-US" sz="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</p:txBody>
      </p:sp>
      <p:sp>
        <p:nvSpPr>
          <p:cNvPr id="7" name="圆角矩形标注 6"/>
          <p:cNvSpPr/>
          <p:nvPr/>
        </p:nvSpPr>
        <p:spPr bwMode="auto">
          <a:xfrm>
            <a:off x="310732" y="3785703"/>
            <a:ext cx="1656605" cy="721680"/>
          </a:xfrm>
          <a:prstGeom prst="wedgeRoundRectCallout">
            <a:avLst>
              <a:gd name="adj1" fmla="val 21984"/>
              <a:gd name="adj2" fmla="val 125647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Companies need feed back if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submitted in wrong agenda or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is missing from email summary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102" name="圆角矩形标注 101"/>
          <p:cNvSpPr/>
          <p:nvPr/>
        </p:nvSpPr>
        <p:spPr bwMode="auto">
          <a:xfrm>
            <a:off x="6336193" y="5749205"/>
            <a:ext cx="1460271" cy="360717"/>
          </a:xfrm>
          <a:prstGeom prst="wedgeRoundRectCallout">
            <a:avLst>
              <a:gd name="adj1" fmla="val 63546"/>
              <a:gd name="adj2" fmla="val -51073"/>
              <a:gd name="adj3" fmla="val 16667"/>
            </a:avLst>
          </a:prstGeom>
          <a:noFill/>
          <a:ln w="9525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altLang="zh-CN" sz="800" b="1" dirty="0">
                <a:latin typeface="+mj-ea"/>
              </a:rPr>
              <a:t>Strict deadline for new </a:t>
            </a:r>
            <a:r>
              <a:rPr lang="en-US" altLang="zh-CN" sz="800" b="1" dirty="0" err="1">
                <a:latin typeface="+mj-ea"/>
              </a:rPr>
              <a:t>tdoc</a:t>
            </a:r>
            <a:r>
              <a:rPr lang="en-US" altLang="zh-CN" sz="800" b="1" dirty="0">
                <a:latin typeface="+mj-ea"/>
              </a:rPr>
              <a:t> number request</a:t>
            </a:r>
            <a:endParaRPr lang="zh-CN" altLang="en-US" sz="800" b="1" dirty="0">
              <a:latin typeface="+mj-ea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9598564" y="2085632"/>
            <a:ext cx="758921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zh-CN" sz="7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Final checking window </a:t>
            </a:r>
            <a:endParaRPr lang="zh-CN" altLang="en-US" sz="2000" b="1" dirty="0"/>
          </a:p>
        </p:txBody>
      </p:sp>
      <p:sp>
        <p:nvSpPr>
          <p:cNvPr id="97" name="Rectangle 67">
            <a:extLst>
              <a:ext uri="{FF2B5EF4-FFF2-40B4-BE49-F238E27FC236}">
                <a16:creationId xmlns:a16="http://schemas.microsoft.com/office/drawing/2014/main" id="{61214404-3E99-431F-A1D1-0A44E2021497}"/>
              </a:ext>
            </a:extLst>
          </p:cNvPr>
          <p:cNvSpPr/>
          <p:nvPr/>
        </p:nvSpPr>
        <p:spPr>
          <a:xfrm>
            <a:off x="6190093" y="1383540"/>
            <a:ext cx="794919" cy="442269"/>
          </a:xfrm>
          <a:prstGeom prst="rect">
            <a:avLst/>
          </a:prstGeom>
          <a:solidFill>
            <a:srgbClr val="124191"/>
          </a:solidFill>
          <a:ln>
            <a:noFill/>
          </a:ln>
          <a:effectLst/>
        </p:spPr>
        <p:txBody>
          <a:bodyPr lIns="54000" tIns="54000" rIns="54000" bIns="54000" anchor="ctr"/>
          <a:lstStyle/>
          <a:p>
            <a:pPr marL="0" marR="0" lvl="0" indent="0" algn="ctr" defTabSz="685748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2</a:t>
            </a:r>
            <a:r>
              <a:rPr lang="en-GB" sz="800" kern="0" baseline="30000" noProof="0" dirty="0">
                <a:solidFill>
                  <a:srgbClr val="FFFFFF"/>
                </a:solidFill>
                <a:latin typeface="+mj-ea"/>
                <a:ea typeface="+mj-ea"/>
              </a:rPr>
              <a:t>nd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 round (</a:t>
            </a:r>
            <a:r>
              <a:rPr lang="en-US" sz="800" kern="0" dirty="0">
                <a:solidFill>
                  <a:srgbClr val="FFFFFF"/>
                </a:solidFill>
                <a:latin typeface="+mj-ea"/>
                <a:ea typeface="+mj-ea"/>
              </a:rPr>
              <a:t>Feb 25</a:t>
            </a:r>
            <a:r>
              <a:rPr lang="en-GB" sz="800" kern="0" noProof="0" dirty="0">
                <a:solidFill>
                  <a:srgbClr val="FFFFFF"/>
                </a:solidFill>
                <a:latin typeface="+mj-ea"/>
                <a:ea typeface="+mj-ea"/>
              </a:rPr>
              <a:t>)</a:t>
            </a:r>
            <a:endParaRPr kumimoji="0" lang="en-GB" sz="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35879862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3gpp">
  <a:themeElements>
    <a:clrScheme name="3gpp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Arial Black-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Tx/>
          <a:buSzTx/>
          <a:buFontTx/>
          <a:buBlip>
            <a:blip xmlns:r="http://schemas.openxmlformats.org/officeDocument/2006/relationships" r:embed="rId1"/>
          </a:buBlip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alibri" pitchFamily="34" charset="0"/>
          </a:defRPr>
        </a:defPPr>
      </a:lstStyle>
    </a:lnDef>
  </a:objectDefaults>
  <a:extraClrSchemeLst>
    <a:extraClrScheme>
      <a:clrScheme name="3gpp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2552158F8185D44A8848B98AEA319AF" ma:contentTypeVersion="12" ma:contentTypeDescription="Create a new document." ma:contentTypeScope="" ma:versionID="6a36ef4f892f86ce52de6a1653dbd950">
  <xsd:schema xmlns:xsd="http://www.w3.org/2001/XMLSchema" xmlns:xs="http://www.w3.org/2001/XMLSchema" xmlns:p="http://schemas.microsoft.com/office/2006/metadata/properties" xmlns:ns3="a915fe38-2618-47b6-8303-829fb71466d5" xmlns:ns4="23d77754-4ccc-4c57-9291-cab09e81894a" targetNamespace="http://schemas.microsoft.com/office/2006/metadata/properties" ma:root="true" ma:fieldsID="f7034ffd361f586299d0e2788fe1325b" ns3:_="" ns4:_="">
    <xsd:import namespace="a915fe38-2618-47b6-8303-829fb71466d5"/>
    <xsd:import namespace="23d77754-4ccc-4c57-9291-cab09e81894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15fe38-2618-47b6-8303-829fb71466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d77754-4ccc-4c57-9291-cab09e81894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F070948-0CB2-4F99-ACC8-E715860BC6B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74266F6-0ED4-4E4E-9B55-710101289C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15fe38-2618-47b6-8303-829fb71466d5"/>
    <ds:schemaRef ds:uri="23d77754-4ccc-4c57-9291-cab09e8189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5C68143-B530-4487-9EA7-5BCC5970B48F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915fe38-2618-47b6-8303-829fb71466d5"/>
    <ds:schemaRef ds:uri="http://purl.org/dc/elements/1.1/"/>
    <ds:schemaRef ds:uri="http://schemas.microsoft.com/office/2006/metadata/properties"/>
    <ds:schemaRef ds:uri="23d77754-4ccc-4c57-9291-cab09e81894a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356116</TotalTime>
  <Words>683</Words>
  <Application>Microsoft Office PowerPoint</Application>
  <PresentationFormat>Widescreen</PresentationFormat>
  <Paragraphs>142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微软雅黑</vt:lpstr>
      <vt:lpstr>Arial</vt:lpstr>
      <vt:lpstr>Arial Black</vt:lpstr>
      <vt:lpstr>Calibri</vt:lpstr>
      <vt:lpstr>Times New Roman</vt:lpstr>
      <vt:lpstr>Wingdings</vt:lpstr>
      <vt:lpstr>3gpp</vt:lpstr>
      <vt:lpstr>RAN4#102-e RRM session GTW schedule </vt:lpstr>
      <vt:lpstr>Email discussion procedures/timelines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RRM GTW schedule</dc:title>
  <dc:creator>Chervyakov, Andrey</dc:creator>
  <cp:keywords>CTPClassification=CTP_NT</cp:keywords>
  <cp:lastModifiedBy>Intel</cp:lastModifiedBy>
  <cp:revision>585</cp:revision>
  <cp:lastPrinted>2016-09-15T08:31:35Z</cp:lastPrinted>
  <dcterms:created xsi:type="dcterms:W3CDTF">2009-11-27T05:15:11Z</dcterms:created>
  <dcterms:modified xsi:type="dcterms:W3CDTF">2022-02-27T17:59:37Z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SCPROP">
    <vt:lpwstr>NSCCustomProperty</vt:lpwstr>
  </property>
  <property fmtid="{D5CDD505-2E9C-101B-9397-08002B2CF9AE}" pid="3" name="NSCPROP_SA">
    <vt:lpwstr>D:\RAN\RAN78\RP-172127.pptx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1552620126</vt:lpwstr>
  </property>
  <property fmtid="{D5CDD505-2E9C-101B-9397-08002B2CF9AE}" pid="8" name="TitusGUID">
    <vt:lpwstr>6f9c0495-a83c-462b-8664-67016d5bf2d5</vt:lpwstr>
  </property>
  <property fmtid="{D5CDD505-2E9C-101B-9397-08002B2CF9AE}" pid="9" name="CTP_TimeStamp">
    <vt:lpwstr>2020-06-04 10:01:06Z</vt:lpwstr>
  </property>
  <property fmtid="{D5CDD505-2E9C-101B-9397-08002B2CF9AE}" pid="10" name="CTP_BU">
    <vt:lpwstr>NA</vt:lpwstr>
  </property>
  <property fmtid="{D5CDD505-2E9C-101B-9397-08002B2CF9AE}" pid="11" name="CTP_IDSID">
    <vt:lpwstr>NA</vt:lpwstr>
  </property>
  <property fmtid="{D5CDD505-2E9C-101B-9397-08002B2CF9AE}" pid="12" name="CTP_WWID">
    <vt:lpwstr>NA</vt:lpwstr>
  </property>
  <property fmtid="{D5CDD505-2E9C-101B-9397-08002B2CF9AE}" pid="13" name="CTPClassification">
    <vt:lpwstr>CTP_NT</vt:lpwstr>
  </property>
  <property fmtid="{D5CDD505-2E9C-101B-9397-08002B2CF9AE}" pid="14" name="ContentTypeId">
    <vt:lpwstr>0x010100F2552158F8185D44A8848B98AEA319AF</vt:lpwstr>
  </property>
  <property fmtid="{D5CDD505-2E9C-101B-9397-08002B2CF9AE}" pid="15" name="_2015_ms_pID_725343">
    <vt:lpwstr>(3)3uSfLaSabfEyGuv1zOGHK+RwlkfravTUcEfWqi0iTGWVPvow5LJeWSZx0l4apXozh5nghM5u
UjYmUvZ4KXISRBPsUjeZ8n/oCEXc3NVVHwH6p2pPqHxRBxPZrOV345rlmEFy2Rz0/6EIL/mC
Bqibo60bzlUkIHZZr8BxGqlyc1LG+sTsBGuFTqego5ivFhw1bst2YN9yhZuKGimoVy0wC8qp
5M7IpQWEOSidkJhLw6</vt:lpwstr>
  </property>
  <property fmtid="{D5CDD505-2E9C-101B-9397-08002B2CF9AE}" pid="16" name="_2015_ms_pID_7253431">
    <vt:lpwstr>b2oCiLP2GpSIltc69n9QAcv3Os6RCDr2qxyq6Y9nylDhW9Mei+H4iT
TbJ+vjxAUJGIG555wVd06uHRtBUqL7bX4Xm7RtzXCTuEUnbQYx+uYvaVFLPpsfJku6LxtB+c
g/Jwk5q4nKVGbPmkB7yFXfcGVbwmn2TmNAMLEZvsd8buFpyJ6+N3USuw5pzOX63uRC/UnIaX
UbCtnOfFdB8PDi+Y8Tbk4hLwfSnfgElhbZJ/</vt:lpwstr>
  </property>
  <property fmtid="{D5CDD505-2E9C-101B-9397-08002B2CF9AE}" pid="17" name="_2015_ms_pID_7253432">
    <vt:lpwstr>NA==</vt:lpwstr>
  </property>
</Properties>
</file>