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7"/>
  </p:notesMasterIdLst>
  <p:handoutMasterIdLst>
    <p:handoutMasterId r:id="rId8"/>
  </p:handoutMasterIdLst>
  <p:sldIdLst>
    <p:sldId id="989" r:id="rId5"/>
    <p:sldId id="988" r:id="rId6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4F81BD"/>
    <a:srgbClr val="CC00CC"/>
    <a:srgbClr val="0000FF"/>
    <a:srgbClr val="FFCC00"/>
    <a:srgbClr val="72AF2F"/>
    <a:srgbClr val="B1D254"/>
    <a:srgbClr val="72732F"/>
    <a:srgbClr val="C6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52E723-80C8-412C-83E3-ABA0FA160D44}" v="4" dt="2022-02-18T07:47:18.1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269" autoAdjust="0"/>
    <p:restoredTop sz="95801" autoAdjust="0"/>
  </p:normalViewPr>
  <p:slideViewPr>
    <p:cSldViewPr snapToGrid="0">
      <p:cViewPr varScale="1">
        <p:scale>
          <a:sx n="109" d="100"/>
          <a:sy n="109" d="100"/>
        </p:scale>
        <p:origin x="126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rvyakov, Andrey" userId="dbdfc4e7-c505-4785-a117-c03dfe609c52" providerId="ADAL" clId="{F852E723-80C8-412C-83E3-ABA0FA160D44}"/>
    <pc:docChg chg="modSld">
      <pc:chgData name="Chervyakov, Andrey" userId="dbdfc4e7-c505-4785-a117-c03dfe609c52" providerId="ADAL" clId="{F852E723-80C8-412C-83E3-ABA0FA160D44}" dt="2022-02-18T07:47:21.938" v="44" actId="21"/>
      <pc:docMkLst>
        <pc:docMk/>
      </pc:docMkLst>
      <pc:sldChg chg="modSp mod">
        <pc:chgData name="Chervyakov, Andrey" userId="dbdfc4e7-c505-4785-a117-c03dfe609c52" providerId="ADAL" clId="{F852E723-80C8-412C-83E3-ABA0FA160D44}" dt="2022-02-18T07:47:21.938" v="44" actId="21"/>
        <pc:sldMkLst>
          <pc:docMk/>
          <pc:sldMk cId="4016218937" sldId="989"/>
        </pc:sldMkLst>
        <pc:graphicFrameChg chg="modGraphic">
          <ac:chgData name="Chervyakov, Andrey" userId="dbdfc4e7-c505-4785-a117-c03dfe609c52" providerId="ADAL" clId="{F852E723-80C8-412C-83E3-ABA0FA160D44}" dt="2022-02-18T07:45:43.779" v="0" actId="21"/>
          <ac:graphicFrameMkLst>
            <pc:docMk/>
            <pc:sldMk cId="4016218937" sldId="989"/>
            <ac:graphicFrameMk id="4" creationId="{1B307421-C5C1-435B-A1AE-7B1017B6CBE2}"/>
          </ac:graphicFrameMkLst>
        </pc:graphicFrameChg>
        <pc:graphicFrameChg chg="mod modGraphic">
          <ac:chgData name="Chervyakov, Andrey" userId="dbdfc4e7-c505-4785-a117-c03dfe609c52" providerId="ADAL" clId="{F852E723-80C8-412C-83E3-ABA0FA160D44}" dt="2022-02-18T07:47:21.938" v="44" actId="21"/>
          <ac:graphicFrameMkLst>
            <pc:docMk/>
            <pc:sldMk cId="4016218937" sldId="989"/>
            <ac:graphicFrameMk id="5" creationId="{2AEB36C6-2B31-4695-AAB3-0FB16210EADE}"/>
          </ac:graphicFrameMkLst>
        </pc:graphicFrameChg>
      </pc:sldChg>
    </pc:docChg>
  </pc:docChgLst>
  <pc:docChgLst>
    <pc:chgData name="Chervyakov, Andrey" userId="dbdfc4e7-c505-4785-a117-c03dfe609c52" providerId="ADAL" clId="{B8D43D4F-AC6B-4F37-B128-C11077170BC8}"/>
    <pc:docChg chg="custSel modSld">
      <pc:chgData name="Chervyakov, Andrey" userId="dbdfc4e7-c505-4785-a117-c03dfe609c52" providerId="ADAL" clId="{B8D43D4F-AC6B-4F37-B128-C11077170BC8}" dt="2022-02-18T12:51:36.386" v="0" actId="207"/>
      <pc:docMkLst>
        <pc:docMk/>
      </pc:docMkLst>
      <pc:sldChg chg="modSp mod">
        <pc:chgData name="Chervyakov, Andrey" userId="dbdfc4e7-c505-4785-a117-c03dfe609c52" providerId="ADAL" clId="{B8D43D4F-AC6B-4F37-B128-C11077170BC8}" dt="2022-02-18T12:51:36.386" v="0" actId="207"/>
        <pc:sldMkLst>
          <pc:docMk/>
          <pc:sldMk cId="4016218937" sldId="989"/>
        </pc:sldMkLst>
        <pc:graphicFrameChg chg="modGraphic">
          <ac:chgData name="Chervyakov, Andrey" userId="dbdfc4e7-c505-4785-a117-c03dfe609c52" providerId="ADAL" clId="{B8D43D4F-AC6B-4F37-B128-C11077170BC8}" dt="2022-02-18T12:51:36.386" v="0" actId="207"/>
          <ac:graphicFrameMkLst>
            <pc:docMk/>
            <pc:sldMk cId="4016218937" sldId="989"/>
            <ac:graphicFrameMk id="4" creationId="{1B307421-C5C1-435B-A1AE-7B1017B6CBE2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/>
              <a:t>RAN4#102-e RRM session GTW schedule</a:t>
            </a:r>
            <a:r>
              <a:rPr lang="en-US" dirty="0"/>
              <a:t> </a:t>
            </a:r>
            <a:endParaRPr lang="ru-RU" dirty="0"/>
          </a:p>
        </p:txBody>
      </p:sp>
      <p:graphicFrame>
        <p:nvGraphicFramePr>
          <p:cNvPr id="4" name="表格 5">
            <a:extLst>
              <a:ext uri="{FF2B5EF4-FFF2-40B4-BE49-F238E27FC236}">
                <a16:creationId xmlns:a16="http://schemas.microsoft.com/office/drawing/2014/main" id="{1B307421-C5C1-435B-A1AE-7B1017B6CB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6557429"/>
              </p:ext>
            </p:extLst>
          </p:nvPr>
        </p:nvGraphicFramePr>
        <p:xfrm>
          <a:off x="401652" y="1273320"/>
          <a:ext cx="11116432" cy="26266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8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1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59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9217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Week 1 </a:t>
                      </a:r>
                      <a:endParaRPr lang="zh-CN" sz="1200" b="1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260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1" dirty="0">
                          <a:effectLst/>
                          <a:latin typeface="+mn-lt"/>
                          <a:ea typeface="+mj-ea"/>
                        </a:rPr>
                        <a:t>Meeting</a:t>
                      </a:r>
                      <a:r>
                        <a:rPr lang="en-US" altLang="zh-CN" sz="1100" b="1" baseline="0" dirty="0">
                          <a:effectLst/>
                          <a:latin typeface="+mn-lt"/>
                          <a:ea typeface="+mj-ea"/>
                        </a:rPr>
                        <a:t> day</a:t>
                      </a:r>
                      <a:endParaRPr lang="zh-CN" sz="1100" b="1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Topics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Duration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853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February 21</a:t>
                      </a:r>
                      <a:r>
                        <a:rPr lang="en-US" sz="1100" b="1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Monday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altLang="zh-CN" sz="1100" b="0" kern="1200" dirty="0">
                          <a:solidFill>
                            <a:schemeClr val="accent4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NTN (220, 221) </a:t>
                      </a:r>
                      <a:endParaRPr lang="en-US" altLang="zh-CN" sz="1100" b="0" kern="1200" dirty="0">
                        <a:solidFill>
                          <a:schemeClr val="accent4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chemeClr val="accent4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787127252"/>
                  </a:ext>
                </a:extLst>
              </a:tr>
              <a:tr h="73601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sz="1100" b="0" kern="1200" dirty="0">
                          <a:solidFill>
                            <a:schemeClr val="accent4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FR2 HST (212, 213)</a:t>
                      </a:r>
                      <a:endParaRPr lang="pt-BR" sz="1100" b="0" kern="1200" dirty="0">
                        <a:solidFill>
                          <a:schemeClr val="accent4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chemeClr val="accent4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92755758"/>
                  </a:ext>
                </a:extLst>
              </a:tr>
              <a:tr h="185854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February 22</a:t>
                      </a:r>
                      <a:r>
                        <a:rPr lang="en-US" sz="1100" b="1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Tuesday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sz="1100" b="0" kern="1200" dirty="0">
                          <a:solidFill>
                            <a:schemeClr val="accent4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MG Enh (217, 218, 219)</a:t>
                      </a:r>
                      <a:endParaRPr lang="pt-BR" sz="1100" b="0" kern="1200" dirty="0">
                        <a:solidFill>
                          <a:schemeClr val="accent4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chemeClr val="accent4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143979071"/>
                  </a:ext>
                </a:extLst>
              </a:tr>
              <a:tr h="173844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sz="1100" b="0" kern="1200" dirty="0">
                          <a:solidFill>
                            <a:schemeClr val="accent4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ePos (230, 2310) </a:t>
                      </a:r>
                      <a:endParaRPr lang="pt-BR" sz="1100" b="0" kern="1200" dirty="0">
                        <a:solidFill>
                          <a:schemeClr val="accent4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chemeClr val="accent4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423255670"/>
                  </a:ext>
                </a:extLst>
              </a:tr>
              <a:tr h="185854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February 23</a:t>
                      </a:r>
                      <a:r>
                        <a:rPr lang="en-US" sz="1100" b="1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Wednesday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altLang="zh-CN" sz="1100" b="0" kern="1200" dirty="0">
                          <a:solidFill>
                            <a:schemeClr val="accent4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feRRM (214, 215, 216)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chemeClr val="accent4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534419458"/>
                  </a:ext>
                </a:extLst>
              </a:tr>
              <a:tr h="185854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accent4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ext. to 71GHz (224, 225) </a:t>
                      </a:r>
                      <a:endParaRPr lang="pt-BR" sz="1100" b="0" kern="1200" dirty="0">
                        <a:solidFill>
                          <a:schemeClr val="accent4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chemeClr val="accent4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431693132"/>
                  </a:ext>
                </a:extLst>
              </a:tr>
              <a:tr h="185854">
                <a:tc rowSpan="3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February 24</a:t>
                      </a:r>
                      <a:r>
                        <a:rPr lang="en-US" sz="1100" b="1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Thursday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sz="1100" b="0" kern="1200" dirty="0">
                          <a:solidFill>
                            <a:schemeClr val="accent4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RedCap (228, 229)</a:t>
                      </a:r>
                      <a:endParaRPr lang="pt-BR" sz="1100" b="0" kern="1200" dirty="0">
                        <a:solidFill>
                          <a:schemeClr val="accent4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chemeClr val="accent4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085180757"/>
                  </a:ext>
                </a:extLst>
              </a:tr>
              <a:tr h="185854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chemeClr val="accent4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MR-DC Enh (232) 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chemeClr val="accent4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45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659108774"/>
                  </a:ext>
                </a:extLst>
              </a:tr>
              <a:tr h="185854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chemeClr val="accent4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SL Enh (223)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chemeClr val="accent4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45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889410890"/>
                  </a:ext>
                </a:extLst>
              </a:tr>
              <a:tr h="185854">
                <a:tc rowSpan="3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February 25</a:t>
                      </a:r>
                      <a:r>
                        <a:rPr lang="en-US" sz="1100" b="1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Friday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sz="1100" b="0" kern="1200" dirty="0">
                          <a:solidFill>
                            <a:schemeClr val="accent4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feMIMO (227, 240) </a:t>
                      </a:r>
                      <a:endParaRPr lang="pt-BR" sz="1100" b="0" kern="1200" dirty="0">
                        <a:solidFill>
                          <a:schemeClr val="accent4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chemeClr val="accent4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4019645719"/>
                  </a:ext>
                </a:extLst>
              </a:tr>
              <a:tr h="185854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sz="1100" b="0" kern="1200" dirty="0">
                          <a:solidFill>
                            <a:schemeClr val="accent4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FR2 RF (210)</a:t>
                      </a:r>
                      <a:endParaRPr lang="pt-BR" sz="1100" b="0" kern="1200" dirty="0">
                        <a:solidFill>
                          <a:schemeClr val="accent4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chemeClr val="accent4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45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698597076"/>
                  </a:ext>
                </a:extLst>
              </a:tr>
              <a:tr h="185854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sz="1100" b="0" kern="1200" dirty="0">
                          <a:solidFill>
                            <a:schemeClr val="accent4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IIOT/URLLC (233) </a:t>
                      </a:r>
                      <a:endParaRPr lang="pt-BR" sz="1100" b="0" kern="1200" dirty="0">
                        <a:solidFill>
                          <a:schemeClr val="accent4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chemeClr val="accent4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45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9362342"/>
                  </a:ext>
                </a:extLst>
              </a:tr>
            </a:tbl>
          </a:graphicData>
        </a:graphic>
      </p:graphicFrame>
      <p:graphicFrame>
        <p:nvGraphicFramePr>
          <p:cNvPr id="5" name="表格 5">
            <a:extLst>
              <a:ext uri="{FF2B5EF4-FFF2-40B4-BE49-F238E27FC236}">
                <a16:creationId xmlns:a16="http://schemas.microsoft.com/office/drawing/2014/main" id="{2AEB36C6-2B31-4695-AAB3-0FB16210EA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067137"/>
              </p:ext>
            </p:extLst>
          </p:nvPr>
        </p:nvGraphicFramePr>
        <p:xfrm>
          <a:off x="401652" y="4339846"/>
          <a:ext cx="11116432" cy="16704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8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1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59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9217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Week 2 </a:t>
                      </a:r>
                      <a:endParaRPr lang="zh-CN" sz="1200" b="1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260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1" dirty="0">
                          <a:effectLst/>
                          <a:latin typeface="+mn-lt"/>
                          <a:ea typeface="+mj-ea"/>
                        </a:rPr>
                        <a:t>Meeting</a:t>
                      </a:r>
                      <a:r>
                        <a:rPr lang="en-US" altLang="zh-CN" sz="1100" b="1" baseline="0" dirty="0">
                          <a:effectLst/>
                          <a:latin typeface="+mn-lt"/>
                          <a:ea typeface="+mj-ea"/>
                        </a:rPr>
                        <a:t> day</a:t>
                      </a:r>
                      <a:endParaRPr lang="zh-CN" sz="1100" b="1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Topics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Duration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853">
                <a:tc rowSpan="3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February 28</a:t>
                      </a:r>
                      <a:r>
                        <a:rPr lang="en-US" sz="1100" b="1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Monday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Power Saving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Enh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(222) 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45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787127252"/>
                  </a:ext>
                </a:extLst>
              </a:tr>
              <a:tr h="758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Remaining Rel-17 topics: Rel-17 NR FR1 HST (211), Rel-17 NR IAB Enh (226), </a:t>
                      </a: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MUSIM (236), </a:t>
                      </a:r>
                      <a:r>
                        <a:rPr lang="nn-NO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SL Relay  (234)</a:t>
                      </a: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, Rel-17 NR SDT (235), 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NB-IoT and LTE-MTC (237) </a:t>
                      </a:r>
                      <a:endParaRPr lang="pt-BR" altLang="zh-CN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45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347101154"/>
                  </a:ext>
                </a:extLst>
              </a:tr>
              <a:tr h="75853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Rel-15/Rel-16 Maintenance (201-207, 239) // Exact set of topics to be announced after the 1st round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3568360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March 1</a:t>
                      </a:r>
                      <a:r>
                        <a:rPr lang="en-US" sz="1100" b="1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Tuesday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2nd round for Rel-17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微软雅黑" panose="020B0503020204020204" pitchFamily="34" charset="-122"/>
                          <a:cs typeface="+mn-cs"/>
                        </a:rPr>
                        <a:t>180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143979071"/>
                  </a:ext>
                </a:extLst>
              </a:tr>
              <a:tr h="185854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March 2</a:t>
                      </a:r>
                      <a:r>
                        <a:rPr lang="en-US" sz="1100" b="1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Wednesday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2nd round for Rel-17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微软雅黑" panose="020B0503020204020204" pitchFamily="34" charset="-122"/>
                          <a:cs typeface="+mn-cs"/>
                        </a:rPr>
                        <a:t>180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534419458"/>
                  </a:ext>
                </a:extLst>
              </a:tr>
              <a:tr h="185854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March 3</a:t>
                      </a:r>
                      <a:r>
                        <a:rPr lang="en-US" sz="1100" b="1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Thursday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Extended topics / Final round (Return to) </a:t>
                      </a:r>
                      <a:endParaRPr lang="zh-CN" altLang="en-US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180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0851807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6218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FCE152B-E606-425D-8669-2198CAD11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 spcCol="180000"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TBA</a:t>
            </a: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de-DE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TBA</a:t>
            </a:r>
            <a:endParaRPr lang="de-DE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31" lvl="1" indent="-342900">
              <a:spcBef>
                <a:spcPts val="0"/>
              </a:spcBef>
              <a:spcAft>
                <a:spcPts val="0"/>
              </a:spcAft>
              <a:buClrTx/>
              <a:buFont typeface="Courier New" panose="02070309020205020404" pitchFamily="49" charset="0"/>
              <a:buChar char="o"/>
            </a:pPr>
            <a:r>
              <a:rPr lang="de-DE" sz="1200" dirty="0">
                <a:latin typeface="Calibri" panose="020F0502020204030204" pitchFamily="34" charset="0"/>
                <a:ea typeface="Calibri" panose="020F0502020204030204" pitchFamily="34" charset="0"/>
              </a:rPr>
              <a:t>TBA</a:t>
            </a:r>
            <a:endParaRPr lang="de-DE" sz="1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100" b="1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pt-BR" sz="1100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622F6FD-3630-4B02-8AAD-015BC3F1F4B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92D28-9CB3-4957-BFD2-683A3D6260A5}" type="slidenum">
              <a:rPr lang="en-GB" altLang="en-US" smtClean="0"/>
              <a:pPr/>
              <a:t>2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7195857-FEB8-48E8-9657-6379957F5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Detailed Topics (1)</a:t>
            </a:r>
          </a:p>
        </p:txBody>
      </p:sp>
    </p:spTree>
    <p:extLst>
      <p:ext uri="{BB962C8B-B14F-4D97-AF65-F5344CB8AC3E}">
        <p14:creationId xmlns:p14="http://schemas.microsoft.com/office/powerpoint/2010/main" val="23019982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5C68143-B530-4487-9EA7-5BCC5970B48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a915fe38-2618-47b6-8303-829fb71466d5"/>
    <ds:schemaRef ds:uri="http://purl.org/dc/elements/1.1/"/>
    <ds:schemaRef ds:uri="http://schemas.microsoft.com/office/2006/metadata/properties"/>
    <ds:schemaRef ds:uri="23d77754-4ccc-4c57-9291-cab09e81894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347273</TotalTime>
  <Words>289</Words>
  <Application>Microsoft Office PowerPoint</Application>
  <PresentationFormat>Widescreen</PresentationFormat>
  <Paragraphs>59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微软雅黑</vt:lpstr>
      <vt:lpstr>Arial</vt:lpstr>
      <vt:lpstr>Arial Black</vt:lpstr>
      <vt:lpstr>Calibri</vt:lpstr>
      <vt:lpstr>Courier New</vt:lpstr>
      <vt:lpstr>Symbol</vt:lpstr>
      <vt:lpstr>Times New Roman</vt:lpstr>
      <vt:lpstr>Wingdings</vt:lpstr>
      <vt:lpstr>3gpp</vt:lpstr>
      <vt:lpstr>RAN4#102-e RRM session GTW schedule </vt:lpstr>
      <vt:lpstr>Detailed Topics (1)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RRM GTW schedule</dc:title>
  <dc:creator>Chervyakov, Andrey</dc:creator>
  <cp:keywords>CTPClassification=CTP_NT</cp:keywords>
  <cp:lastModifiedBy>Intel</cp:lastModifiedBy>
  <cp:revision>577</cp:revision>
  <cp:lastPrinted>2016-09-15T08:31:35Z</cp:lastPrinted>
  <dcterms:created xsi:type="dcterms:W3CDTF">2009-11-27T05:15:11Z</dcterms:created>
  <dcterms:modified xsi:type="dcterms:W3CDTF">2022-02-18T13:03:15Z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D:\RAN\RAN78\RP-172127.pptx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1552620126</vt:lpwstr>
  </property>
  <property fmtid="{D5CDD505-2E9C-101B-9397-08002B2CF9AE}" pid="8" name="TitusGUID">
    <vt:lpwstr>6f9c0495-a83c-462b-8664-67016d5bf2d5</vt:lpwstr>
  </property>
  <property fmtid="{D5CDD505-2E9C-101B-9397-08002B2CF9AE}" pid="9" name="CTP_TimeStamp">
    <vt:lpwstr>2020-06-04 10:01:06Z</vt:lpwstr>
  </property>
  <property fmtid="{D5CDD505-2E9C-101B-9397-08002B2CF9AE}" pid="10" name="CTP_BU">
    <vt:lpwstr>NA</vt:lpwstr>
  </property>
  <property fmtid="{D5CDD505-2E9C-101B-9397-08002B2CF9AE}" pid="11" name="CTP_IDSID">
    <vt:lpwstr>NA</vt:lpwstr>
  </property>
  <property fmtid="{D5CDD505-2E9C-101B-9397-08002B2CF9AE}" pid="12" name="CTP_WWID">
    <vt:lpwstr>NA</vt:lpwstr>
  </property>
  <property fmtid="{D5CDD505-2E9C-101B-9397-08002B2CF9AE}" pid="13" name="CTPClassification">
    <vt:lpwstr>CTP_NT</vt:lpwstr>
  </property>
  <property fmtid="{D5CDD505-2E9C-101B-9397-08002B2CF9AE}" pid="14" name="ContentTypeId">
    <vt:lpwstr>0x010100F2552158F8185D44A8848B98AEA319AF</vt:lpwstr>
  </property>
  <property fmtid="{D5CDD505-2E9C-101B-9397-08002B2CF9AE}" pid="15" name="_2015_ms_pID_725343">
    <vt:lpwstr>(3)3uSfLaSabfEyGuv1zOGHK+RwlkfravTUcEfWqi0iTGWVPvow5LJeWSZx0l4apXozh5nghM5u
UjYmUvZ4KXISRBPsUjeZ8n/oCEXc3NVVHwH6p2pPqHxRBxPZrOV345rlmEFy2Rz0/6EIL/mC
Bqibo60bzlUkIHZZr8BxGqlyc1LG+sTsBGuFTqego5ivFhw1bst2YN9yhZuKGimoVy0wC8qp
5M7IpQWEOSidkJhLw6</vt:lpwstr>
  </property>
  <property fmtid="{D5CDD505-2E9C-101B-9397-08002B2CF9AE}" pid="16" name="_2015_ms_pID_7253431">
    <vt:lpwstr>b2oCiLP2GpSIltc69n9QAcv3Os6RCDr2qxyq6Y9nylDhW9Mei+H4iT
TbJ+vjxAUJGIG555wVd06uHRtBUqL7bX4Xm7RtzXCTuEUnbQYx+uYvaVFLPpsfJku6LxtB+c
g/Jwk5q4nKVGbPmkB7yFXfcGVbwmn2TmNAMLEZvsd8buFpyJ6+N3USuw5pzOX63uRC/UnIaX
UbCtnOfFdB8PDi+Y8Tbk4hLwfSnfgElhbZJ/</vt:lpwstr>
  </property>
  <property fmtid="{D5CDD505-2E9C-101B-9397-08002B2CF9AE}" pid="17" name="_2015_ms_pID_7253432">
    <vt:lpwstr>NA==</vt:lpwstr>
  </property>
</Properties>
</file>