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7"/>
  </p:notesMasterIdLst>
  <p:handoutMasterIdLst>
    <p:handoutMasterId r:id="rId8"/>
  </p:handoutMasterIdLst>
  <p:sldIdLst>
    <p:sldId id="979" r:id="rId5"/>
    <p:sldId id="987" r:id="rId6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AF2F"/>
    <a:srgbClr val="FF3300"/>
    <a:srgbClr val="0000FF"/>
    <a:srgbClr val="CC00CC"/>
    <a:srgbClr val="FFCC00"/>
    <a:srgbClr val="B1D254"/>
    <a:srgbClr val="72732F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EA3096-1F1D-461D-ACEB-84C3340AE11B}" v="1" dt="2021-08-01T13:08:49.4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136" autoAdjust="0"/>
    <p:restoredTop sz="95801" autoAdjust="0"/>
  </p:normalViewPr>
  <p:slideViewPr>
    <p:cSldViewPr snapToGrid="0">
      <p:cViewPr>
        <p:scale>
          <a:sx n="125" d="100"/>
          <a:sy n="125" d="100"/>
        </p:scale>
        <p:origin x="228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rvyakov, Andrey" userId="dbdfc4e7-c505-4785-a117-c03dfe609c52" providerId="ADAL" clId="{2EEA3096-1F1D-461D-ACEB-84C3340AE11B}"/>
    <pc:docChg chg="undo custSel modSld">
      <pc:chgData name="Chervyakov, Andrey" userId="dbdfc4e7-c505-4785-a117-c03dfe609c52" providerId="ADAL" clId="{2EEA3096-1F1D-461D-ACEB-84C3340AE11B}" dt="2021-08-01T13:34:33.887" v="226" actId="1592"/>
      <pc:docMkLst>
        <pc:docMk/>
      </pc:docMkLst>
      <pc:sldChg chg="modSp mod addCm delCm modCm">
        <pc:chgData name="Chervyakov, Andrey" userId="dbdfc4e7-c505-4785-a117-c03dfe609c52" providerId="ADAL" clId="{2EEA3096-1F1D-461D-ACEB-84C3340AE11B}" dt="2021-08-01T13:34:33.887" v="226" actId="1592"/>
        <pc:sldMkLst>
          <pc:docMk/>
          <pc:sldMk cId="2261567071" sldId="928"/>
        </pc:sldMkLst>
        <pc:spChg chg="mod">
          <ac:chgData name="Chervyakov, Andrey" userId="dbdfc4e7-c505-4785-a117-c03dfe609c52" providerId="ADAL" clId="{2EEA3096-1F1D-461D-ACEB-84C3340AE11B}" dt="2021-08-01T13:34:27.529" v="225" actId="20577"/>
          <ac:spMkLst>
            <pc:docMk/>
            <pc:sldMk cId="2261567071" sldId="928"/>
            <ac:spMk id="3" creationId="{B1BE6906-4FA3-42DA-8E86-BA4DD12F41A6}"/>
          </ac:spMkLst>
        </pc:spChg>
      </pc:sldChg>
      <pc:sldChg chg="modSp mod addCm delCm">
        <pc:chgData name="Chervyakov, Andrey" userId="dbdfc4e7-c505-4785-a117-c03dfe609c52" providerId="ADAL" clId="{2EEA3096-1F1D-461D-ACEB-84C3340AE11B}" dt="2021-08-01T13:21:43.609" v="217" actId="948"/>
        <pc:sldMkLst>
          <pc:docMk/>
          <pc:sldMk cId="3082891650" sldId="970"/>
        </pc:sldMkLst>
        <pc:spChg chg="mod">
          <ac:chgData name="Chervyakov, Andrey" userId="dbdfc4e7-c505-4785-a117-c03dfe609c52" providerId="ADAL" clId="{2EEA3096-1F1D-461D-ACEB-84C3340AE11B}" dt="2021-08-01T13:21:43.609" v="217" actId="948"/>
          <ac:spMkLst>
            <pc:docMk/>
            <pc:sldMk cId="3082891650" sldId="970"/>
            <ac:spMk id="3" creationId="{B1BE6906-4FA3-42DA-8E86-BA4DD12F41A6}"/>
          </ac:spMkLst>
        </pc:spChg>
      </pc:sldChg>
      <pc:sldChg chg="modSp mod">
        <pc:chgData name="Chervyakov, Andrey" userId="dbdfc4e7-c505-4785-a117-c03dfe609c52" providerId="ADAL" clId="{2EEA3096-1F1D-461D-ACEB-84C3340AE11B}" dt="2021-08-01T13:22:13.589" v="219" actId="108"/>
        <pc:sldMkLst>
          <pc:docMk/>
          <pc:sldMk cId="4244984083" sldId="972"/>
        </pc:sldMkLst>
        <pc:spChg chg="mod">
          <ac:chgData name="Chervyakov, Andrey" userId="dbdfc4e7-c505-4785-a117-c03dfe609c52" providerId="ADAL" clId="{2EEA3096-1F1D-461D-ACEB-84C3340AE11B}" dt="2021-08-01T13:22:13.589" v="219" actId="108"/>
          <ac:spMkLst>
            <pc:docMk/>
            <pc:sldMk cId="4244984083" sldId="972"/>
            <ac:spMk id="197" creationId="{B6CDA6FF-6740-49E7-B14C-1831ED62E0F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=""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/>
              <a:t>RAN4#102-e </a:t>
            </a:r>
            <a:r>
              <a:rPr lang="en-US" altLang="zh-CN" b="1" dirty="0"/>
              <a:t>Main</a:t>
            </a:r>
            <a:r>
              <a:rPr lang="en-US" b="1" dirty="0" smtClean="0"/>
              <a:t> </a:t>
            </a:r>
            <a:r>
              <a:rPr lang="en-US" b="1" dirty="0"/>
              <a:t>session GTW schedule </a:t>
            </a:r>
            <a:endParaRPr lang="ru-RU" dirty="0"/>
          </a:p>
        </p:txBody>
      </p:sp>
      <p:graphicFrame>
        <p:nvGraphicFramePr>
          <p:cNvPr id="5" name="表格 5">
            <a:extLst>
              <a:ext uri="{FF2B5EF4-FFF2-40B4-BE49-F238E27FC236}">
                <a16:creationId xmlns:a16="http://schemas.microsoft.com/office/drawing/2014/main" xmlns="" id="{1B307421-C5C1-435B-A1AE-7B1017B6CB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946594"/>
              </p:ext>
            </p:extLst>
          </p:nvPr>
        </p:nvGraphicFramePr>
        <p:xfrm>
          <a:off x="929111" y="1511618"/>
          <a:ext cx="9891460" cy="25070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934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0561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6598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10128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+mj-ea"/>
                        </a:rPr>
                        <a:t>Week 1 </a:t>
                      </a:r>
                      <a:endParaRPr lang="zh-CN" sz="10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9718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dirty="0">
                          <a:effectLst/>
                          <a:latin typeface="+mn-lt"/>
                          <a:ea typeface="+mj-ea"/>
                        </a:rPr>
                        <a:t>Meeting</a:t>
                      </a:r>
                      <a:r>
                        <a:rPr lang="en-US" altLang="zh-CN" sz="1000" b="0" baseline="0" dirty="0">
                          <a:effectLst/>
                          <a:latin typeface="+mn-lt"/>
                          <a:ea typeface="+mj-ea"/>
                        </a:rPr>
                        <a:t> day</a:t>
                      </a:r>
                      <a:endParaRPr lang="zh-CN" sz="10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0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0016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kern="1200" dirty="0" smtClean="0">
                          <a:solidFill>
                            <a:srgbClr val="72AF2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Feb. 21</a:t>
                      </a:r>
                      <a:r>
                        <a:rPr lang="en-US" altLang="zh-CN" sz="1000" b="0" kern="1200" baseline="30000" dirty="0" smtClean="0">
                          <a:solidFill>
                            <a:srgbClr val="72AF2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st</a:t>
                      </a:r>
                      <a:r>
                        <a:rPr lang="en-US" altLang="zh-CN" sz="1000" b="0" kern="1200" dirty="0" smtClean="0">
                          <a:solidFill>
                            <a:srgbClr val="72AF2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/</a:t>
                      </a:r>
                      <a:r>
                        <a:rPr lang="en-US" altLang="zh-CN" sz="1000" b="0" kern="1200" baseline="0" dirty="0" smtClean="0">
                          <a:solidFill>
                            <a:srgbClr val="72AF2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 Monday</a:t>
                      </a:r>
                      <a:endParaRPr lang="zh-CN" altLang="en-US" sz="1000" b="0" kern="1200" dirty="0">
                        <a:solidFill>
                          <a:srgbClr val="72AF2F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rgbClr val="72AF2F"/>
                          </a:solidFill>
                          <a:latin typeface="+mn-lt"/>
                          <a:ea typeface="+mn-ea"/>
                          <a:cs typeface="+mn-cs"/>
                        </a:rPr>
                        <a:t>NR_cov_enh [136]: #1, #2, #3,</a:t>
                      </a:r>
                      <a:r>
                        <a:rPr lang="pt-BR" altLang="zh-CN" sz="100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+mn-ea"/>
                          <a:cs typeface="+mn-cs"/>
                        </a:rPr>
                        <a:t> #4</a:t>
                      </a:r>
                      <a:endParaRPr lang="pt-BR" altLang="zh-CN" sz="1000" b="0" kern="1200" dirty="0" smtClean="0">
                        <a:solidFill>
                          <a:srgbClr val="72AF2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rgbClr val="72AF2F"/>
                          </a:solidFill>
                          <a:latin typeface="+mn-lt"/>
                          <a:ea typeface="+mj-ea"/>
                          <a:cs typeface="+mn-cs"/>
                        </a:rPr>
                        <a:t>120 min</a:t>
                      </a:r>
                      <a:endParaRPr lang="pt-BR" sz="1000" b="0" kern="1200" dirty="0">
                        <a:solidFill>
                          <a:srgbClr val="72AF2F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120016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strike="sngStrike" kern="1200" dirty="0" smtClean="0">
                          <a:solidFill>
                            <a:srgbClr val="72AF2F"/>
                          </a:solidFill>
                          <a:latin typeface="+mn-lt"/>
                          <a:ea typeface="+mj-ea"/>
                          <a:cs typeface="+mn-cs"/>
                        </a:rPr>
                        <a:t>feMIMO</a:t>
                      </a:r>
                      <a:r>
                        <a:rPr lang="pt-BR" altLang="zh-CN" sz="1000" b="0" strike="sngStrike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+mj-ea"/>
                          <a:cs typeface="+mn-cs"/>
                        </a:rPr>
                        <a:t> [137]: all topics</a:t>
                      </a:r>
                      <a:endParaRPr lang="pt-BR" altLang="zh-CN" sz="1000" b="0" strike="sngStrike" kern="1200" dirty="0" smtClean="0">
                        <a:solidFill>
                          <a:srgbClr val="72AF2F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strike="sng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60 min</a:t>
                      </a:r>
                      <a:endParaRPr lang="pt-BR" sz="1000" b="0" strike="sngStrike" kern="120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120016">
                <a:tc rowSpan="3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kern="1200" dirty="0" smtClean="0">
                          <a:solidFill>
                            <a:srgbClr val="72AF2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Feb. 22</a:t>
                      </a:r>
                      <a:r>
                        <a:rPr lang="en-US" altLang="zh-CN" sz="1000" b="0" kern="1200" baseline="30000" dirty="0" smtClean="0">
                          <a:solidFill>
                            <a:srgbClr val="72AF2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nd</a:t>
                      </a:r>
                      <a:r>
                        <a:rPr lang="en-US" altLang="zh-CN" sz="1000" b="0" kern="1200" baseline="0" dirty="0" smtClean="0">
                          <a:solidFill>
                            <a:srgbClr val="72AF2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/ Tuesday</a:t>
                      </a:r>
                      <a:endParaRPr lang="zh-CN" altLang="en-US" sz="1000" b="0" kern="1200" dirty="0">
                        <a:solidFill>
                          <a:srgbClr val="72AF2F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rgbClr val="72AF2F"/>
                          </a:solidFill>
                          <a:latin typeface="+mn-lt"/>
                          <a:ea typeface="+mn-ea"/>
                          <a:cs typeface="+mn-cs"/>
                        </a:rPr>
                        <a:t>feMIMO</a:t>
                      </a:r>
                      <a:r>
                        <a:rPr lang="pt-BR" altLang="zh-CN" sz="100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+mn-ea"/>
                          <a:cs typeface="+mn-cs"/>
                        </a:rPr>
                        <a:t> [137]: all topics</a:t>
                      </a:r>
                      <a:endParaRPr lang="pt-BR" altLang="zh-CN" sz="1000" b="0" kern="1200" dirty="0" smtClean="0">
                        <a:solidFill>
                          <a:srgbClr val="72AF2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rgbClr val="72AF2F"/>
                          </a:solidFill>
                          <a:latin typeface="+mn-lt"/>
                          <a:ea typeface="+mj-ea"/>
                          <a:cs typeface="+mn-cs"/>
                        </a:rPr>
                        <a:t>60 </a:t>
                      </a:r>
                      <a:r>
                        <a:rPr lang="en-US" altLang="zh-CN" sz="1000" b="0" kern="1200" dirty="0" smtClean="0">
                          <a:solidFill>
                            <a:srgbClr val="72AF2F"/>
                          </a:solidFill>
                          <a:latin typeface="+mn-lt"/>
                          <a:ea typeface="+mj-ea"/>
                          <a:cs typeface="+mn-cs"/>
                        </a:rPr>
                        <a:t>min</a:t>
                      </a:r>
                      <a:endParaRPr lang="pt-BR" sz="1000" b="0" kern="1200" dirty="0" smtClean="0">
                        <a:solidFill>
                          <a:srgbClr val="72AF2F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120016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rgbClr val="72AF2F"/>
                          </a:solidFill>
                          <a:latin typeface="+mn-lt"/>
                          <a:ea typeface="+mn-ea"/>
                          <a:cs typeface="+mn-cs"/>
                        </a:rPr>
                        <a:t>NRSL_enh_Part_2 [131]</a:t>
                      </a:r>
                      <a:r>
                        <a:rPr lang="pt-BR" altLang="zh-CN" sz="100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+mn-ea"/>
                          <a:cs typeface="+mn-cs"/>
                        </a:rPr>
                        <a:t>: On/off time mask, MRP for intra-band</a:t>
                      </a:r>
                      <a:r>
                        <a:rPr lang="pt-BR" altLang="zh-CN" sz="1000" b="0" kern="1200" dirty="0" smtClean="0">
                          <a:solidFill>
                            <a:srgbClr val="72AF2F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pt-BR" altLang="zh-CN" sz="100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+mn-ea"/>
                          <a:cs typeface="+mn-cs"/>
                        </a:rPr>
                        <a:t> NRSL_enh_Part_2 [130], NRSL_enh_Part_3 [132]</a:t>
                      </a:r>
                      <a:endParaRPr lang="pt-BR" altLang="zh-CN" sz="1000" b="0" kern="1200" dirty="0" smtClean="0">
                        <a:solidFill>
                          <a:srgbClr val="72AF2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rgbClr val="72AF2F"/>
                          </a:solidFill>
                          <a:latin typeface="+mn-lt"/>
                          <a:ea typeface="+mj-ea"/>
                          <a:cs typeface="+mn-cs"/>
                        </a:rPr>
                        <a:t>60 min</a:t>
                      </a:r>
                      <a:endParaRPr lang="pt-BR" sz="1000" b="0" kern="1200" dirty="0">
                        <a:solidFill>
                          <a:srgbClr val="72AF2F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787127252"/>
                  </a:ext>
                </a:extLst>
              </a:tr>
              <a:tr h="170376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dirty="0" smtClean="0">
                          <a:solidFill>
                            <a:srgbClr val="72AF2F"/>
                          </a:solidFill>
                          <a:latin typeface="+mn-lt"/>
                          <a:ea typeface="+mn-ea"/>
                          <a:cs typeface="+mn-cs"/>
                        </a:rPr>
                        <a:t>NR_HST_FR2 [129]:</a:t>
                      </a:r>
                      <a:r>
                        <a:rPr lang="en-US" altLang="zh-CN" sz="100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+mn-ea"/>
                          <a:cs typeface="+mn-cs"/>
                        </a:rPr>
                        <a:t> all topics</a:t>
                      </a:r>
                      <a:endParaRPr lang="en-US" altLang="zh-CN" sz="1000" b="0" kern="1200" dirty="0" smtClean="0">
                        <a:solidFill>
                          <a:srgbClr val="72AF2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rgbClr val="72AF2F"/>
                          </a:solidFill>
                          <a:latin typeface="+mn-lt"/>
                          <a:ea typeface="+mj-ea"/>
                          <a:cs typeface="+mn-cs"/>
                        </a:rPr>
                        <a:t>60</a:t>
                      </a:r>
                      <a:r>
                        <a:rPr lang="pt-BR" sz="100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+mj-ea"/>
                          <a:cs typeface="+mn-cs"/>
                        </a:rPr>
                        <a:t> min</a:t>
                      </a:r>
                      <a:endParaRPr lang="pt-BR" sz="1000" b="0" kern="1200" dirty="0">
                        <a:solidFill>
                          <a:srgbClr val="72AF2F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2386938280"/>
                  </a:ext>
                </a:extLst>
              </a:tr>
              <a:tr h="175638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 smtClean="0">
                          <a:solidFill>
                            <a:srgbClr val="72AF2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Feb.23</a:t>
                      </a:r>
                      <a:r>
                        <a:rPr lang="en-US" altLang="zh-CN" sz="1000" b="0" kern="1200" baseline="30000" dirty="0" smtClean="0">
                          <a:solidFill>
                            <a:srgbClr val="72AF2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rd</a:t>
                      </a:r>
                      <a:r>
                        <a:rPr lang="en-US" altLang="zh-CN" sz="1000" b="0" kern="1200" baseline="0" dirty="0" smtClean="0">
                          <a:solidFill>
                            <a:srgbClr val="72AF2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/ Wednesday</a:t>
                      </a:r>
                      <a:endParaRPr lang="zh-CN" altLang="en-US" sz="1000" b="0" kern="1200" dirty="0">
                        <a:solidFill>
                          <a:srgbClr val="72AF2F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rgbClr val="72AF2F"/>
                          </a:solidFill>
                          <a:latin typeface="+mn-lt"/>
                          <a:ea typeface="+mn-ea"/>
                          <a:cs typeface="+mn-cs"/>
                        </a:rPr>
                        <a:t>NR_RF_FR1_enh_IntraHPUE [124]:</a:t>
                      </a:r>
                      <a:r>
                        <a:rPr lang="pt-BR" altLang="zh-CN" sz="100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+mn-ea"/>
                          <a:cs typeface="+mn-cs"/>
                        </a:rPr>
                        <a:t> #1, #2, #3</a:t>
                      </a:r>
                      <a:endParaRPr lang="pt-BR" altLang="zh-CN" sz="1000" b="0" kern="1200" dirty="0" smtClean="0">
                        <a:solidFill>
                          <a:srgbClr val="72AF2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rgbClr val="72AF2F"/>
                          </a:solidFill>
                          <a:latin typeface="+mn-lt"/>
                          <a:ea typeface="+mj-ea"/>
                          <a:cs typeface="+mn-cs"/>
                        </a:rPr>
                        <a:t>60</a:t>
                      </a:r>
                      <a:r>
                        <a:rPr lang="pt-BR" sz="100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+mj-ea"/>
                          <a:cs typeface="+mn-cs"/>
                        </a:rPr>
                        <a:t> min</a:t>
                      </a:r>
                      <a:endParaRPr lang="pt-BR" sz="1000" b="0" kern="1200" dirty="0">
                        <a:solidFill>
                          <a:srgbClr val="72AF2F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00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rgbClr val="72AF2F"/>
                          </a:solidFill>
                          <a:latin typeface="+mn-lt"/>
                          <a:ea typeface="+mn-ea"/>
                          <a:cs typeface="+mn-cs"/>
                        </a:rPr>
                        <a:t>NR_RF_FR2_enh2_Part_1 [125]:</a:t>
                      </a:r>
                      <a:r>
                        <a:rPr lang="pt-BR" altLang="zh-CN" sz="100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+mn-ea"/>
                          <a:cs typeface="+mn-cs"/>
                        </a:rPr>
                        <a:t> #2, #</a:t>
                      </a:r>
                      <a:r>
                        <a:rPr lang="pt-BR" altLang="zh-CN" sz="100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+mn-ea"/>
                          <a:cs typeface="+mn-cs"/>
                        </a:rPr>
                        <a:t>3, </a:t>
                      </a:r>
                      <a:r>
                        <a:rPr lang="pt-BR" altLang="zh-CN" sz="1000" b="0" strike="sngStrike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altLang="zh-CN" sz="1000" b="0" strike="sngStrike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+mn-ea"/>
                          <a:cs typeface="+mn-cs"/>
                        </a:rPr>
                        <a:t>#4, #5</a:t>
                      </a:r>
                      <a:endParaRPr lang="pt-BR" altLang="zh-CN" sz="1000" b="0" strike="sngStrike" kern="1200" dirty="0" smtClean="0">
                        <a:solidFill>
                          <a:srgbClr val="72AF2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+mj-ea"/>
                          <a:cs typeface="+mn-cs"/>
                        </a:rPr>
                        <a:t>120 min</a:t>
                      </a:r>
                      <a:endParaRPr lang="pt-BR" sz="1000" b="0" kern="1200" dirty="0">
                        <a:solidFill>
                          <a:srgbClr val="72AF2F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3924680622"/>
                  </a:ext>
                </a:extLst>
              </a:tr>
              <a:tr h="160197">
                <a:tc rowSpan="3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 smtClean="0">
                          <a:solidFill>
                            <a:srgbClr val="72AF2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Feb.24</a:t>
                      </a:r>
                      <a:r>
                        <a:rPr lang="en-US" altLang="zh-CN" sz="1000" b="0" kern="1200" baseline="30000" dirty="0" smtClean="0">
                          <a:solidFill>
                            <a:srgbClr val="72AF2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th</a:t>
                      </a:r>
                      <a:r>
                        <a:rPr lang="en-US" altLang="zh-CN" sz="1000" b="0" kern="1200" baseline="0" dirty="0" smtClean="0">
                          <a:solidFill>
                            <a:srgbClr val="72AF2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/ Thursday</a:t>
                      </a:r>
                      <a:endParaRPr lang="zh-CN" altLang="en-US" sz="1000" b="0" kern="1200" dirty="0">
                        <a:solidFill>
                          <a:srgbClr val="72AF2F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rgbClr val="72AF2F"/>
                          </a:solidFill>
                          <a:latin typeface="+mn-lt"/>
                          <a:ea typeface="+mn-ea"/>
                          <a:cs typeface="+mn-cs"/>
                        </a:rPr>
                        <a:t>NR_RF_FR2_enh2_Part_1 [125]:</a:t>
                      </a:r>
                      <a:r>
                        <a:rPr lang="pt-BR" altLang="zh-CN" sz="100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+mn-ea"/>
                          <a:cs typeface="+mn-cs"/>
                        </a:rPr>
                        <a:t> #4, #5</a:t>
                      </a:r>
                      <a:endParaRPr lang="pt-BR" altLang="zh-CN" sz="1000" b="0" kern="1200" dirty="0" smtClean="0">
                        <a:solidFill>
                          <a:srgbClr val="72AF2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+mj-ea"/>
                          <a:cs typeface="+mn-cs"/>
                        </a:rPr>
                        <a:t>30 </a:t>
                      </a:r>
                      <a:r>
                        <a:rPr lang="pt-BR" sz="100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+mj-ea"/>
                          <a:cs typeface="+mn-cs"/>
                        </a:rPr>
                        <a:t>min</a:t>
                      </a:r>
                      <a:endParaRPr lang="pt-BR" sz="1000" b="0" kern="1200" dirty="0">
                        <a:solidFill>
                          <a:srgbClr val="72AF2F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2190889863"/>
                  </a:ext>
                </a:extLst>
              </a:tr>
              <a:tr h="160197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rgbClr val="72AF2F"/>
                          </a:solidFill>
                          <a:latin typeface="+mn-lt"/>
                          <a:ea typeface="+mn-ea"/>
                          <a:cs typeface="+mn-cs"/>
                        </a:rPr>
                        <a:t>NR_RF_FR2_enh2_Part_2 [126]: #1, #2, #3</a:t>
                      </a:r>
                      <a:endParaRPr lang="pt-BR" altLang="zh-CN" sz="1000" b="0" kern="1200" dirty="0" smtClean="0">
                        <a:solidFill>
                          <a:srgbClr val="72AF2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rgbClr val="72AF2F"/>
                          </a:solidFill>
                          <a:latin typeface="+mn-lt"/>
                          <a:ea typeface="+mj-ea"/>
                          <a:cs typeface="+mn-cs"/>
                        </a:rPr>
                        <a:t>60</a:t>
                      </a:r>
                      <a:r>
                        <a:rPr lang="pt-BR" sz="100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+mj-ea"/>
                          <a:cs typeface="+mn-cs"/>
                        </a:rPr>
                        <a:t> </a:t>
                      </a:r>
                      <a:r>
                        <a:rPr lang="pt-BR" sz="100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+mj-ea"/>
                          <a:cs typeface="+mn-cs"/>
                        </a:rPr>
                        <a:t>min</a:t>
                      </a:r>
                      <a:endParaRPr lang="pt-BR" sz="1000" b="0" kern="1200" dirty="0">
                        <a:solidFill>
                          <a:srgbClr val="72AF2F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3294813806"/>
                  </a:ext>
                </a:extLst>
              </a:tr>
              <a:tr h="160197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rgbClr val="72AF2F"/>
                          </a:solidFill>
                          <a:latin typeface="+mn-lt"/>
                          <a:ea typeface="+mn-ea"/>
                          <a:cs typeface="+mn-cs"/>
                        </a:rPr>
                        <a:t>NR_RF_FR2_enh2_Part_3 [127]: #1, #2</a:t>
                      </a:r>
                      <a:endParaRPr lang="en-US" altLang="zh-CN" sz="1000" b="0" kern="1200" dirty="0" smtClean="0">
                        <a:solidFill>
                          <a:srgbClr val="72AF2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rgbClr val="72AF2F"/>
                          </a:solidFill>
                          <a:latin typeface="+mn-lt"/>
                          <a:ea typeface="+mj-ea"/>
                          <a:cs typeface="+mn-cs"/>
                        </a:rPr>
                        <a:t>90</a:t>
                      </a:r>
                      <a:r>
                        <a:rPr lang="pt-BR" sz="100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+mj-ea"/>
                          <a:cs typeface="+mn-cs"/>
                        </a:rPr>
                        <a:t> min</a:t>
                      </a:r>
                      <a:endParaRPr lang="pt-BR" sz="1000" b="0" kern="1200" dirty="0">
                        <a:solidFill>
                          <a:srgbClr val="72AF2F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48522">
                <a:tc rowSpan="3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Feb. 25</a:t>
                      </a:r>
                      <a:r>
                        <a:rPr lang="en-US" altLang="zh-CN" sz="1000" b="0" kern="1200" baseline="300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th</a:t>
                      </a:r>
                      <a:r>
                        <a:rPr lang="en-US" altLang="zh-CN" sz="1000" b="0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/ Friday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NR_RF_FR2_enh2_Part_3 [127]: #2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r>
                        <a:rPr lang="en-US" altLang="zh-CN" sz="100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min</a:t>
                      </a:r>
                      <a:endParaRPr lang="zh-CN" altLang="en-US" sz="10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212345203"/>
                  </a:ext>
                </a:extLst>
              </a:tr>
              <a:tr h="16019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NR_TxD </a:t>
                      </a:r>
                      <a:r>
                        <a:rPr lang="pt-BR" altLang="zh-CN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[128]: #3, #4.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90</a:t>
                      </a:r>
                      <a:r>
                        <a:rPr lang="pt-BR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 </a:t>
                      </a:r>
                      <a:r>
                        <a:rPr lang="pt-BR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min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160197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R17_feature_list [139]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j-ea"/>
                          <a:cs typeface="+mn-cs"/>
                        </a:rPr>
                        <a:t>60</a:t>
                      </a:r>
                      <a:r>
                        <a:rPr lang="pt-BR" sz="100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j-ea"/>
                          <a:cs typeface="+mn-cs"/>
                        </a:rPr>
                        <a:t> </a:t>
                      </a:r>
                      <a:r>
                        <a:rPr lang="pt-BR" sz="100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j-ea"/>
                          <a:cs typeface="+mn-cs"/>
                        </a:rPr>
                        <a:t>min</a:t>
                      </a:r>
                      <a:endParaRPr lang="pt-BR" sz="1000" b="0" kern="1200" dirty="0">
                        <a:solidFill>
                          <a:srgbClr val="FF0000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3503294280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xmlns="" id="{7714BDAF-DD75-44A2-A6D2-EA55E72509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065655"/>
              </p:ext>
            </p:extLst>
          </p:nvPr>
        </p:nvGraphicFramePr>
        <p:xfrm>
          <a:off x="929106" y="4389635"/>
          <a:ext cx="9891461" cy="1600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45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0437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8321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42202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+mj-ea"/>
                        </a:rPr>
                        <a:t>Week 2</a:t>
                      </a:r>
                      <a:endParaRPr lang="zh-CN" sz="10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30938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</a:rPr>
                        <a:t>Meeting</a:t>
                      </a:r>
                      <a:r>
                        <a:rPr lang="en-US" altLang="zh-CN" sz="1000" b="0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</a:rPr>
                        <a:t> day</a:t>
                      </a:r>
                      <a:endParaRPr lang="zh-CN" sz="10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0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5155733"/>
                  </a:ext>
                </a:extLst>
              </a:tr>
              <a:tr h="68213">
                <a:tc rowSpan="2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</a:rPr>
                        <a:t>Feb. 28</a:t>
                      </a:r>
                      <a:r>
                        <a:rPr lang="en-US" altLang="zh-CN" sz="1000" b="0" baseline="300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</a:rPr>
                        <a:t>th</a:t>
                      </a:r>
                      <a:r>
                        <a:rPr lang="en-US" altLang="zh-CN" sz="10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</a:rPr>
                        <a:t>/ Monday</a:t>
                      </a:r>
                      <a:endParaRPr lang="zh-CN" sz="10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NR_ext_to_71GHz_Part_1 [133]: all topics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90 min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NR_ext_to_71GHz_Part_1 [134]: all topics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90</a:t>
                      </a:r>
                      <a:r>
                        <a:rPr lang="pt-BR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 min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88654182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Mar.</a:t>
                      </a:r>
                      <a:r>
                        <a:rPr lang="en-US" altLang="zh-CN" sz="1000" b="0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 1</a:t>
                      </a:r>
                      <a:r>
                        <a:rPr lang="en-US" altLang="zh-CN" sz="1000" b="0" kern="1200" baseline="300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st</a:t>
                      </a:r>
                      <a:r>
                        <a:rPr lang="en-US" altLang="zh-CN" sz="1000" b="0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/ Tuesday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NR_RedCap [138]: #1,</a:t>
                      </a:r>
                      <a:r>
                        <a:rPr lang="pt-BR" altLang="zh-CN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#2, #3, #4, #5</a:t>
                      </a:r>
                      <a:endParaRPr lang="en-US" altLang="zh-CN" sz="10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150 min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NR_reply_LS_UE_RF</a:t>
                      </a:r>
                      <a:r>
                        <a:rPr lang="en-US" altLang="zh-CN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 [142]: Rel-17 related, #1, #2, #8</a:t>
                      </a:r>
                      <a:endParaRPr lang="zh-CN" altLang="en-US" sz="1000" b="0" kern="1200" dirty="0" smtClean="0">
                        <a:solidFill>
                          <a:schemeClr val="tx1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40 min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Mar. 2</a:t>
                      </a:r>
                      <a:r>
                        <a:rPr lang="en-US" altLang="zh-CN" sz="1000" b="0" kern="1200" baseline="300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nd</a:t>
                      </a: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/</a:t>
                      </a:r>
                      <a:r>
                        <a:rPr lang="en-US" altLang="zh-CN" sz="1000" b="0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 Wednesday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Reserved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 for 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en-US" altLang="zh-CN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ontroversial topics. 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detailed arrangement will be updated depending on progress</a:t>
                      </a:r>
                      <a:endParaRPr lang="zh-CN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180 min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Mar. 3</a:t>
                      </a:r>
                      <a:r>
                        <a:rPr lang="en-US" altLang="zh-CN" sz="1000" b="0" kern="1200" baseline="300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rd</a:t>
                      </a: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/ Thursday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R17_feature_list [139]</a:t>
                      </a:r>
                      <a:endParaRPr lang="en-US" altLang="zh-CN" sz="10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Final round (Return to).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The detailed arrangement will be updated depending on progress</a:t>
                      </a:r>
                      <a:endParaRPr lang="zh-CN" altLang="en-US" sz="10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180</a:t>
                      </a:r>
                      <a:r>
                        <a:rPr lang="pt-BR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 min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5452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矩形 83"/>
          <p:cNvSpPr/>
          <p:nvPr/>
        </p:nvSpPr>
        <p:spPr bwMode="auto">
          <a:xfrm flipV="1">
            <a:off x="9515633" y="2081332"/>
            <a:ext cx="914400" cy="26601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" name="矩形 2"/>
          <p:cNvSpPr/>
          <p:nvPr/>
        </p:nvSpPr>
        <p:spPr bwMode="auto">
          <a:xfrm flipV="1">
            <a:off x="8679333" y="5578527"/>
            <a:ext cx="914400" cy="5101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86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85942" y="1882970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Email discussion </a:t>
            </a:r>
            <a:r>
              <a:rPr lang="en-US" altLang="zh-CN" b="1" dirty="0" smtClean="0"/>
              <a:t>procedures/timelines</a:t>
            </a:r>
            <a:endParaRPr lang="ru-RU" dirty="0"/>
          </a:p>
        </p:txBody>
      </p:sp>
      <p:sp>
        <p:nvSpPr>
          <p:cNvPr id="209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781694" y="6182656"/>
            <a:ext cx="882000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Time</a:t>
            </a:r>
            <a:r>
              <a:rPr lang="en-US" altLang="zh-CN" sz="900" b="1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line for moderator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714917" y="6182656"/>
            <a:ext cx="882000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Deadline for comments and </a:t>
            </a:r>
            <a:r>
              <a:rPr lang="en-US" sz="9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1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651855" y="6182656"/>
            <a:ext cx="882000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GTW session</a:t>
            </a:r>
          </a:p>
        </p:txBody>
      </p:sp>
      <p:sp>
        <p:nvSpPr>
          <p:cNvPr id="213" name="TextBox 1">
            <a:extLst>
              <a:ext uri="{FF2B5EF4-FFF2-40B4-BE49-F238E27FC236}">
                <a16:creationId xmlns="" xmlns:a16="http://schemas.microsoft.com/office/drawing/2014/main" id="{E151FB97-9B3A-4312-805C-6B499B697A34}"/>
              </a:ext>
            </a:extLst>
          </p:cNvPr>
          <p:cNvSpPr txBox="1"/>
          <p:nvPr/>
        </p:nvSpPr>
        <p:spPr>
          <a:xfrm>
            <a:off x="408556" y="5895783"/>
            <a:ext cx="5927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</a:t>
            </a: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1: Comments and </a:t>
            </a:r>
            <a:r>
              <a:rPr lang="en-US" sz="800" b="1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submitted after the deadlines will not be considered</a:t>
            </a: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defRPr/>
            </a:pP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Note </a:t>
            </a: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sz="800" b="1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 </a:t>
            </a: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Basket WIs Email discussion procedures/timelines are not included. </a:t>
            </a:r>
          </a:p>
          <a:p>
            <a:pPr lvl="0"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 3: During</a:t>
            </a:r>
            <a:r>
              <a:rPr kumimoji="0" lang="en-US" sz="8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quiet periods, no email should be sent out.</a:t>
            </a:r>
          </a:p>
        </p:txBody>
      </p:sp>
      <p:sp>
        <p:nvSpPr>
          <p:cNvPr id="75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2265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6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96736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7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8120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Mo</a:t>
            </a:r>
            <a:r>
              <a:rPr lang="en-US" sz="800" kern="0" dirty="0" smtClean="0">
                <a:solidFill>
                  <a:srgbClr val="FFFFFF"/>
                </a:solidFill>
                <a:latin typeface="+mj-ea"/>
                <a:ea typeface="+mj-ea"/>
              </a:rPr>
              <a:t>n (Feb 21)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65679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Tue (Feb 22)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0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501502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Wed (Feb 23)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1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5346213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Thu (Feb 24)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2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19092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 smtClean="0">
                <a:solidFill>
                  <a:srgbClr val="FFFFFF"/>
                </a:solidFill>
                <a:latin typeface="+mj-ea"/>
                <a:ea typeface="+mj-ea"/>
              </a:rPr>
              <a:t>Fri (Feb 25)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3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03563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4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880348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 smtClean="0">
                <a:solidFill>
                  <a:srgbClr val="FFFFFF"/>
                </a:solidFill>
                <a:latin typeface="+mj-ea"/>
                <a:ea typeface="+mj-ea"/>
              </a:rPr>
              <a:t>Mon (Feb 28)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5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72506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Tue (Mar 1)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6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569771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Wed (Mar 2)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7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4144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 smtClean="0">
                <a:solidFill>
                  <a:srgbClr val="FFFFFF"/>
                </a:solidFill>
                <a:latin typeface="+mj-ea"/>
                <a:ea typeface="+mj-ea"/>
              </a:rPr>
              <a:t>Thu (Mar 3)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158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203" y="205644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0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936171" y="204646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2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2787999" y="2053586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3632211" y="2060704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4484041" y="204218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5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5328251" y="2049305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6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6172458" y="204787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7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016664" y="205499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8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860876" y="205357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9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8705086" y="206068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0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9549297" y="205071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1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0393141" y="205783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2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5641" y="2047863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直接连接符 19"/>
          <p:cNvCxnSpPr/>
          <p:nvPr/>
        </p:nvCxnSpPr>
        <p:spPr bwMode="auto">
          <a:xfrm>
            <a:off x="670431" y="2069587"/>
            <a:ext cx="10552050" cy="0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3" name="直接连接符 172"/>
          <p:cNvCxnSpPr/>
          <p:nvPr/>
        </p:nvCxnSpPr>
        <p:spPr bwMode="auto">
          <a:xfrm>
            <a:off x="685665" y="5730028"/>
            <a:ext cx="11326783" cy="1425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4" name="直接连接符 173"/>
          <p:cNvCxnSpPr/>
          <p:nvPr/>
        </p:nvCxnSpPr>
        <p:spPr bwMode="auto">
          <a:xfrm>
            <a:off x="685664" y="3865831"/>
            <a:ext cx="11325838" cy="25315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5" name="直接连接符 174"/>
          <p:cNvCxnSpPr/>
          <p:nvPr/>
        </p:nvCxnSpPr>
        <p:spPr bwMode="auto">
          <a:xfrm>
            <a:off x="670431" y="4724575"/>
            <a:ext cx="11385926" cy="380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6" name="直接连接符 175"/>
          <p:cNvCxnSpPr/>
          <p:nvPr/>
        </p:nvCxnSpPr>
        <p:spPr bwMode="auto">
          <a:xfrm flipV="1">
            <a:off x="676775" y="2965671"/>
            <a:ext cx="11366577" cy="1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7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69010" y="1383540"/>
            <a:ext cx="1655822" cy="44226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</a:rPr>
              <a:t>Pre-meeting</a:t>
            </a:r>
          </a:p>
        </p:txBody>
      </p:sp>
      <p:sp>
        <p:nvSpPr>
          <p:cNvPr id="178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787999" y="1383540"/>
            <a:ext cx="3360391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+mj-ea"/>
                <a:ea typeface="+mj-ea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 round </a:t>
            </a:r>
            <a:r>
              <a:rPr lang="en-GB" sz="800" kern="0" dirty="0" smtClean="0">
                <a:solidFill>
                  <a:srgbClr val="FFFFFF"/>
                </a:solidFill>
                <a:latin typeface="+mj-ea"/>
                <a:ea typeface="+mj-ea"/>
              </a:rPr>
              <a:t>(Feb 21~24)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79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880347" y="1383540"/>
            <a:ext cx="4176009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2</a:t>
            </a:r>
            <a:r>
              <a:rPr lang="en-GB" sz="800" kern="0" baseline="30000" noProof="0" dirty="0">
                <a:solidFill>
                  <a:srgbClr val="FFFFFF"/>
                </a:solidFill>
                <a:latin typeface="+mj-ea"/>
                <a:ea typeface="+mj-ea"/>
              </a:rPr>
              <a:t>nd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round </a:t>
            </a: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(Feb 28 ~ Mar 3)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80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035637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8585" y="2113860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00:00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1" name="文本框 180"/>
          <p:cNvSpPr txBox="1"/>
          <p:nvPr/>
        </p:nvSpPr>
        <p:spPr>
          <a:xfrm>
            <a:off x="52554" y="2760088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08:00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2" name="文本框 181"/>
          <p:cNvSpPr txBox="1"/>
          <p:nvPr/>
        </p:nvSpPr>
        <p:spPr>
          <a:xfrm>
            <a:off x="52554" y="3621792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12:00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3" name="文本框 182"/>
          <p:cNvSpPr txBox="1"/>
          <p:nvPr/>
        </p:nvSpPr>
        <p:spPr>
          <a:xfrm>
            <a:off x="52554" y="4509131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16:00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4" name="文本框 183"/>
          <p:cNvSpPr txBox="1"/>
          <p:nvPr/>
        </p:nvSpPr>
        <p:spPr>
          <a:xfrm>
            <a:off x="52554" y="5481926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24:00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511748" y="2189327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4:00-7:00 UTC</a:t>
            </a:r>
          </a:p>
        </p:txBody>
      </p:sp>
      <p:sp>
        <p:nvSpPr>
          <p:cNvPr id="186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51882" y="2189327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4:00-7:00 UTC</a:t>
            </a:r>
          </a:p>
        </p:txBody>
      </p:sp>
      <p:sp>
        <p:nvSpPr>
          <p:cNvPr id="18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187795" y="2189327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4:00-7:00 UTC</a:t>
            </a:r>
          </a:p>
        </p:txBody>
      </p:sp>
      <p:sp>
        <p:nvSpPr>
          <p:cNvPr id="18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83367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13:00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-16:00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9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28739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13:00-16:00 UTC</a:t>
            </a:r>
          </a:p>
        </p:txBody>
      </p:sp>
      <p:sp>
        <p:nvSpPr>
          <p:cNvPr id="19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84439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13:00-16:00 UTC</a:t>
            </a:r>
          </a:p>
        </p:txBody>
      </p:sp>
      <p:sp>
        <p:nvSpPr>
          <p:cNvPr id="191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814339" y="2965671"/>
            <a:ext cx="786133" cy="598781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Meeting starts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2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38032" y="4809060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Comments on initial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summary, checking agenda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52320" y="5584521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23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037724" y="2185116"/>
            <a:ext cx="786133" cy="3526396"/>
          </a:xfrm>
          <a:prstGeom prst="round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Quiet period 3:00 Sat-23:00 Sun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96525" y="2968458"/>
            <a:ext cx="786133" cy="584038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Chair update report &amp;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number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before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8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9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90266" y="4809060"/>
            <a:ext cx="786133" cy="101009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initial drafts &amp;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revisions (deadline for new </a:t>
            </a:r>
            <a:r>
              <a:rPr lang="en-US" sz="800" b="1" kern="0" dirty="0" err="1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# request)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90787" y="4809060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Initial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963781" y="2175460"/>
            <a:ext cx="786133" cy="3526396"/>
          </a:xfrm>
          <a:prstGeom prst="roundRect">
            <a:avLst/>
          </a:prstGeom>
          <a:solidFill>
            <a:schemeClr val="accent3">
              <a:lumMod val="6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6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179009" y="2038122"/>
            <a:ext cx="786133" cy="277212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kicks off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by 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4:00 UTC</a:t>
            </a:r>
          </a:p>
        </p:txBody>
      </p:sp>
      <p:sp>
        <p:nvSpPr>
          <p:cNvPr id="2" name="矩形标注 1"/>
          <p:cNvSpPr/>
          <p:nvPr/>
        </p:nvSpPr>
        <p:spPr bwMode="auto">
          <a:xfrm>
            <a:off x="5292543" y="4276117"/>
            <a:ext cx="815011" cy="612648"/>
          </a:xfrm>
          <a:prstGeom prst="wedgeRectCallout">
            <a:avLst>
              <a:gd name="adj1" fmla="val 76363"/>
              <a:gd name="adj2" fmla="val 20653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</a:endParaRPr>
          </a:p>
        </p:txBody>
      </p:sp>
      <p:sp>
        <p:nvSpPr>
          <p:cNvPr id="8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818614" y="3968256"/>
            <a:ext cx="786133" cy="572334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</a:p>
        </p:txBody>
      </p:sp>
      <p:sp>
        <p:nvSpPr>
          <p:cNvPr id="8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662899" y="2189327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4: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00-7:00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9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257565" y="1877631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91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2056357" y="2021910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33015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3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33015" y="2965671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4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33015" y="4809060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Meeting closes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84439" y="4809060"/>
            <a:ext cx="786133" cy="56369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round final formal </a:t>
            </a:r>
            <a:r>
              <a:rPr lang="en-US" sz="800" b="1" kern="0" dirty="0" err="1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submission</a:t>
            </a:r>
            <a:endParaRPr lang="en-US" sz="800" b="1" kern="0" dirty="0">
              <a:solidFill>
                <a:schemeClr val="bg1"/>
              </a:solidFill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17:00 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62673" y="2969163"/>
            <a:ext cx="786133" cy="57705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8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4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1944412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8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28739" y="4809060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2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28739" y="5457372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Share 2</a:t>
            </a:r>
            <a:r>
              <a:rPr lang="en-US" sz="800" b="1" kern="0" baseline="3000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round final 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draft </a:t>
            </a:r>
            <a:r>
              <a:rPr lang="en-US" sz="800" b="1" kern="0" dirty="0" err="1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19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408601" y="2464966"/>
            <a:ext cx="11194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check if final </a:t>
            </a:r>
            <a:r>
              <a:rPr lang="en-US" altLang="zh-CN" sz="7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is </a:t>
            </a:r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agreeable)</a:t>
            </a:r>
            <a:endParaRPr lang="en-US" altLang="zh-CN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Tue 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19:00 ~ </a:t>
            </a:r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Wed 16:00 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UTC   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84439" y="3324599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draft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11:59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84439" y="5456219"/>
            <a:ext cx="786133" cy="859123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Chair 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announce which topics will continue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3" name="文本框 82"/>
          <p:cNvSpPr txBox="1"/>
          <p:nvPr/>
        </p:nvSpPr>
        <p:spPr>
          <a:xfrm>
            <a:off x="3555475" y="4872513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comments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5" name="文本框 94"/>
          <p:cNvSpPr txBox="1"/>
          <p:nvPr/>
        </p:nvSpPr>
        <p:spPr>
          <a:xfrm>
            <a:off x="6121034" y="3974504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drafts &amp;  revisions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6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95722" y="4502902"/>
            <a:ext cx="763566" cy="36212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Window closes &amp;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final 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comments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" name="圆角矩形标注 6"/>
          <p:cNvSpPr/>
          <p:nvPr/>
        </p:nvSpPr>
        <p:spPr bwMode="auto">
          <a:xfrm>
            <a:off x="310732" y="3785703"/>
            <a:ext cx="1656605" cy="721680"/>
          </a:xfrm>
          <a:prstGeom prst="wedgeRoundRectCallout">
            <a:avLst>
              <a:gd name="adj1" fmla="val 21984"/>
              <a:gd name="adj2" fmla="val 125647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Companies need feed back if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submitted in wrong </a:t>
            </a:r>
            <a:r>
              <a:rPr lang="en-US" altLang="zh-CN" sz="800" b="1" dirty="0" smtClean="0">
                <a:latin typeface="+mj-ea"/>
              </a:rPr>
              <a:t>agenda or </a:t>
            </a:r>
            <a:r>
              <a:rPr lang="en-US" altLang="zh-CN" sz="800" b="1" dirty="0" err="1" smtClean="0">
                <a:latin typeface="+mj-ea"/>
              </a:rPr>
              <a:t>tdoc</a:t>
            </a:r>
            <a:r>
              <a:rPr lang="en-US" altLang="zh-CN" sz="800" b="1" dirty="0" smtClean="0">
                <a:latin typeface="+mj-ea"/>
              </a:rPr>
              <a:t> is missing from email summary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102" name="圆角矩形标注 101"/>
          <p:cNvSpPr/>
          <p:nvPr/>
        </p:nvSpPr>
        <p:spPr bwMode="auto">
          <a:xfrm>
            <a:off x="6336193" y="5749205"/>
            <a:ext cx="1460271" cy="360717"/>
          </a:xfrm>
          <a:prstGeom prst="wedgeRoundRectCallout">
            <a:avLst>
              <a:gd name="adj1" fmla="val 63546"/>
              <a:gd name="adj2" fmla="val -51073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 smtClean="0">
                <a:latin typeface="+mj-ea"/>
              </a:rPr>
              <a:t>Strict deadline for new </a:t>
            </a:r>
            <a:r>
              <a:rPr lang="en-US" altLang="zh-CN" sz="800" b="1" dirty="0" err="1" smtClean="0">
                <a:latin typeface="+mj-ea"/>
              </a:rPr>
              <a:t>tdoc</a:t>
            </a:r>
            <a:r>
              <a:rPr lang="en-US" altLang="zh-CN" sz="800" b="1" dirty="0" smtClean="0">
                <a:latin typeface="+mj-ea"/>
              </a:rPr>
              <a:t> number request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598564" y="2085632"/>
            <a:ext cx="75892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Final checking window </a:t>
            </a:r>
            <a:endParaRPr lang="zh-CN" altLang="en-US" sz="2000" b="1" dirty="0"/>
          </a:p>
        </p:txBody>
      </p:sp>
      <p:sp>
        <p:nvSpPr>
          <p:cNvPr id="97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6190093" y="1383540"/>
            <a:ext cx="794919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2</a:t>
            </a:r>
            <a:r>
              <a:rPr lang="en-GB" sz="800" kern="0" baseline="30000" noProof="0" dirty="0">
                <a:solidFill>
                  <a:srgbClr val="FFFFFF"/>
                </a:solidFill>
                <a:latin typeface="+mj-ea"/>
                <a:ea typeface="+mj-ea"/>
              </a:rPr>
              <a:t>nd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round </a:t>
            </a: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(</a:t>
            </a:r>
            <a:r>
              <a:rPr lang="en-US" sz="800" kern="0" dirty="0" smtClean="0">
                <a:solidFill>
                  <a:srgbClr val="FFFFFF"/>
                </a:solidFill>
                <a:latin typeface="+mj-ea"/>
                <a:ea typeface="+mj-ea"/>
              </a:rPr>
              <a:t>Feb 25</a:t>
            </a: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3587986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5C68143-B530-4487-9EA7-5BCC5970B48F}">
  <ds:schemaRefs>
    <ds:schemaRef ds:uri="http://schemas.microsoft.com/office/2006/documentManagement/types"/>
    <ds:schemaRef ds:uri="23d77754-4ccc-4c57-9291-cab09e81894a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  <ds:schemaRef ds:uri="http://purl.org/dc/elements/1.1/"/>
    <ds:schemaRef ds:uri="http://purl.org/dc/terms/"/>
    <ds:schemaRef ds:uri="http://schemas.microsoft.com/office/infopath/2007/PartnerControls"/>
    <ds:schemaRef ds:uri="a915fe38-2618-47b6-8303-829fb71466d5"/>
  </ds:schemaRefs>
</ds:datastoreItem>
</file>

<file path=customXml/itemProps2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343325</TotalTime>
  <Words>661</Words>
  <Application>Microsoft Office PowerPoint</Application>
  <PresentationFormat>宽屏</PresentationFormat>
  <Paragraphs>140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黑体</vt:lpstr>
      <vt:lpstr>宋体</vt:lpstr>
      <vt:lpstr>微软雅黑</vt:lpstr>
      <vt:lpstr>Arial</vt:lpstr>
      <vt:lpstr>Arial Black</vt:lpstr>
      <vt:lpstr>Calibri</vt:lpstr>
      <vt:lpstr>Times New Roman</vt:lpstr>
      <vt:lpstr>Wingdings</vt:lpstr>
      <vt:lpstr>3gpp</vt:lpstr>
      <vt:lpstr>RAN4#102-e Main session GTW schedule </vt:lpstr>
      <vt:lpstr>Email discussion procedures/timelines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Xizeng Dai</cp:lastModifiedBy>
  <cp:revision>937</cp:revision>
  <cp:lastPrinted>2016-09-15T08:31:35Z</cp:lastPrinted>
  <dcterms:created xsi:type="dcterms:W3CDTF">2009-11-27T05:15:11Z</dcterms:created>
  <dcterms:modified xsi:type="dcterms:W3CDTF">2022-02-24T12:49:31Z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_readonly">
    <vt:lpwstr/>
  </property>
  <property fmtid="{D5CDD505-2E9C-101B-9397-08002B2CF9AE}" pid="4" name="_change">
    <vt:lpwstr/>
  </property>
  <property fmtid="{D5CDD505-2E9C-101B-9397-08002B2CF9AE}" pid="5" name="_full-control">
    <vt:lpwstr/>
  </property>
  <property fmtid="{D5CDD505-2E9C-101B-9397-08002B2CF9AE}" pid="6" name="sflag">
    <vt:lpwstr>1552620126</vt:lpwstr>
  </property>
  <property fmtid="{D5CDD505-2E9C-101B-9397-08002B2CF9AE}" pid="7" name="TitusGUID">
    <vt:lpwstr>6f9c0495-a83c-462b-8664-67016d5bf2d5</vt:lpwstr>
  </property>
  <property fmtid="{D5CDD505-2E9C-101B-9397-08002B2CF9AE}" pid="8" name="CTP_TimeStamp">
    <vt:lpwstr>2020-06-04 10:01:06Z</vt:lpwstr>
  </property>
  <property fmtid="{D5CDD505-2E9C-101B-9397-08002B2CF9AE}" pid="9" name="CTP_BU">
    <vt:lpwstr>NA</vt:lpwstr>
  </property>
  <property fmtid="{D5CDD505-2E9C-101B-9397-08002B2CF9AE}" pid="10" name="CTP_IDSID">
    <vt:lpwstr>NA</vt:lpwstr>
  </property>
  <property fmtid="{D5CDD505-2E9C-101B-9397-08002B2CF9AE}" pid="11" name="CTP_WWID">
    <vt:lpwstr>NA</vt:lpwstr>
  </property>
  <property fmtid="{D5CDD505-2E9C-101B-9397-08002B2CF9AE}" pid="12" name="CTPClassification">
    <vt:lpwstr>CTP_NT</vt:lpwstr>
  </property>
  <property fmtid="{D5CDD505-2E9C-101B-9397-08002B2CF9AE}" pid="13" name="ContentTypeId">
    <vt:lpwstr>0x010100F2552158F8185D44A8848B98AEA319AF</vt:lpwstr>
  </property>
  <property fmtid="{D5CDD505-2E9C-101B-9397-08002B2CF9AE}" pid="14" name="_2015_ms_pID_725343">
    <vt:lpwstr>(3)N+OrTLRPHGoiSRwvpCIOiU9HLzSeL5/VYraz8Huo8v6PjdJv7Su2NZe8gAIfzudf6xeuPjfm
ro+L5BBWSA2zWzbPMGnbohCsVJXqJZe6Y/qn+gYeM55VWuY3+9RU9LwapgmzDGSb6598NVV5
a112E24RYPs5MRLP3/lIOrWFykAGXtjBRyJR6N9ejkovP9GCnBRgsOU5GqQDSfxXpgK+j/qU
f0zHjSBQiRfjwFvMPX</vt:lpwstr>
  </property>
  <property fmtid="{D5CDD505-2E9C-101B-9397-08002B2CF9AE}" pid="15" name="_2015_ms_pID_7253431">
    <vt:lpwstr>ZRVZso5hDdJZwN21WcjUhgAUoZtQNoJJJsmNf7qMyGgzhpD/ersMpM
pgilYkl7WOc+aAvr+B6sD98tYTce8ehU/tqcKSiSoKnCtN+Wrh9vDwKeKS3uu2y5haNFepkM
Oc8yTvxwjLfWXw1CSMmevtt+SbktfJsaBwO2h6sN3q0KuHJ+e6dgBAcuwtgAC+OJhyqTtovG
/Lf7A6aQ2euCfzYe3Gd/LhJxQl5Yzt2op02P</vt:lpwstr>
  </property>
  <property fmtid="{D5CDD505-2E9C-101B-9397-08002B2CF9AE}" pid="16" name="_2015_ms_pID_7253432">
    <vt:lpwstr>Aw==</vt:lpwstr>
  </property>
</Properties>
</file>