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937" r:id="rId5"/>
    <p:sldId id="936" r:id="rId6"/>
    <p:sldId id="935" r:id="rId7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00CC"/>
    <a:srgbClr val="0000FF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0B5B25-7261-4633-8F94-93A6D6B24A20}" v="57" dt="2021-05-16T17:37:46.6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57" d="100"/>
          <a:sy n="157" d="100"/>
        </p:scale>
        <p:origin x="104" y="2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D80B5B25-7261-4633-8F94-93A6D6B24A20}"/>
    <pc:docChg chg="undo custSel addSld delSld modSld">
      <pc:chgData name="Chervyakov, Andrey" userId="dbdfc4e7-c505-4785-a117-c03dfe609c52" providerId="ADAL" clId="{D80B5B25-7261-4633-8F94-93A6D6B24A20}" dt="2021-05-16T17:38:21.816" v="734" actId="6549"/>
      <pc:docMkLst>
        <pc:docMk/>
      </pc:docMkLst>
      <pc:sldChg chg="addSp modSp mod">
        <pc:chgData name="Chervyakov, Andrey" userId="dbdfc4e7-c505-4785-a117-c03dfe609c52" providerId="ADAL" clId="{D80B5B25-7261-4633-8F94-93A6D6B24A20}" dt="2021-05-16T17:38:21.816" v="734" actId="6549"/>
        <pc:sldMkLst>
          <pc:docMk/>
          <pc:sldMk cId="2261567071" sldId="928"/>
        </pc:sldMkLst>
        <pc:spChg chg="mod">
          <ac:chgData name="Chervyakov, Andrey" userId="dbdfc4e7-c505-4785-a117-c03dfe609c52" providerId="ADAL" clId="{D80B5B25-7261-4633-8F94-93A6D6B24A20}" dt="2021-05-16T16:57:11.626" v="3" actId="20577"/>
          <ac:spMkLst>
            <pc:docMk/>
            <pc:sldMk cId="2261567071" sldId="928"/>
            <ac:spMk id="2" creationId="{4653FC17-6DDA-4C90-8331-B521BC2ADE4B}"/>
          </ac:spMkLst>
        </pc:spChg>
        <pc:spChg chg="add mod">
          <ac:chgData name="Chervyakov, Andrey" userId="dbdfc4e7-c505-4785-a117-c03dfe609c52" providerId="ADAL" clId="{D80B5B25-7261-4633-8F94-93A6D6B24A20}" dt="2021-05-16T17:10:47.608" v="716" actId="14100"/>
          <ac:spMkLst>
            <pc:docMk/>
            <pc:sldMk cId="2261567071" sldId="928"/>
            <ac:spMk id="3" creationId="{ECAC3BFE-4AFD-4151-BF68-35BBD0CB160E}"/>
          </ac:spMkLst>
        </pc:spChg>
        <pc:graphicFrameChg chg="mod modGraphic">
          <ac:chgData name="Chervyakov, Andrey" userId="dbdfc4e7-c505-4785-a117-c03dfe609c52" providerId="ADAL" clId="{D80B5B25-7261-4633-8F94-93A6D6B24A20}" dt="2021-05-16T17:38:21.816" v="734" actId="6549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 del">
        <pc:chgData name="Chervyakov, Andrey" userId="dbdfc4e7-c505-4785-a117-c03dfe609c52" providerId="ADAL" clId="{D80B5B25-7261-4633-8F94-93A6D6B24A20}" dt="2021-05-16T16:57:12.953" v="4" actId="47"/>
        <pc:sldMkLst>
          <pc:docMk/>
          <pc:sldMk cId="3330275766" sldId="9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RAN4#102-e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296859"/>
              </p:ext>
            </p:extLst>
          </p:nvPr>
        </p:nvGraphicFramePr>
        <p:xfrm>
          <a:off x="509717" y="1691639"/>
          <a:ext cx="11166634" cy="4313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377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243935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301322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35396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Week 1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241693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Monday Feb </a:t>
                      </a:r>
                      <a:r>
                        <a:rPr lang="en-US" altLang="zh-CN" sz="1000" kern="1200" dirty="0" err="1" smtClean="0">
                          <a:effectLst/>
                        </a:rPr>
                        <a:t>21</a:t>
                      </a:r>
                      <a:r>
                        <a:rPr lang="en-US" altLang="zh-CN" sz="1000" kern="1200" baseline="30000" dirty="0" err="1" smtClean="0">
                          <a:effectLst/>
                        </a:rPr>
                        <a:t>th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(Repeater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)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[304] Repeater general: Co-location requirements</a:t>
                      </a:r>
                      <a:endParaRPr lang="zh-CN" altLang="zh-CN" sz="1000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60 minutes</a:t>
                      </a:r>
                      <a:endParaRPr lang="zh-CN" alt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61351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[305]/[306] NR repeater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ACRR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and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OOB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gain; Others</a:t>
                      </a: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120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1075771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Tuesday</a:t>
                      </a:r>
                      <a:r>
                        <a:rPr lang="en-US" sz="1000" kern="1200" dirty="0" smtClean="0">
                          <a:effectLst/>
                        </a:rPr>
                        <a:t> </a:t>
                      </a:r>
                      <a:r>
                        <a:rPr lang="en-US" altLang="zh-CN" sz="1000" kern="1200" dirty="0" smtClean="0">
                          <a:effectLst/>
                        </a:rPr>
                        <a:t>Feb </a:t>
                      </a:r>
                      <a:r>
                        <a:rPr lang="en-US" altLang="zh-CN" sz="1000" kern="1200" dirty="0" err="1" smtClean="0">
                          <a:effectLst/>
                        </a:rPr>
                        <a:t>22</a:t>
                      </a:r>
                      <a:r>
                        <a:rPr lang="en-US" altLang="zh-CN" sz="1000" kern="1200" baseline="30000" dirty="0" err="1" smtClean="0">
                          <a:effectLst/>
                        </a:rPr>
                        <a:t>th</a:t>
                      </a:r>
                      <a:r>
                        <a:rPr lang="en-US" altLang="zh-CN" sz="1000" kern="1200" dirty="0" smtClean="0">
                          <a:effectLst/>
                        </a:rPr>
                        <a:t> 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4:00</a:t>
                      </a:r>
                      <a:r>
                        <a:rPr lang="en-US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)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[322] CRS-IM: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feature list, NWA signaling,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30kHz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supporting </a:t>
                      </a: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 minutes</a:t>
                      </a:r>
                      <a:endParaRPr lang="zh-CN" altLang="en-US" sz="100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309563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Wednesday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Feb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23</a:t>
                      </a:r>
                      <a:r>
                        <a:rPr lang="en-US" altLang="zh-CN" sz="1000" kern="1200" baseline="30000" dirty="0" err="1" smtClean="0">
                          <a:effectLst/>
                        </a:rPr>
                        <a:t>th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4:00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(NTN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effectLst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[308] NTN general :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feature list, SAN Class</a:t>
                      </a:r>
                      <a:endParaRPr lang="zh-CN" altLang="en-US" sz="1000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30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1571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[309] NTN co-existence: case 6 handling,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ACLR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/ACS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30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788769526"/>
                  </a:ext>
                </a:extLst>
              </a:tr>
              <a:tr h="1571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[310]/[311] NTN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BSRF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/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RF</a:t>
                      </a: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451763115"/>
                  </a:ext>
                </a:extLst>
              </a:tr>
              <a:tr h="2659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Thursday Feb 24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th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4:00 -7:00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zh-CN" altLang="en-US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[319]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FR1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 Remaining issues</a:t>
                      </a:r>
                      <a:endParaRPr lang="zh-CN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30 </a:t>
                      </a:r>
                      <a:r>
                        <a:rPr lang="en-US" altLang="zh-CN" sz="1000" kern="1200" dirty="0" smtClean="0">
                          <a:effectLst/>
                        </a:rPr>
                        <a:t>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7684108"/>
                  </a:ext>
                </a:extLst>
              </a:tr>
              <a:tr h="22972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[320/321]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</a:t>
                      </a:r>
                      <a:endParaRPr lang="zh-CN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81922502"/>
                  </a:ext>
                </a:extLst>
              </a:tr>
              <a:tr h="22972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[323]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MMSE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-IRC: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feature list, others</a:t>
                      </a:r>
                      <a:endParaRPr lang="zh-CN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90 minutes 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594607994"/>
                  </a:ext>
                </a:extLst>
              </a:tr>
              <a:tr h="297552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Friday  Feb 25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th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4:00 -7:00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-17 BS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)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en-US" altLang="zh-CN" sz="1000" kern="1200" baseline="0" dirty="0" smtClean="0">
                        <a:solidFill>
                          <a:srgbClr val="FFC000"/>
                        </a:solidFill>
                        <a:effectLst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[312] Above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52.6GHz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BSRF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 </a:t>
                      </a:r>
                      <a:endParaRPr lang="zh-CN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90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470264740"/>
                  </a:ext>
                </a:extLst>
              </a:tr>
              <a:tr h="211974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[309]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eIAB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BSRF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 </a:t>
                      </a:r>
                      <a:endParaRPr lang="zh-CN" altLang="zh-CN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90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977979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67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RAN4#102-e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112706"/>
              </p:ext>
            </p:extLst>
          </p:nvPr>
        </p:nvGraphicFramePr>
        <p:xfrm>
          <a:off x="509717" y="1708264"/>
          <a:ext cx="11166634" cy="35413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377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243935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301322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35396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Week 2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241693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Monday Feb 28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th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(OTA)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[334]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MIMO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OTA: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60 minutes</a:t>
                      </a:r>
                      <a:endParaRPr lang="zh-CN" alt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24169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[335]/[336]: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TRP_TRS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60</a:t>
                      </a:r>
                      <a:r>
                        <a:rPr lang="en-US" altLang="zh-CN" sz="1000" baseline="0" dirty="0" smtClean="0"/>
                        <a:t> </a:t>
                      </a:r>
                      <a:r>
                        <a:rPr lang="en-US" altLang="zh-CN" sz="1000" dirty="0" smtClean="0"/>
                        <a:t>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3718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[337]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FR2Test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enhancement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60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497870004"/>
                  </a:ext>
                </a:extLst>
              </a:tr>
              <a:tr h="24648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Tuesday</a:t>
                      </a:r>
                      <a:r>
                        <a:rPr lang="en-US" sz="1000" kern="1200" dirty="0" smtClean="0">
                          <a:effectLst/>
                        </a:rPr>
                        <a:t> </a:t>
                      </a:r>
                      <a:r>
                        <a:rPr lang="en-US" altLang="zh-CN" sz="1000" kern="1200" smtClean="0">
                          <a:effectLst/>
                        </a:rPr>
                        <a:t>March 1st</a:t>
                      </a:r>
                      <a:endParaRPr lang="en-US" altLang="zh-CN" sz="1000" kern="120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-17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return to) 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Return to NTN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60 minutes</a:t>
                      </a:r>
                      <a:endParaRPr lang="zh-CN" altLang="en-US" sz="10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24169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 to Repeater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618509248"/>
                  </a:ext>
                </a:extLst>
              </a:tr>
              <a:tr h="32067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 to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eIAB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above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52.6GHz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pending on available time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60 minutes</a:t>
                      </a:r>
                      <a:endParaRPr lang="zh-CN" altLang="en-US" sz="100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77558705"/>
                  </a:ext>
                </a:extLst>
              </a:tr>
              <a:tr h="279047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Wednesday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March 2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nd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Return to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effectLst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Reserved for return to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-17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, 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topic areas 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feature list, NWA signaling)</a:t>
                      </a:r>
                      <a:endParaRPr lang="zh-CN" altLang="zh-CN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180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72539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Thursday March 3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rd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(final round checking)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zh-CN" altLang="en-US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round checking..</a:t>
                      </a:r>
                      <a:endParaRPr lang="zh-CN" altLang="zh-CN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180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7684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58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9515633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8679333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</a:t>
            </a:r>
            <a:r>
              <a:rPr lang="en-US" altLang="zh-CN" b="1" dirty="0" smtClean="0"/>
              <a:t>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14917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651855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 smtClean="0">
                <a:solidFill>
                  <a:srgbClr val="FFFFFF"/>
                </a:solidFill>
                <a:latin typeface="+mj-ea"/>
                <a:ea typeface="+mj-ea"/>
              </a:rPr>
              <a:t>n (Feb 21)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Tue (Feb 22)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Wed (Feb 23)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Thu (Feb 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Fri (Feb 25)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Mon (Feb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Tue (Mar 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Wed (Mar 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Thu (Mar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3360391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(Feb 21~24)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(Feb 28 ~ 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1748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1882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87795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336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2320" y="558452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6525" y="2968458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0266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revisions (deadline for new </a:t>
            </a:r>
            <a:r>
              <a:rPr lang="en-US" sz="800" b="1" kern="0" dirty="0" err="1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79009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8614" y="3968256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2899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4: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formal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  <a:endParaRPr lang="en-US" sz="800" b="1" kern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2673" y="2969163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draft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08601" y="2464966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agreeable)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Tue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19:00 ~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Wed 16:00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6121034" y="3974504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95722" y="4502902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</a:t>
            </a:r>
            <a:r>
              <a:rPr lang="en-US" altLang="zh-CN" sz="800" b="1" dirty="0" smtClean="0">
                <a:latin typeface="+mj-ea"/>
              </a:rPr>
              <a:t>agenda or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6336193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 smtClean="0">
                <a:latin typeface="+mj-ea"/>
              </a:rPr>
              <a:t>Strict deadline for new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98564" y="2085632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  <p:sp>
        <p:nvSpPr>
          <p:cNvPr id="9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6190093" y="1383540"/>
            <a:ext cx="79491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</a:t>
            </a:r>
            <a:r>
              <a:rPr lang="en-US" sz="800" kern="0" dirty="0" smtClean="0">
                <a:solidFill>
                  <a:srgbClr val="FFFFFF"/>
                </a:solidFill>
                <a:latin typeface="+mj-ea"/>
                <a:ea typeface="+mj-ea"/>
              </a:rPr>
              <a:t>Feb 25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26055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23d77754-4ccc-4c57-9291-cab09e81894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346090</TotalTime>
  <Words>674</Words>
  <Application>Microsoft Office PowerPoint</Application>
  <PresentationFormat>宽屏</PresentationFormat>
  <Paragraphs>151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黑体</vt:lpstr>
      <vt:lpstr>宋体</vt:lpstr>
      <vt:lpstr>微软雅黑</vt:lpstr>
      <vt:lpstr>Arial</vt:lpstr>
      <vt:lpstr>Arial Black</vt:lpstr>
      <vt:lpstr>Calibri</vt:lpstr>
      <vt:lpstr>Calibri Light</vt:lpstr>
      <vt:lpstr>Times New Roman</vt:lpstr>
      <vt:lpstr>Wingdings</vt:lpstr>
      <vt:lpstr>3gpp</vt:lpstr>
      <vt:lpstr>RAN4#102-e BSRF_Demod_Test session GTW schedule </vt:lpstr>
      <vt:lpstr>RAN4#102-e BSRF_Demod_Test session GTW schedule </vt:lpstr>
      <vt:lpstr>Email discussion procedures/timelines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Haijie Qiu_Samsung</cp:lastModifiedBy>
  <cp:revision>673</cp:revision>
  <cp:lastPrinted>2016-09-15T08:31:35Z</cp:lastPrinted>
  <dcterms:created xsi:type="dcterms:W3CDTF">2009-11-27T05:15:11Z</dcterms:created>
  <dcterms:modified xsi:type="dcterms:W3CDTF">2022-02-21T08:18:24Z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5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6" name="_2015_ms_pID_7253432">
    <vt:lpwstr>NA==</vt:lpwstr>
  </property>
</Properties>
</file>