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revisionInfo.xml" ContentType="application/vnd.ms-powerpoint.revisioninfo+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3">
  <p:sldMasterIdLst>
    <p:sldMasterId id="2147483729" r:id="rId4"/>
  </p:sldMasterIdLst>
  <p:notesMasterIdLst>
    <p:notesMasterId r:id="rId21"/>
  </p:notesMasterIdLst>
  <p:handoutMasterIdLst>
    <p:handoutMasterId r:id="rId22"/>
  </p:handoutMasterIdLst>
  <p:sldIdLst>
    <p:sldId id="934" r:id="rId5"/>
    <p:sldId id="928" r:id="rId6"/>
    <p:sldId id="970" r:id="rId7"/>
    <p:sldId id="979" r:id="rId8"/>
    <p:sldId id="987" r:id="rId9"/>
    <p:sldId id="973" r:id="rId10"/>
    <p:sldId id="988" r:id="rId11"/>
    <p:sldId id="980" r:id="rId12"/>
    <p:sldId id="985" r:id="rId13"/>
    <p:sldId id="986" r:id="rId14"/>
    <p:sldId id="984" r:id="rId15"/>
    <p:sldId id="981" r:id="rId16"/>
    <p:sldId id="974" r:id="rId17"/>
    <p:sldId id="975" r:id="rId18"/>
    <p:sldId id="976" r:id="rId19"/>
    <p:sldId id="977" r:id="rId20"/>
  </p:sldIdLst>
  <p:sldSz cx="12192000" cy="6858000"/>
  <p:notesSz cx="7010400" cy="9296400"/>
  <p:defaultTextStyle>
    <a:defPPr>
      <a:defRPr lang="en-GB"/>
    </a:defPPr>
    <a:lvl1pPr algn="l" rtl="0" eaLnBrk="0" fontAlgn="base" hangingPunct="0">
      <a:spcBef>
        <a:spcPct val="0"/>
      </a:spcBef>
      <a:spcAft>
        <a:spcPct val="0"/>
      </a:spcAft>
      <a:defRPr sz="2400" kern="1200">
        <a:solidFill>
          <a:schemeClr val="tx1"/>
        </a:solidFill>
        <a:latin typeface="Calibri" pitchFamily="34" charset="0"/>
        <a:ea typeface="+mn-ea"/>
        <a:cs typeface="Arial" charset="0"/>
      </a:defRPr>
    </a:lvl1pPr>
    <a:lvl2pPr marL="457200" algn="l" rtl="0" eaLnBrk="0" fontAlgn="base" hangingPunct="0">
      <a:spcBef>
        <a:spcPct val="0"/>
      </a:spcBef>
      <a:spcAft>
        <a:spcPct val="0"/>
      </a:spcAft>
      <a:defRPr sz="2400" kern="1200">
        <a:solidFill>
          <a:schemeClr val="tx1"/>
        </a:solidFill>
        <a:latin typeface="Calibri" pitchFamily="34" charset="0"/>
        <a:ea typeface="+mn-ea"/>
        <a:cs typeface="Arial" charset="0"/>
      </a:defRPr>
    </a:lvl2pPr>
    <a:lvl3pPr marL="914400" algn="l" rtl="0" eaLnBrk="0" fontAlgn="base" hangingPunct="0">
      <a:spcBef>
        <a:spcPct val="0"/>
      </a:spcBef>
      <a:spcAft>
        <a:spcPct val="0"/>
      </a:spcAft>
      <a:defRPr sz="2400" kern="1200">
        <a:solidFill>
          <a:schemeClr val="tx1"/>
        </a:solidFill>
        <a:latin typeface="Calibri" pitchFamily="34" charset="0"/>
        <a:ea typeface="+mn-ea"/>
        <a:cs typeface="Arial" charset="0"/>
      </a:defRPr>
    </a:lvl3pPr>
    <a:lvl4pPr marL="1371600" algn="l" rtl="0" eaLnBrk="0" fontAlgn="base" hangingPunct="0">
      <a:spcBef>
        <a:spcPct val="0"/>
      </a:spcBef>
      <a:spcAft>
        <a:spcPct val="0"/>
      </a:spcAft>
      <a:defRPr sz="2400" kern="1200">
        <a:solidFill>
          <a:schemeClr val="tx1"/>
        </a:solidFill>
        <a:latin typeface="Calibri" pitchFamily="34" charset="0"/>
        <a:ea typeface="+mn-ea"/>
        <a:cs typeface="Arial" charset="0"/>
      </a:defRPr>
    </a:lvl4pPr>
    <a:lvl5pPr marL="1828800" algn="l" rtl="0" eaLnBrk="0" fontAlgn="base" hangingPunct="0">
      <a:spcBef>
        <a:spcPct val="0"/>
      </a:spcBef>
      <a:spcAft>
        <a:spcPct val="0"/>
      </a:spcAft>
      <a:defRPr sz="2400" kern="1200">
        <a:solidFill>
          <a:schemeClr val="tx1"/>
        </a:solidFill>
        <a:latin typeface="Calibri" pitchFamily="34" charset="0"/>
        <a:ea typeface="+mn-ea"/>
        <a:cs typeface="Arial" charset="0"/>
      </a:defRPr>
    </a:lvl5pPr>
    <a:lvl6pPr marL="2286000" algn="l" defTabSz="914400" rtl="0" eaLnBrk="1" latinLnBrk="0" hangingPunct="1">
      <a:defRPr sz="2400" kern="1200">
        <a:solidFill>
          <a:schemeClr val="tx1"/>
        </a:solidFill>
        <a:latin typeface="Calibri" pitchFamily="34" charset="0"/>
        <a:ea typeface="+mn-ea"/>
        <a:cs typeface="Arial" charset="0"/>
      </a:defRPr>
    </a:lvl6pPr>
    <a:lvl7pPr marL="2743200" algn="l" defTabSz="914400" rtl="0" eaLnBrk="1" latinLnBrk="0" hangingPunct="1">
      <a:defRPr sz="2400" kern="1200">
        <a:solidFill>
          <a:schemeClr val="tx1"/>
        </a:solidFill>
        <a:latin typeface="Calibri" pitchFamily="34" charset="0"/>
        <a:ea typeface="+mn-ea"/>
        <a:cs typeface="Arial" charset="0"/>
      </a:defRPr>
    </a:lvl7pPr>
    <a:lvl8pPr marL="3200400" algn="l" defTabSz="914400" rtl="0" eaLnBrk="1" latinLnBrk="0" hangingPunct="1">
      <a:defRPr sz="2400" kern="1200">
        <a:solidFill>
          <a:schemeClr val="tx1"/>
        </a:solidFill>
        <a:latin typeface="Calibri" pitchFamily="34" charset="0"/>
        <a:ea typeface="+mn-ea"/>
        <a:cs typeface="Arial" charset="0"/>
      </a:defRPr>
    </a:lvl8pPr>
    <a:lvl9pPr marL="3657600" algn="l" defTabSz="914400" rtl="0" eaLnBrk="1" latinLnBrk="0" hangingPunct="1">
      <a:defRPr sz="2400" kern="1200">
        <a:solidFill>
          <a:schemeClr val="tx1"/>
        </a:solidFill>
        <a:latin typeface="Calibri" pitchFamily="34" charset="0"/>
        <a:ea typeface="+mn-ea"/>
        <a:cs typeface="Arial" charset="0"/>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ndrey2" initials="CA" lastIdx="2" clrIdx="0">
    <p:extLst>
      <p:ext uri="{19B8F6BF-5375-455C-9EA6-DF929625EA0E}">
        <p15:presenceInfo xmlns:p15="http://schemas.microsoft.com/office/powerpoint/2012/main" userId="Andrey2"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3300"/>
    <a:srgbClr val="0000FF"/>
    <a:srgbClr val="CC00CC"/>
    <a:srgbClr val="FFCC00"/>
    <a:srgbClr val="72AF2F"/>
    <a:srgbClr val="B1D254"/>
    <a:srgbClr val="72732F"/>
    <a:srgbClr val="C6D254"/>
    <a:srgbClr val="2A6EA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EEA3096-1F1D-461D-ACEB-84C3340AE11B}" v="1" dt="2021-08-01T13:08:49.491"/>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D7AC3CCA-C797-4891-BE02-D94E43425B78}" styleName="Medium Style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073A0DAA-6AF3-43AB-8588-CEC1D06C72B9}" styleName="中度样式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9373" autoAdjust="0"/>
    <p:restoredTop sz="95801" autoAdjust="0"/>
  </p:normalViewPr>
  <p:slideViewPr>
    <p:cSldViewPr snapToGrid="0">
      <p:cViewPr varScale="1">
        <p:scale>
          <a:sx n="112" d="100"/>
          <a:sy n="112" d="100"/>
        </p:scale>
        <p:origin x="216" y="114"/>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snapToGrid="0">
      <p:cViewPr varScale="1">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theme" Target="theme/theme1.xml"/><Relationship Id="rId3" Type="http://schemas.openxmlformats.org/officeDocument/2006/relationships/customXml" Target="../customXml/item3.xml"/><Relationship Id="rId21" Type="http://schemas.openxmlformats.org/officeDocument/2006/relationships/notesMaster" Target="notesMasters/notesMaster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presProps" Target="pres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commentAuthors" Target="commentAuthors.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handoutMaster" Target="handoutMasters/handoutMaster1.xml"/><Relationship Id="rId27" Type="http://schemas.openxmlformats.org/officeDocument/2006/relationships/tableStyles" Target="tableStyles.xml"/><Relationship Id="rId30"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hervyakov, Andrey" userId="dbdfc4e7-c505-4785-a117-c03dfe609c52" providerId="ADAL" clId="{2EEA3096-1F1D-461D-ACEB-84C3340AE11B}"/>
    <pc:docChg chg="undo custSel modSld">
      <pc:chgData name="Chervyakov, Andrey" userId="dbdfc4e7-c505-4785-a117-c03dfe609c52" providerId="ADAL" clId="{2EEA3096-1F1D-461D-ACEB-84C3340AE11B}" dt="2021-08-01T13:34:33.887" v="226" actId="1592"/>
      <pc:docMkLst>
        <pc:docMk/>
      </pc:docMkLst>
      <pc:sldChg chg="modSp mod addCm delCm modCm">
        <pc:chgData name="Chervyakov, Andrey" userId="dbdfc4e7-c505-4785-a117-c03dfe609c52" providerId="ADAL" clId="{2EEA3096-1F1D-461D-ACEB-84C3340AE11B}" dt="2021-08-01T13:34:33.887" v="226" actId="1592"/>
        <pc:sldMkLst>
          <pc:docMk/>
          <pc:sldMk cId="2261567071" sldId="928"/>
        </pc:sldMkLst>
        <pc:spChg chg="mod">
          <ac:chgData name="Chervyakov, Andrey" userId="dbdfc4e7-c505-4785-a117-c03dfe609c52" providerId="ADAL" clId="{2EEA3096-1F1D-461D-ACEB-84C3340AE11B}" dt="2021-08-01T13:34:27.529" v="225" actId="20577"/>
          <ac:spMkLst>
            <pc:docMk/>
            <pc:sldMk cId="2261567071" sldId="928"/>
            <ac:spMk id="3" creationId="{B1BE6906-4FA3-42DA-8E86-BA4DD12F41A6}"/>
          </ac:spMkLst>
        </pc:spChg>
      </pc:sldChg>
      <pc:sldChg chg="modSp mod addCm delCm">
        <pc:chgData name="Chervyakov, Andrey" userId="dbdfc4e7-c505-4785-a117-c03dfe609c52" providerId="ADAL" clId="{2EEA3096-1F1D-461D-ACEB-84C3340AE11B}" dt="2021-08-01T13:21:43.609" v="217" actId="948"/>
        <pc:sldMkLst>
          <pc:docMk/>
          <pc:sldMk cId="3082891650" sldId="970"/>
        </pc:sldMkLst>
        <pc:spChg chg="mod">
          <ac:chgData name="Chervyakov, Andrey" userId="dbdfc4e7-c505-4785-a117-c03dfe609c52" providerId="ADAL" clId="{2EEA3096-1F1D-461D-ACEB-84C3340AE11B}" dt="2021-08-01T13:21:43.609" v="217" actId="948"/>
          <ac:spMkLst>
            <pc:docMk/>
            <pc:sldMk cId="3082891650" sldId="970"/>
            <ac:spMk id="3" creationId="{B1BE6906-4FA3-42DA-8E86-BA4DD12F41A6}"/>
          </ac:spMkLst>
        </pc:spChg>
      </pc:sldChg>
      <pc:sldChg chg="modSp mod">
        <pc:chgData name="Chervyakov, Andrey" userId="dbdfc4e7-c505-4785-a117-c03dfe609c52" providerId="ADAL" clId="{2EEA3096-1F1D-461D-ACEB-84C3340AE11B}" dt="2021-08-01T13:22:13.589" v="219" actId="108"/>
        <pc:sldMkLst>
          <pc:docMk/>
          <pc:sldMk cId="4244984083" sldId="972"/>
        </pc:sldMkLst>
        <pc:spChg chg="mod">
          <ac:chgData name="Chervyakov, Andrey" userId="dbdfc4e7-c505-4785-a117-c03dfe609c52" providerId="ADAL" clId="{2EEA3096-1F1D-461D-ACEB-84C3340AE11B}" dt="2021-08-01T13:22:13.589" v="219" actId="108"/>
          <ac:spMkLst>
            <pc:docMk/>
            <pc:sldMk cId="4244984083" sldId="972"/>
            <ac:spMk id="197" creationId="{B6CDA6FF-6740-49E7-B14C-1831ED62E0F8}"/>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3038171" cy="465719"/>
          </a:xfrm>
          <a:prstGeom prst="rect">
            <a:avLst/>
          </a:prstGeom>
          <a:noFill/>
          <a:ln w="9525">
            <a:noFill/>
            <a:miter lim="800000"/>
            <a:headEnd/>
            <a:tailEnd/>
          </a:ln>
        </p:spPr>
        <p:txBody>
          <a:bodyPr vert="horz" wrap="square" lIns="92844" tIns="46423" rIns="92844" bIns="46423" numCol="1" anchor="t" anchorCtr="0" compatLnSpc="1">
            <a:prstTxWarp prst="textNoShape">
              <a:avLst/>
            </a:prstTxWarp>
          </a:bodyPr>
          <a:lstStyle>
            <a:lvl1pPr defTabSz="929256" eaLnBrk="1" hangingPunct="1">
              <a:defRPr sz="1200">
                <a:latin typeface="Times New Roman" pitchFamily="18" charset="0"/>
              </a:defRPr>
            </a:lvl1pPr>
          </a:lstStyle>
          <a:p>
            <a:endParaRPr lang="en-US" altLang="zh-CN" dirty="0"/>
          </a:p>
        </p:txBody>
      </p:sp>
      <p:sp>
        <p:nvSpPr>
          <p:cNvPr id="9219" name="Rectangle 3"/>
          <p:cNvSpPr>
            <a:spLocks noGrp="1" noChangeArrowheads="1"/>
          </p:cNvSpPr>
          <p:nvPr>
            <p:ph type="dt" sz="quarter" idx="1"/>
          </p:nvPr>
        </p:nvSpPr>
        <p:spPr bwMode="auto">
          <a:xfrm>
            <a:off x="3972232" y="0"/>
            <a:ext cx="3038170" cy="465719"/>
          </a:xfrm>
          <a:prstGeom prst="rect">
            <a:avLst/>
          </a:prstGeom>
          <a:noFill/>
          <a:ln w="9525">
            <a:noFill/>
            <a:miter lim="800000"/>
            <a:headEnd/>
            <a:tailEnd/>
          </a:ln>
        </p:spPr>
        <p:txBody>
          <a:bodyPr vert="horz" wrap="square" lIns="92844" tIns="46423" rIns="92844" bIns="46423" numCol="1" anchor="t" anchorCtr="0" compatLnSpc="1">
            <a:prstTxWarp prst="textNoShape">
              <a:avLst/>
            </a:prstTxWarp>
          </a:bodyPr>
          <a:lstStyle>
            <a:lvl1pPr algn="r" defTabSz="929256" eaLnBrk="1" hangingPunct="1">
              <a:defRPr sz="1200">
                <a:latin typeface="Times New Roman" pitchFamily="18" charset="0"/>
              </a:defRPr>
            </a:lvl1pPr>
          </a:lstStyle>
          <a:p>
            <a:endParaRPr lang="en-US" altLang="zh-CN" dirty="0"/>
          </a:p>
        </p:txBody>
      </p:sp>
      <p:sp>
        <p:nvSpPr>
          <p:cNvPr id="9220" name="Rectangle 4"/>
          <p:cNvSpPr>
            <a:spLocks noGrp="1" noChangeArrowheads="1"/>
          </p:cNvSpPr>
          <p:nvPr>
            <p:ph type="ftr" sz="quarter" idx="2"/>
          </p:nvPr>
        </p:nvSpPr>
        <p:spPr bwMode="auto">
          <a:xfrm>
            <a:off x="0" y="8830682"/>
            <a:ext cx="3038171" cy="465718"/>
          </a:xfrm>
          <a:prstGeom prst="rect">
            <a:avLst/>
          </a:prstGeom>
          <a:noFill/>
          <a:ln w="9525">
            <a:noFill/>
            <a:miter lim="800000"/>
            <a:headEnd/>
            <a:tailEnd/>
          </a:ln>
        </p:spPr>
        <p:txBody>
          <a:bodyPr vert="horz" wrap="square" lIns="92844" tIns="46423" rIns="92844" bIns="46423" numCol="1" anchor="b" anchorCtr="0" compatLnSpc="1">
            <a:prstTxWarp prst="textNoShape">
              <a:avLst/>
            </a:prstTxWarp>
          </a:bodyPr>
          <a:lstStyle>
            <a:lvl1pPr defTabSz="929256" eaLnBrk="1" hangingPunct="1">
              <a:defRPr sz="1200">
                <a:latin typeface="Times New Roman" pitchFamily="18" charset="0"/>
              </a:defRPr>
            </a:lvl1pPr>
          </a:lstStyle>
          <a:p>
            <a:endParaRPr lang="en-US" altLang="zh-CN" dirty="0"/>
          </a:p>
        </p:txBody>
      </p:sp>
      <p:sp>
        <p:nvSpPr>
          <p:cNvPr id="9221" name="Rectangle 5"/>
          <p:cNvSpPr>
            <a:spLocks noGrp="1" noChangeArrowheads="1"/>
          </p:cNvSpPr>
          <p:nvPr>
            <p:ph type="sldNum" sz="quarter" idx="3"/>
          </p:nvPr>
        </p:nvSpPr>
        <p:spPr bwMode="auto">
          <a:xfrm>
            <a:off x="3972232" y="8830682"/>
            <a:ext cx="3038170" cy="465718"/>
          </a:xfrm>
          <a:prstGeom prst="rect">
            <a:avLst/>
          </a:prstGeom>
          <a:noFill/>
          <a:ln w="9525">
            <a:noFill/>
            <a:miter lim="800000"/>
            <a:headEnd/>
            <a:tailEnd/>
          </a:ln>
        </p:spPr>
        <p:txBody>
          <a:bodyPr vert="horz" wrap="square" lIns="92844" tIns="46423" rIns="92844" bIns="46423" numCol="1" anchor="b" anchorCtr="0" compatLnSpc="1">
            <a:prstTxWarp prst="textNoShape">
              <a:avLst/>
            </a:prstTxWarp>
          </a:bodyPr>
          <a:lstStyle>
            <a:lvl1pPr algn="r" defTabSz="929256" eaLnBrk="1" hangingPunct="1">
              <a:defRPr sz="1200">
                <a:latin typeface="Times New Roman" pitchFamily="18" charset="0"/>
              </a:defRPr>
            </a:lvl1pPr>
          </a:lstStyle>
          <a:p>
            <a:fld id="{867FF36F-819D-4D2B-A8BB-AF91032F0C08}" type="slidenum">
              <a:rPr lang="en-GB" altLang="en-US"/>
              <a:pPr/>
              <a:t>‹#›</a:t>
            </a:fld>
            <a:endParaRPr lang="en-GB" altLang="en-US" dirty="0"/>
          </a:p>
        </p:txBody>
      </p:sp>
    </p:spTree>
    <p:extLst>
      <p:ext uri="{BB962C8B-B14F-4D97-AF65-F5344CB8AC3E}">
        <p14:creationId xmlns:p14="http://schemas.microsoft.com/office/powerpoint/2010/main" val="252869349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3038171" cy="465719"/>
          </a:xfrm>
          <a:prstGeom prst="rect">
            <a:avLst/>
          </a:prstGeom>
          <a:noFill/>
          <a:ln w="9525">
            <a:noFill/>
            <a:miter lim="800000"/>
            <a:headEnd/>
            <a:tailEnd/>
          </a:ln>
        </p:spPr>
        <p:txBody>
          <a:bodyPr vert="horz" wrap="square" lIns="92844" tIns="46423" rIns="92844" bIns="46423" numCol="1" anchor="t" anchorCtr="0" compatLnSpc="1">
            <a:prstTxWarp prst="textNoShape">
              <a:avLst/>
            </a:prstTxWarp>
          </a:bodyPr>
          <a:lstStyle>
            <a:lvl1pPr defTabSz="929256" eaLnBrk="1" hangingPunct="1">
              <a:defRPr sz="1200">
                <a:latin typeface="Times New Roman" pitchFamily="18" charset="0"/>
              </a:defRPr>
            </a:lvl1pPr>
          </a:lstStyle>
          <a:p>
            <a:endParaRPr lang="en-US" altLang="zh-CN" dirty="0"/>
          </a:p>
        </p:txBody>
      </p:sp>
      <p:sp>
        <p:nvSpPr>
          <p:cNvPr id="4099" name="Rectangle 3"/>
          <p:cNvSpPr>
            <a:spLocks noGrp="1" noChangeArrowheads="1"/>
          </p:cNvSpPr>
          <p:nvPr>
            <p:ph type="dt" idx="1"/>
          </p:nvPr>
        </p:nvSpPr>
        <p:spPr bwMode="auto">
          <a:xfrm>
            <a:off x="3972232" y="0"/>
            <a:ext cx="3038170" cy="465719"/>
          </a:xfrm>
          <a:prstGeom prst="rect">
            <a:avLst/>
          </a:prstGeom>
          <a:noFill/>
          <a:ln w="9525">
            <a:noFill/>
            <a:miter lim="800000"/>
            <a:headEnd/>
            <a:tailEnd/>
          </a:ln>
        </p:spPr>
        <p:txBody>
          <a:bodyPr vert="horz" wrap="square" lIns="92844" tIns="46423" rIns="92844" bIns="46423" numCol="1" anchor="t" anchorCtr="0" compatLnSpc="1">
            <a:prstTxWarp prst="textNoShape">
              <a:avLst/>
            </a:prstTxWarp>
          </a:bodyPr>
          <a:lstStyle>
            <a:lvl1pPr algn="r" defTabSz="929256" eaLnBrk="1" hangingPunct="1">
              <a:defRPr sz="1200">
                <a:latin typeface="Times New Roman" pitchFamily="18" charset="0"/>
              </a:defRPr>
            </a:lvl1pPr>
          </a:lstStyle>
          <a:p>
            <a:endParaRPr lang="en-US" altLang="zh-CN" dirty="0"/>
          </a:p>
        </p:txBody>
      </p:sp>
      <p:sp>
        <p:nvSpPr>
          <p:cNvPr id="3076" name="Rectangle 4"/>
          <p:cNvSpPr>
            <a:spLocks noGrp="1" noRot="1" noChangeAspect="1" noChangeArrowheads="1" noTextEdit="1"/>
          </p:cNvSpPr>
          <p:nvPr>
            <p:ph type="sldImg" idx="2"/>
          </p:nvPr>
        </p:nvSpPr>
        <p:spPr bwMode="auto">
          <a:xfrm>
            <a:off x="406400" y="695325"/>
            <a:ext cx="6197600" cy="348615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34061" y="4416091"/>
            <a:ext cx="5142280" cy="4183979"/>
          </a:xfrm>
          <a:prstGeom prst="rect">
            <a:avLst/>
          </a:prstGeom>
          <a:noFill/>
          <a:ln w="9525">
            <a:noFill/>
            <a:miter lim="800000"/>
            <a:headEnd/>
            <a:tailEnd/>
          </a:ln>
        </p:spPr>
        <p:txBody>
          <a:bodyPr vert="horz" wrap="square" lIns="92844" tIns="46423" rIns="92844" bIns="4642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8830682"/>
            <a:ext cx="3038171" cy="465718"/>
          </a:xfrm>
          <a:prstGeom prst="rect">
            <a:avLst/>
          </a:prstGeom>
          <a:noFill/>
          <a:ln w="9525">
            <a:noFill/>
            <a:miter lim="800000"/>
            <a:headEnd/>
            <a:tailEnd/>
          </a:ln>
        </p:spPr>
        <p:txBody>
          <a:bodyPr vert="horz" wrap="square" lIns="92844" tIns="46423" rIns="92844" bIns="46423" numCol="1" anchor="b" anchorCtr="0" compatLnSpc="1">
            <a:prstTxWarp prst="textNoShape">
              <a:avLst/>
            </a:prstTxWarp>
          </a:bodyPr>
          <a:lstStyle>
            <a:lvl1pPr defTabSz="929256" eaLnBrk="1" hangingPunct="1">
              <a:defRPr sz="1200">
                <a:latin typeface="Times New Roman" pitchFamily="18" charset="0"/>
              </a:defRPr>
            </a:lvl1pPr>
          </a:lstStyle>
          <a:p>
            <a:endParaRPr lang="en-US" altLang="zh-CN" dirty="0"/>
          </a:p>
        </p:txBody>
      </p:sp>
      <p:sp>
        <p:nvSpPr>
          <p:cNvPr id="4103" name="Rectangle 7"/>
          <p:cNvSpPr>
            <a:spLocks noGrp="1" noChangeArrowheads="1"/>
          </p:cNvSpPr>
          <p:nvPr>
            <p:ph type="sldNum" sz="quarter" idx="5"/>
          </p:nvPr>
        </p:nvSpPr>
        <p:spPr bwMode="auto">
          <a:xfrm>
            <a:off x="3972232" y="8830682"/>
            <a:ext cx="3038170" cy="465718"/>
          </a:xfrm>
          <a:prstGeom prst="rect">
            <a:avLst/>
          </a:prstGeom>
          <a:noFill/>
          <a:ln w="9525">
            <a:noFill/>
            <a:miter lim="800000"/>
            <a:headEnd/>
            <a:tailEnd/>
          </a:ln>
        </p:spPr>
        <p:txBody>
          <a:bodyPr vert="horz" wrap="square" lIns="92844" tIns="46423" rIns="92844" bIns="46423" numCol="1" anchor="b" anchorCtr="0" compatLnSpc="1">
            <a:prstTxWarp prst="textNoShape">
              <a:avLst/>
            </a:prstTxWarp>
          </a:bodyPr>
          <a:lstStyle>
            <a:lvl1pPr algn="r" defTabSz="929256" eaLnBrk="1" hangingPunct="1">
              <a:defRPr sz="1200">
                <a:latin typeface="Times New Roman" pitchFamily="18" charset="0"/>
              </a:defRPr>
            </a:lvl1pPr>
          </a:lstStyle>
          <a:p>
            <a:fld id="{459FDB58-73C4-413E-BB6C-BBE882DFCE1B}" type="slidenum">
              <a:rPr lang="en-GB" altLang="en-US"/>
              <a:pPr/>
              <a:t>‹#›</a:t>
            </a:fld>
            <a:endParaRPr lang="en-GB" altLang="en-US" dirty="0"/>
          </a:p>
        </p:txBody>
      </p:sp>
    </p:spTree>
    <p:extLst>
      <p:ext uri="{BB962C8B-B14F-4D97-AF65-F5344CB8AC3E}">
        <p14:creationId xmlns:p14="http://schemas.microsoft.com/office/powerpoint/2010/main" val="3061250379"/>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38"/>
            <a:ext cx="10363200" cy="1470025"/>
          </a:xfrm>
        </p:spPr>
        <p:txBody>
          <a:bodyPr/>
          <a:lstStyle>
            <a:lvl1pPr>
              <a:defRPr sz="4000">
                <a:latin typeface="+mj-ea"/>
                <a:ea typeface="+mj-ea"/>
              </a:defRPr>
            </a:lvl1pPr>
          </a:lstStyle>
          <a:p>
            <a:r>
              <a:rPr lang="en-US" dirty="0"/>
              <a:t>Click to edit Master title style</a:t>
            </a:r>
            <a:endParaRPr lang="fi-FI" dirty="0"/>
          </a:p>
        </p:txBody>
      </p:sp>
      <p:sp>
        <p:nvSpPr>
          <p:cNvPr id="3" name="Subtitle 2"/>
          <p:cNvSpPr>
            <a:spLocks noGrp="1"/>
          </p:cNvSpPr>
          <p:nvPr>
            <p:ph type="subTitle" idx="1"/>
          </p:nvPr>
        </p:nvSpPr>
        <p:spPr>
          <a:xfrm>
            <a:off x="1828800" y="3886200"/>
            <a:ext cx="8534400" cy="1752600"/>
          </a:xfrm>
        </p:spPr>
        <p:txBody>
          <a:bodyPr/>
          <a:lstStyle>
            <a:lvl1pPr marL="0" indent="0" algn="ctr">
              <a:buNone/>
              <a:defRPr>
                <a:latin typeface="+mj-ea"/>
                <a:ea typeface="+mj-ea"/>
              </a:defRPr>
            </a:lvl1pPr>
            <a:lvl2pPr marL="457177" indent="0" algn="ctr">
              <a:buNone/>
              <a:defRPr/>
            </a:lvl2pPr>
            <a:lvl3pPr marL="914354" indent="0" algn="ctr">
              <a:buNone/>
              <a:defRPr/>
            </a:lvl3pPr>
            <a:lvl4pPr marL="1371531" indent="0" algn="ctr">
              <a:buNone/>
              <a:defRPr/>
            </a:lvl4pPr>
            <a:lvl5pPr marL="1828709" indent="0" algn="ctr">
              <a:buNone/>
              <a:defRPr/>
            </a:lvl5pPr>
            <a:lvl6pPr marL="2285886" indent="0" algn="ctr">
              <a:buNone/>
              <a:defRPr/>
            </a:lvl6pPr>
            <a:lvl7pPr marL="2743063" indent="0" algn="ctr">
              <a:buNone/>
              <a:defRPr/>
            </a:lvl7pPr>
            <a:lvl8pPr marL="3200240" indent="0" algn="ctr">
              <a:buNone/>
              <a:defRPr/>
            </a:lvl8pPr>
            <a:lvl9pPr marL="3657417" indent="0" algn="ctr">
              <a:buNone/>
              <a:defRPr/>
            </a:lvl9pPr>
          </a:lstStyle>
          <a:p>
            <a:r>
              <a:rPr lang="en-US" dirty="0"/>
              <a:t>Click to edit Master subtitle style</a:t>
            </a:r>
            <a:endParaRPr lang="fi-FI" dirty="0"/>
          </a:p>
        </p:txBody>
      </p:sp>
    </p:spTree>
    <p:extLst>
      <p:ext uri="{BB962C8B-B14F-4D97-AF65-F5344CB8AC3E}">
        <p14:creationId xmlns:p14="http://schemas.microsoft.com/office/powerpoint/2010/main" val="311270777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fi-FI"/>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extLst>
      <p:ext uri="{BB962C8B-B14F-4D97-AF65-F5344CB8AC3E}">
        <p14:creationId xmlns:p14="http://schemas.microsoft.com/office/powerpoint/2010/main" val="63565238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51"/>
            <a:ext cx="2743200" cy="5851525"/>
          </a:xfrm>
        </p:spPr>
        <p:txBody>
          <a:bodyPr vert="eaVert"/>
          <a:lstStyle/>
          <a:p>
            <a:r>
              <a:rPr lang="en-US"/>
              <a:t>Click to edit Master title style</a:t>
            </a:r>
            <a:endParaRPr lang="fi-FI"/>
          </a:p>
        </p:txBody>
      </p:sp>
      <p:sp>
        <p:nvSpPr>
          <p:cNvPr id="3" name="Vertical Text Placeholder 2"/>
          <p:cNvSpPr>
            <a:spLocks noGrp="1"/>
          </p:cNvSpPr>
          <p:nvPr>
            <p:ph type="body" orient="vert" idx="1"/>
          </p:nvPr>
        </p:nvSpPr>
        <p:spPr>
          <a:xfrm>
            <a:off x="609600" y="274651"/>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extLst>
      <p:ext uri="{BB962C8B-B14F-4D97-AF65-F5344CB8AC3E}">
        <p14:creationId xmlns:p14="http://schemas.microsoft.com/office/powerpoint/2010/main" val="199272354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TwoObj" preserve="1">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1" y="274638"/>
            <a:ext cx="9112251" cy="1143000"/>
          </a:xfrm>
        </p:spPr>
        <p:txBody>
          <a:bodyPr/>
          <a:lstStyle/>
          <a:p>
            <a:r>
              <a:rPr lang="en-US"/>
              <a:t>Click to edit Master title style</a:t>
            </a:r>
            <a:endParaRPr lang="fi-FI"/>
          </a:p>
        </p:txBody>
      </p:sp>
      <p:sp>
        <p:nvSpPr>
          <p:cNvPr id="3" name="Text Placeholder 2"/>
          <p:cNvSpPr>
            <a:spLocks noGrp="1"/>
          </p:cNvSpPr>
          <p:nvPr>
            <p:ph type="body" sz="half" idx="1"/>
          </p:nvPr>
        </p:nvSpPr>
        <p:spPr>
          <a:xfrm>
            <a:off x="609600" y="1600206"/>
            <a:ext cx="53848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Content Placeholder 3"/>
          <p:cNvSpPr>
            <a:spLocks noGrp="1"/>
          </p:cNvSpPr>
          <p:nvPr>
            <p:ph sz="quarter" idx="2"/>
          </p:nvPr>
        </p:nvSpPr>
        <p:spPr>
          <a:xfrm>
            <a:off x="6197600" y="1600200"/>
            <a:ext cx="5384800" cy="21859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5" name="Content Placeholder 4"/>
          <p:cNvSpPr>
            <a:spLocks noGrp="1"/>
          </p:cNvSpPr>
          <p:nvPr>
            <p:ph sz="quarter" idx="3"/>
          </p:nvPr>
        </p:nvSpPr>
        <p:spPr>
          <a:xfrm>
            <a:off x="6197600" y="3938601"/>
            <a:ext cx="5384800" cy="21875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extLst>
      <p:ext uri="{BB962C8B-B14F-4D97-AF65-F5344CB8AC3E}">
        <p14:creationId xmlns:p14="http://schemas.microsoft.com/office/powerpoint/2010/main" val="225552855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1" y="274638"/>
            <a:ext cx="9112251" cy="1143000"/>
          </a:xfrm>
        </p:spPr>
        <p:txBody>
          <a:bodyPr/>
          <a:lstStyle/>
          <a:p>
            <a:r>
              <a:rPr lang="en-US"/>
              <a:t>Click to edit Master title style</a:t>
            </a:r>
            <a:endParaRPr lang="fi-FI"/>
          </a:p>
        </p:txBody>
      </p:sp>
      <p:sp>
        <p:nvSpPr>
          <p:cNvPr id="3" name="Text Placeholder 2"/>
          <p:cNvSpPr>
            <a:spLocks noGrp="1"/>
          </p:cNvSpPr>
          <p:nvPr>
            <p:ph type="body" sz="half" idx="1"/>
          </p:nvPr>
        </p:nvSpPr>
        <p:spPr>
          <a:xfrm>
            <a:off x="609600" y="1600206"/>
            <a:ext cx="53848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Content Placeholder 3"/>
          <p:cNvSpPr>
            <a:spLocks noGrp="1"/>
          </p:cNvSpPr>
          <p:nvPr>
            <p:ph sz="half" idx="2"/>
          </p:nvPr>
        </p:nvSpPr>
        <p:spPr>
          <a:xfrm>
            <a:off x="6197600" y="1600206"/>
            <a:ext cx="53848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extLst>
      <p:ext uri="{BB962C8B-B14F-4D97-AF65-F5344CB8AC3E}">
        <p14:creationId xmlns:p14="http://schemas.microsoft.com/office/powerpoint/2010/main" val="340967039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lvl1pPr>
              <a:defRPr>
                <a:latin typeface="微软雅黑" panose="020B0503020204020204" pitchFamily="34" charset="-122"/>
                <a:ea typeface="微软雅黑" panose="020B0503020204020204" pitchFamily="34" charset="-122"/>
              </a:defRPr>
            </a:lvl1pPr>
            <a:lvl2pPr>
              <a:defRPr>
                <a:latin typeface="微软雅黑" panose="020B0503020204020204" pitchFamily="34" charset="-122"/>
                <a:ea typeface="微软雅黑" panose="020B0503020204020204" pitchFamily="34" charset="-122"/>
              </a:defRPr>
            </a:lvl2pPr>
            <a:lvl3pPr>
              <a:defRPr>
                <a:latin typeface="微软雅黑" panose="020B0503020204020204" pitchFamily="34" charset="-122"/>
                <a:ea typeface="微软雅黑" panose="020B0503020204020204" pitchFamily="34" charset="-122"/>
              </a:defRPr>
            </a:lvl3pPr>
            <a:lvl4pPr>
              <a:defRPr sz="2000">
                <a:latin typeface="微软雅黑" panose="020B0503020204020204" pitchFamily="34" charset="-122"/>
                <a:ea typeface="微软雅黑" panose="020B0503020204020204" pitchFamily="34" charset="-122"/>
              </a:defRPr>
            </a:lvl4pPr>
            <a:lvl5pPr>
              <a:defRPr sz="2000">
                <a:latin typeface="微软雅黑" panose="020B0503020204020204" pitchFamily="34" charset="-122"/>
                <a:ea typeface="微软雅黑" panose="020B0503020204020204" pitchFamily="34" charset="-122"/>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
        <p:nvSpPr>
          <p:cNvPr id="4" name="Slide Number Placeholder 3">
            <a:extLst>
              <a:ext uri="{FF2B5EF4-FFF2-40B4-BE49-F238E27FC236}">
                <a16:creationId xmlns:a16="http://schemas.microsoft.com/office/drawing/2014/main" xmlns="" id="{FE6C394A-9E02-4841-ACC8-9EFF4DA63394}"/>
              </a:ext>
            </a:extLst>
          </p:cNvPr>
          <p:cNvSpPr>
            <a:spLocks noGrp="1"/>
          </p:cNvSpPr>
          <p:nvPr>
            <p:ph type="sldNum" sz="quarter" idx="10"/>
          </p:nvPr>
        </p:nvSpPr>
        <p:spPr/>
        <p:txBody>
          <a:bodyPr/>
          <a:lstStyle>
            <a:lvl1pPr>
              <a:defRPr>
                <a:latin typeface="+mj-ea"/>
                <a:ea typeface="+mj-ea"/>
              </a:defRPr>
            </a:lvl1pPr>
          </a:lstStyle>
          <a:p>
            <a:fld id="{F5492D28-9CB3-4957-BFD2-683A3D6260A5}" type="slidenum">
              <a:rPr lang="en-GB" altLang="en-US" smtClean="0"/>
              <a:pPr/>
              <a:t>‹#›</a:t>
            </a:fld>
            <a:endParaRPr lang="en-GB" altLang="en-US" dirty="0"/>
          </a:p>
        </p:txBody>
      </p:sp>
      <p:sp>
        <p:nvSpPr>
          <p:cNvPr id="5" name="Title 4">
            <a:extLst>
              <a:ext uri="{FF2B5EF4-FFF2-40B4-BE49-F238E27FC236}">
                <a16:creationId xmlns:a16="http://schemas.microsoft.com/office/drawing/2014/main" xmlns="" id="{DFCFD951-EB5F-444C-A429-749DF9E84C41}"/>
              </a:ext>
            </a:extLst>
          </p:cNvPr>
          <p:cNvSpPr>
            <a:spLocks noGrp="1"/>
          </p:cNvSpPr>
          <p:nvPr>
            <p:ph type="title"/>
          </p:nvPr>
        </p:nvSpPr>
        <p:spPr/>
        <p:txBody>
          <a:bodyPr/>
          <a:lstStyle>
            <a:lvl1pPr>
              <a:defRPr>
                <a:latin typeface="+mj-ea"/>
                <a:ea typeface="+mj-ea"/>
              </a:defRPr>
            </a:lvl1pPr>
          </a:lstStyle>
          <a:p>
            <a:r>
              <a:rPr lang="en-US" dirty="0"/>
              <a:t>Click to edit Master title style</a:t>
            </a:r>
          </a:p>
        </p:txBody>
      </p:sp>
    </p:spTree>
    <p:extLst>
      <p:ext uri="{BB962C8B-B14F-4D97-AF65-F5344CB8AC3E}">
        <p14:creationId xmlns:p14="http://schemas.microsoft.com/office/powerpoint/2010/main" val="97230521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13"/>
            <a:ext cx="10363200" cy="1362075"/>
          </a:xfrm>
        </p:spPr>
        <p:txBody>
          <a:bodyPr anchor="t"/>
          <a:lstStyle>
            <a:lvl1pPr algn="l">
              <a:defRPr sz="4000" b="1" cap="all">
                <a:latin typeface="微软雅黑" panose="020B0503020204020204" pitchFamily="34" charset="-122"/>
                <a:ea typeface="微软雅黑" panose="020B0503020204020204" pitchFamily="34" charset="-122"/>
              </a:defRPr>
            </a:lvl1pPr>
          </a:lstStyle>
          <a:p>
            <a:r>
              <a:rPr lang="en-US" dirty="0"/>
              <a:t>Click to edit Master title style</a:t>
            </a:r>
            <a:endParaRPr lang="fi-FI" dirty="0"/>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atin typeface="微软雅黑" panose="020B0503020204020204" pitchFamily="34" charset="-122"/>
                <a:ea typeface="微软雅黑" panose="020B0503020204020204" pitchFamily="34" charset="-122"/>
              </a:defRPr>
            </a:lvl1pPr>
            <a:lvl2pPr marL="457177" indent="0">
              <a:buNone/>
              <a:defRPr sz="1801"/>
            </a:lvl2pPr>
            <a:lvl3pPr marL="914354" indent="0">
              <a:buNone/>
              <a:defRPr sz="1600"/>
            </a:lvl3pPr>
            <a:lvl4pPr marL="1371531" indent="0">
              <a:buNone/>
              <a:defRPr sz="1401"/>
            </a:lvl4pPr>
            <a:lvl5pPr marL="1828709" indent="0">
              <a:buNone/>
              <a:defRPr sz="1401"/>
            </a:lvl5pPr>
            <a:lvl6pPr marL="2285886" indent="0">
              <a:buNone/>
              <a:defRPr sz="1401"/>
            </a:lvl6pPr>
            <a:lvl7pPr marL="2743063" indent="0">
              <a:buNone/>
              <a:defRPr sz="1401"/>
            </a:lvl7pPr>
            <a:lvl8pPr marL="3200240" indent="0">
              <a:buNone/>
              <a:defRPr sz="1401"/>
            </a:lvl8pPr>
            <a:lvl9pPr marL="3657417" indent="0">
              <a:buNone/>
              <a:defRPr sz="1401"/>
            </a:lvl9pPr>
          </a:lstStyle>
          <a:p>
            <a:pPr lvl="0"/>
            <a:r>
              <a:rPr lang="en-US"/>
              <a:t>Click to edit Master text styles</a:t>
            </a:r>
          </a:p>
        </p:txBody>
      </p:sp>
    </p:spTree>
    <p:extLst>
      <p:ext uri="{BB962C8B-B14F-4D97-AF65-F5344CB8AC3E}">
        <p14:creationId xmlns:p14="http://schemas.microsoft.com/office/powerpoint/2010/main" val="174147806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微软雅黑" panose="020B0503020204020204" pitchFamily="34" charset="-122"/>
                <a:ea typeface="微软雅黑" panose="020B0503020204020204" pitchFamily="34" charset="-122"/>
              </a:defRPr>
            </a:lvl1pPr>
          </a:lstStyle>
          <a:p>
            <a:r>
              <a:rPr lang="en-US"/>
              <a:t>Click to edit Master title style</a:t>
            </a:r>
            <a:endParaRPr lang="fi-FI"/>
          </a:p>
        </p:txBody>
      </p:sp>
      <p:sp>
        <p:nvSpPr>
          <p:cNvPr id="3" name="Content Placeholder 2"/>
          <p:cNvSpPr>
            <a:spLocks noGrp="1"/>
          </p:cNvSpPr>
          <p:nvPr>
            <p:ph sz="half" idx="1"/>
          </p:nvPr>
        </p:nvSpPr>
        <p:spPr>
          <a:xfrm>
            <a:off x="609600" y="1600206"/>
            <a:ext cx="5384800" cy="4525963"/>
          </a:xfrm>
        </p:spPr>
        <p:txBody>
          <a:bodyPr/>
          <a:lstStyle>
            <a:lvl1pPr>
              <a:defRPr sz="2800">
                <a:latin typeface="微软雅黑" panose="020B0503020204020204" pitchFamily="34" charset="-122"/>
                <a:ea typeface="微软雅黑" panose="020B0503020204020204" pitchFamily="34" charset="-122"/>
              </a:defRPr>
            </a:lvl1pPr>
            <a:lvl2pPr>
              <a:defRPr sz="2400">
                <a:latin typeface="微软雅黑" panose="020B0503020204020204" pitchFamily="34" charset="-122"/>
                <a:ea typeface="微软雅黑" panose="020B0503020204020204" pitchFamily="34" charset="-122"/>
              </a:defRPr>
            </a:lvl2pPr>
            <a:lvl3pPr>
              <a:defRPr sz="2000">
                <a:latin typeface="微软雅黑" panose="020B0503020204020204" pitchFamily="34" charset="-122"/>
                <a:ea typeface="微软雅黑" panose="020B0503020204020204" pitchFamily="34" charset="-122"/>
              </a:defRPr>
            </a:lvl3pPr>
            <a:lvl4pPr>
              <a:defRPr sz="2000">
                <a:latin typeface="微软雅黑" panose="020B0503020204020204" pitchFamily="34" charset="-122"/>
                <a:ea typeface="微软雅黑" panose="020B0503020204020204" pitchFamily="34" charset="-122"/>
              </a:defRPr>
            </a:lvl4pPr>
            <a:lvl5pPr>
              <a:defRPr sz="2000">
                <a:latin typeface="微软雅黑" panose="020B0503020204020204" pitchFamily="34" charset="-122"/>
                <a:ea typeface="微软雅黑" panose="020B0503020204020204" pitchFamily="34" charset="-122"/>
              </a:defRPr>
            </a:lvl5pPr>
            <a:lvl6pPr>
              <a:defRPr sz="1801"/>
            </a:lvl6pPr>
            <a:lvl7pPr>
              <a:defRPr sz="1801"/>
            </a:lvl7pPr>
            <a:lvl8pPr>
              <a:defRPr sz="1801"/>
            </a:lvl8pPr>
            <a:lvl9pPr>
              <a:defRPr sz="1801"/>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
        <p:nvSpPr>
          <p:cNvPr id="4" name="Content Placeholder 3"/>
          <p:cNvSpPr>
            <a:spLocks noGrp="1"/>
          </p:cNvSpPr>
          <p:nvPr>
            <p:ph sz="half" idx="2"/>
          </p:nvPr>
        </p:nvSpPr>
        <p:spPr>
          <a:xfrm>
            <a:off x="6197600" y="1600206"/>
            <a:ext cx="5384800" cy="4525963"/>
          </a:xfrm>
        </p:spPr>
        <p:txBody>
          <a:bodyPr/>
          <a:lstStyle>
            <a:lvl1pPr>
              <a:defRPr sz="2800">
                <a:latin typeface="微软雅黑" panose="020B0503020204020204" pitchFamily="34" charset="-122"/>
                <a:ea typeface="微软雅黑" panose="020B0503020204020204" pitchFamily="34" charset="-122"/>
              </a:defRPr>
            </a:lvl1pPr>
            <a:lvl2pPr>
              <a:defRPr sz="2400">
                <a:latin typeface="微软雅黑" panose="020B0503020204020204" pitchFamily="34" charset="-122"/>
                <a:ea typeface="微软雅黑" panose="020B0503020204020204" pitchFamily="34" charset="-122"/>
              </a:defRPr>
            </a:lvl2pPr>
            <a:lvl3pPr>
              <a:defRPr sz="2000">
                <a:latin typeface="微软雅黑" panose="020B0503020204020204" pitchFamily="34" charset="-122"/>
                <a:ea typeface="微软雅黑" panose="020B0503020204020204" pitchFamily="34" charset="-122"/>
              </a:defRPr>
            </a:lvl3pPr>
            <a:lvl4pPr>
              <a:defRPr sz="2000">
                <a:latin typeface="微软雅黑" panose="020B0503020204020204" pitchFamily="34" charset="-122"/>
                <a:ea typeface="微软雅黑" panose="020B0503020204020204" pitchFamily="34" charset="-122"/>
              </a:defRPr>
            </a:lvl4pPr>
            <a:lvl5pPr>
              <a:defRPr sz="2000">
                <a:latin typeface="微软雅黑" panose="020B0503020204020204" pitchFamily="34" charset="-122"/>
                <a:ea typeface="微软雅黑" panose="020B0503020204020204" pitchFamily="34" charset="-122"/>
              </a:defRPr>
            </a:lvl5pPr>
            <a:lvl6pPr>
              <a:defRPr sz="1801"/>
            </a:lvl6pPr>
            <a:lvl7pPr>
              <a:defRPr sz="1801"/>
            </a:lvl7pPr>
            <a:lvl8pPr>
              <a:defRPr sz="1801"/>
            </a:lvl8pPr>
            <a:lvl9pPr>
              <a:defRPr sz="1801"/>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Tree>
    <p:extLst>
      <p:ext uri="{BB962C8B-B14F-4D97-AF65-F5344CB8AC3E}">
        <p14:creationId xmlns:p14="http://schemas.microsoft.com/office/powerpoint/2010/main" val="417132347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lvl1pPr>
              <a:defRPr>
                <a:latin typeface="微软雅黑" panose="020B0503020204020204" pitchFamily="34" charset="-122"/>
                <a:ea typeface="微软雅黑" panose="020B0503020204020204" pitchFamily="34" charset="-122"/>
              </a:defRPr>
            </a:lvl1pPr>
          </a:lstStyle>
          <a:p>
            <a:r>
              <a:rPr lang="en-US"/>
              <a:t>Click to edit Master title style</a:t>
            </a:r>
            <a:endParaRPr lang="fi-FI"/>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atin typeface="微软雅黑" panose="020B0503020204020204" pitchFamily="34" charset="-122"/>
                <a:ea typeface="微软雅黑" panose="020B0503020204020204" pitchFamily="34" charset="-122"/>
              </a:defRPr>
            </a:lvl1pPr>
            <a:lvl2pPr marL="457177" indent="0">
              <a:buNone/>
              <a:defRPr sz="2000" b="1"/>
            </a:lvl2pPr>
            <a:lvl3pPr marL="914354" indent="0">
              <a:buNone/>
              <a:defRPr sz="1801" b="1"/>
            </a:lvl3pPr>
            <a:lvl4pPr marL="1371531" indent="0">
              <a:buNone/>
              <a:defRPr sz="1600" b="1"/>
            </a:lvl4pPr>
            <a:lvl5pPr marL="1828709" indent="0">
              <a:buNone/>
              <a:defRPr sz="1600" b="1"/>
            </a:lvl5pPr>
            <a:lvl6pPr marL="2285886" indent="0">
              <a:buNone/>
              <a:defRPr sz="1600" b="1"/>
            </a:lvl6pPr>
            <a:lvl7pPr marL="2743063" indent="0">
              <a:buNone/>
              <a:defRPr sz="1600" b="1"/>
            </a:lvl7pPr>
            <a:lvl8pPr marL="3200240" indent="0">
              <a:buNone/>
              <a:defRPr sz="1600" b="1"/>
            </a:lvl8pPr>
            <a:lvl9pPr marL="3657417"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atin typeface="微软雅黑" panose="020B0503020204020204" pitchFamily="34" charset="-122"/>
                <a:ea typeface="微软雅黑" panose="020B0503020204020204" pitchFamily="34" charset="-122"/>
              </a:defRPr>
            </a:lvl1pPr>
            <a:lvl2pPr>
              <a:defRPr sz="2000">
                <a:latin typeface="微软雅黑" panose="020B0503020204020204" pitchFamily="34" charset="-122"/>
                <a:ea typeface="微软雅黑" panose="020B0503020204020204" pitchFamily="34" charset="-122"/>
              </a:defRPr>
            </a:lvl2pPr>
            <a:lvl3pPr>
              <a:defRPr sz="1801">
                <a:latin typeface="微软雅黑" panose="020B0503020204020204" pitchFamily="34" charset="-122"/>
                <a:ea typeface="微软雅黑" panose="020B0503020204020204" pitchFamily="34" charset="-122"/>
              </a:defRPr>
            </a:lvl3pPr>
            <a:lvl4pPr>
              <a:defRPr sz="1800">
                <a:latin typeface="微软雅黑" panose="020B0503020204020204" pitchFamily="34" charset="-122"/>
                <a:ea typeface="微软雅黑" panose="020B0503020204020204" pitchFamily="34" charset="-122"/>
              </a:defRPr>
            </a:lvl4pPr>
            <a:lvl5pPr>
              <a:defRPr sz="1800">
                <a:latin typeface="微软雅黑" panose="020B0503020204020204" pitchFamily="34" charset="-122"/>
                <a:ea typeface="微软雅黑" panose="020B0503020204020204" pitchFamily="34" charset="-122"/>
              </a:defRPr>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
        <p:nvSpPr>
          <p:cNvPr id="5" name="Text Placeholder 4"/>
          <p:cNvSpPr>
            <a:spLocks noGrp="1"/>
          </p:cNvSpPr>
          <p:nvPr>
            <p:ph type="body" sz="quarter" idx="3"/>
          </p:nvPr>
        </p:nvSpPr>
        <p:spPr>
          <a:xfrm>
            <a:off x="6193376" y="1535113"/>
            <a:ext cx="5389033" cy="639762"/>
          </a:xfrm>
        </p:spPr>
        <p:txBody>
          <a:bodyPr anchor="b"/>
          <a:lstStyle>
            <a:lvl1pPr marL="0" indent="0">
              <a:buNone/>
              <a:defRPr sz="2400" b="1">
                <a:latin typeface="微软雅黑" panose="020B0503020204020204" pitchFamily="34" charset="-122"/>
                <a:ea typeface="微软雅黑" panose="020B0503020204020204" pitchFamily="34" charset="-122"/>
              </a:defRPr>
            </a:lvl1pPr>
            <a:lvl2pPr marL="457177" indent="0">
              <a:buNone/>
              <a:defRPr sz="2000" b="1"/>
            </a:lvl2pPr>
            <a:lvl3pPr marL="914354" indent="0">
              <a:buNone/>
              <a:defRPr sz="1801" b="1"/>
            </a:lvl3pPr>
            <a:lvl4pPr marL="1371531" indent="0">
              <a:buNone/>
              <a:defRPr sz="1600" b="1"/>
            </a:lvl4pPr>
            <a:lvl5pPr marL="1828709" indent="0">
              <a:buNone/>
              <a:defRPr sz="1600" b="1"/>
            </a:lvl5pPr>
            <a:lvl6pPr marL="2285886" indent="0">
              <a:buNone/>
              <a:defRPr sz="1600" b="1"/>
            </a:lvl6pPr>
            <a:lvl7pPr marL="2743063" indent="0">
              <a:buNone/>
              <a:defRPr sz="1600" b="1"/>
            </a:lvl7pPr>
            <a:lvl8pPr marL="3200240" indent="0">
              <a:buNone/>
              <a:defRPr sz="1600" b="1"/>
            </a:lvl8pPr>
            <a:lvl9pPr marL="3657417"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76" y="2174875"/>
            <a:ext cx="5389033" cy="3951288"/>
          </a:xfrm>
        </p:spPr>
        <p:txBody>
          <a:bodyPr/>
          <a:lstStyle>
            <a:lvl1pPr>
              <a:defRPr sz="2400">
                <a:latin typeface="微软雅黑" panose="020B0503020204020204" pitchFamily="34" charset="-122"/>
                <a:ea typeface="微软雅黑" panose="020B0503020204020204" pitchFamily="34" charset="-122"/>
              </a:defRPr>
            </a:lvl1pPr>
            <a:lvl2pPr>
              <a:defRPr sz="2000">
                <a:latin typeface="微软雅黑" panose="020B0503020204020204" pitchFamily="34" charset="-122"/>
                <a:ea typeface="微软雅黑" panose="020B0503020204020204" pitchFamily="34" charset="-122"/>
              </a:defRPr>
            </a:lvl2pPr>
            <a:lvl3pPr>
              <a:defRPr sz="1801">
                <a:latin typeface="微软雅黑" panose="020B0503020204020204" pitchFamily="34" charset="-122"/>
                <a:ea typeface="微软雅黑" panose="020B0503020204020204" pitchFamily="34" charset="-122"/>
              </a:defRPr>
            </a:lvl3pPr>
            <a:lvl4pPr>
              <a:defRPr sz="1800">
                <a:latin typeface="微软雅黑" panose="020B0503020204020204" pitchFamily="34" charset="-122"/>
                <a:ea typeface="微软雅黑" panose="020B0503020204020204" pitchFamily="34" charset="-122"/>
              </a:defRPr>
            </a:lvl4pPr>
            <a:lvl5pPr>
              <a:defRPr sz="1800">
                <a:latin typeface="微软雅黑" panose="020B0503020204020204" pitchFamily="34" charset="-122"/>
                <a:ea typeface="微软雅黑" panose="020B0503020204020204" pitchFamily="34" charset="-122"/>
              </a:defRPr>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Tree>
    <p:extLst>
      <p:ext uri="{BB962C8B-B14F-4D97-AF65-F5344CB8AC3E}">
        <p14:creationId xmlns:p14="http://schemas.microsoft.com/office/powerpoint/2010/main" val="22085569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mj-ea"/>
                <a:ea typeface="+mj-ea"/>
              </a:defRPr>
            </a:lvl1pPr>
          </a:lstStyle>
          <a:p>
            <a:r>
              <a:rPr lang="en-US"/>
              <a:t>Click to edit Master title style</a:t>
            </a:r>
            <a:endParaRPr lang="fi-FI"/>
          </a:p>
        </p:txBody>
      </p:sp>
    </p:spTree>
    <p:extLst>
      <p:ext uri="{BB962C8B-B14F-4D97-AF65-F5344CB8AC3E}">
        <p14:creationId xmlns:p14="http://schemas.microsoft.com/office/powerpoint/2010/main" val="352081910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5711952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3" y="273050"/>
            <a:ext cx="4011084" cy="1162050"/>
          </a:xfrm>
        </p:spPr>
        <p:txBody>
          <a:bodyPr anchor="b"/>
          <a:lstStyle>
            <a:lvl1pPr algn="l">
              <a:defRPr sz="2000" b="1"/>
            </a:lvl1pPr>
          </a:lstStyle>
          <a:p>
            <a:r>
              <a:rPr lang="en-US"/>
              <a:t>Click to edit Master title style</a:t>
            </a:r>
            <a:endParaRPr lang="fi-FI"/>
          </a:p>
        </p:txBody>
      </p:sp>
      <p:sp>
        <p:nvSpPr>
          <p:cNvPr id="3" name="Content Placeholder 2"/>
          <p:cNvSpPr>
            <a:spLocks noGrp="1"/>
          </p:cNvSpPr>
          <p:nvPr>
            <p:ph idx="1"/>
          </p:nvPr>
        </p:nvSpPr>
        <p:spPr>
          <a:xfrm>
            <a:off x="4766733" y="273063"/>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Text Placeholder 3"/>
          <p:cNvSpPr>
            <a:spLocks noGrp="1"/>
          </p:cNvSpPr>
          <p:nvPr>
            <p:ph type="body" sz="half" idx="2"/>
          </p:nvPr>
        </p:nvSpPr>
        <p:spPr>
          <a:xfrm>
            <a:off x="609603" y="1435103"/>
            <a:ext cx="4011084" cy="4691063"/>
          </a:xfrm>
        </p:spPr>
        <p:txBody>
          <a:bodyPr/>
          <a:lstStyle>
            <a:lvl1pPr marL="0" indent="0">
              <a:buNone/>
              <a:defRPr sz="1401"/>
            </a:lvl1pPr>
            <a:lvl2pPr marL="457177" indent="0">
              <a:buNone/>
              <a:defRPr sz="1200"/>
            </a:lvl2pPr>
            <a:lvl3pPr marL="914354" indent="0">
              <a:buNone/>
              <a:defRPr sz="1001"/>
            </a:lvl3pPr>
            <a:lvl4pPr marL="1371531" indent="0">
              <a:buNone/>
              <a:defRPr sz="900"/>
            </a:lvl4pPr>
            <a:lvl5pPr marL="1828709" indent="0">
              <a:buNone/>
              <a:defRPr sz="900"/>
            </a:lvl5pPr>
            <a:lvl6pPr marL="2285886" indent="0">
              <a:buNone/>
              <a:defRPr sz="900"/>
            </a:lvl6pPr>
            <a:lvl7pPr marL="2743063" indent="0">
              <a:buNone/>
              <a:defRPr sz="900"/>
            </a:lvl7pPr>
            <a:lvl8pPr marL="3200240" indent="0">
              <a:buNone/>
              <a:defRPr sz="900"/>
            </a:lvl8pPr>
            <a:lvl9pPr marL="3657417" indent="0">
              <a:buNone/>
              <a:defRPr sz="900"/>
            </a:lvl9pPr>
          </a:lstStyle>
          <a:p>
            <a:pPr lvl="0"/>
            <a:r>
              <a:rPr lang="en-US"/>
              <a:t>Click to edit Master text styles</a:t>
            </a:r>
          </a:p>
        </p:txBody>
      </p:sp>
    </p:spTree>
    <p:extLst>
      <p:ext uri="{BB962C8B-B14F-4D97-AF65-F5344CB8AC3E}">
        <p14:creationId xmlns:p14="http://schemas.microsoft.com/office/powerpoint/2010/main" val="16421741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endParaRPr lang="fi-FI"/>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177" indent="0">
              <a:buNone/>
              <a:defRPr sz="2800"/>
            </a:lvl2pPr>
            <a:lvl3pPr marL="914354" indent="0">
              <a:buNone/>
              <a:defRPr sz="2400"/>
            </a:lvl3pPr>
            <a:lvl4pPr marL="1371531" indent="0">
              <a:buNone/>
              <a:defRPr sz="2000"/>
            </a:lvl4pPr>
            <a:lvl5pPr marL="1828709" indent="0">
              <a:buNone/>
              <a:defRPr sz="2000"/>
            </a:lvl5pPr>
            <a:lvl6pPr marL="2285886" indent="0">
              <a:buNone/>
              <a:defRPr sz="2000"/>
            </a:lvl6pPr>
            <a:lvl7pPr marL="2743063" indent="0">
              <a:buNone/>
              <a:defRPr sz="2000"/>
            </a:lvl7pPr>
            <a:lvl8pPr marL="3200240" indent="0">
              <a:buNone/>
              <a:defRPr sz="2000"/>
            </a:lvl8pPr>
            <a:lvl9pPr marL="3657417" indent="0">
              <a:buNone/>
              <a:defRPr sz="2000"/>
            </a:lvl9pPr>
          </a:lstStyle>
          <a:p>
            <a:pPr lvl="0"/>
            <a:endParaRPr lang="fi-FI" noProof="0"/>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1"/>
            </a:lvl1pPr>
            <a:lvl2pPr marL="457177" indent="0">
              <a:buNone/>
              <a:defRPr sz="1200"/>
            </a:lvl2pPr>
            <a:lvl3pPr marL="914354" indent="0">
              <a:buNone/>
              <a:defRPr sz="1001"/>
            </a:lvl3pPr>
            <a:lvl4pPr marL="1371531" indent="0">
              <a:buNone/>
              <a:defRPr sz="900"/>
            </a:lvl4pPr>
            <a:lvl5pPr marL="1828709" indent="0">
              <a:buNone/>
              <a:defRPr sz="900"/>
            </a:lvl5pPr>
            <a:lvl6pPr marL="2285886" indent="0">
              <a:buNone/>
              <a:defRPr sz="900"/>
            </a:lvl6pPr>
            <a:lvl7pPr marL="2743063" indent="0">
              <a:buNone/>
              <a:defRPr sz="900"/>
            </a:lvl7pPr>
            <a:lvl8pPr marL="3200240" indent="0">
              <a:buNone/>
              <a:defRPr sz="900"/>
            </a:lvl8pPr>
            <a:lvl9pPr marL="3657417" indent="0">
              <a:buNone/>
              <a:defRPr sz="900"/>
            </a:lvl9pPr>
          </a:lstStyle>
          <a:p>
            <a:pPr lvl="0"/>
            <a:r>
              <a:rPr lang="en-US"/>
              <a:t>Click to edit Master text styles</a:t>
            </a:r>
          </a:p>
        </p:txBody>
      </p:sp>
    </p:spTree>
    <p:extLst>
      <p:ext uri="{BB962C8B-B14F-4D97-AF65-F5344CB8AC3E}">
        <p14:creationId xmlns:p14="http://schemas.microsoft.com/office/powerpoint/2010/main" val="328266824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4.jpeg"/><Relationship Id="rId2" Type="http://schemas.openxmlformats.org/officeDocument/2006/relationships/slideLayout" Target="../slideLayouts/slideLayout2.xml"/><Relationship Id="rId16" Type="http://schemas.openxmlformats.org/officeDocument/2006/relationships/image" Target="../media/image3.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7" descr="green2.jpg"/>
          <p:cNvPicPr>
            <a:picLocks noChangeAspect="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11417309" y="6475413"/>
            <a:ext cx="486833"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7" name="Picture 8" descr="green.jpg"/>
          <p:cNvPicPr>
            <a:picLocks noChangeAspect="1"/>
          </p:cNvPicPr>
          <p:nvPr/>
        </p:nvPicPr>
        <p:blipFill>
          <a:blip r:embed="rId16" cstate="print">
            <a:extLst>
              <a:ext uri="{28A0092B-C50C-407E-A947-70E740481C1C}">
                <a14:useLocalDpi xmlns:a14="http://schemas.microsoft.com/office/drawing/2010/main" val="0"/>
              </a:ext>
            </a:extLst>
          </a:blip>
          <a:srcRect/>
          <a:stretch>
            <a:fillRect/>
          </a:stretch>
        </p:blipFill>
        <p:spPr bwMode="auto">
          <a:xfrm>
            <a:off x="584200" y="6456363"/>
            <a:ext cx="6189133"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8" name="Title Placeholder 1"/>
          <p:cNvSpPr>
            <a:spLocks noGrp="1"/>
          </p:cNvSpPr>
          <p:nvPr>
            <p:ph type="title"/>
          </p:nvPr>
        </p:nvSpPr>
        <p:spPr bwMode="auto">
          <a:xfrm>
            <a:off x="609601" y="274638"/>
            <a:ext cx="9112251"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endParaRPr lang="en-GB" altLang="en-US" dirty="0"/>
          </a:p>
        </p:txBody>
      </p:sp>
      <p:sp>
        <p:nvSpPr>
          <p:cNvPr id="1029" name="Text Placeholder 2"/>
          <p:cNvSpPr>
            <a:spLocks noGrp="1"/>
          </p:cNvSpPr>
          <p:nvPr>
            <p:ph type="body" idx="1"/>
          </p:nvPr>
        </p:nvSpPr>
        <p:spPr bwMode="auto">
          <a:xfrm>
            <a:off x="609600" y="1600206"/>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9" name="Slide Number Placeholder 5"/>
          <p:cNvSpPr>
            <a:spLocks noGrp="1"/>
          </p:cNvSpPr>
          <p:nvPr>
            <p:ph type="sldNum" sz="quarter" idx="4"/>
          </p:nvPr>
        </p:nvSpPr>
        <p:spPr>
          <a:xfrm>
            <a:off x="11410960" y="6483350"/>
            <a:ext cx="527049" cy="222250"/>
          </a:xfrm>
          <a:prstGeom prst="rect">
            <a:avLst/>
          </a:prstGeom>
        </p:spPr>
        <p:txBody>
          <a:bodyPr vert="horz" wrap="square" lIns="91440" tIns="45720" rIns="91440" bIns="45720" numCol="1" anchor="t" anchorCtr="0" compatLnSpc="1">
            <a:prstTxWarp prst="textNoShape">
              <a:avLst/>
            </a:prstTxWarp>
          </a:bodyPr>
          <a:lstStyle>
            <a:lvl1pPr eaLnBrk="1" hangingPunct="1">
              <a:defRPr sz="1100">
                <a:solidFill>
                  <a:schemeClr val="bg1"/>
                </a:solidFill>
                <a:latin typeface="Arial" charset="0"/>
              </a:defRPr>
            </a:lvl1pPr>
          </a:lstStyle>
          <a:p>
            <a:fld id="{F5492D28-9CB3-4957-BFD2-683A3D6260A5}" type="slidenum">
              <a:rPr lang="en-GB" altLang="en-US"/>
              <a:pPr/>
              <a:t>‹#›</a:t>
            </a:fld>
            <a:endParaRPr lang="en-GB" altLang="en-US" dirty="0"/>
          </a:p>
        </p:txBody>
      </p:sp>
      <p:sp>
        <p:nvSpPr>
          <p:cNvPr id="1032" name="Rectangle 6"/>
          <p:cNvSpPr>
            <a:spLocks noChangeArrowheads="1"/>
          </p:cNvSpPr>
          <p:nvPr/>
        </p:nvSpPr>
        <p:spPr bwMode="auto">
          <a:xfrm>
            <a:off x="1559984" y="5009401"/>
            <a:ext cx="6102349" cy="2463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panose="020F0502020204030204" pitchFamily="34" charset="0"/>
                <a:cs typeface="Arial" panose="020B0604020202020204" pitchFamily="34" charset="0"/>
              </a:defRPr>
            </a:lvl1pPr>
            <a:lvl2pPr marL="742950" indent="-285750">
              <a:defRPr sz="2400">
                <a:solidFill>
                  <a:schemeClr val="tx1"/>
                </a:solidFill>
                <a:latin typeface="Calibri" panose="020F0502020204030204" pitchFamily="34" charset="0"/>
                <a:cs typeface="Arial" panose="020B0604020202020204" pitchFamily="34" charset="0"/>
              </a:defRPr>
            </a:lvl2pPr>
            <a:lvl3pPr marL="1143000" indent="-228600">
              <a:defRPr sz="2400">
                <a:solidFill>
                  <a:schemeClr val="tx1"/>
                </a:solidFill>
                <a:latin typeface="Calibri" panose="020F0502020204030204" pitchFamily="34" charset="0"/>
                <a:cs typeface="Arial" panose="020B0604020202020204" pitchFamily="34" charset="0"/>
              </a:defRPr>
            </a:lvl3pPr>
            <a:lvl4pPr marL="1600200" indent="-228600">
              <a:defRPr sz="2400">
                <a:solidFill>
                  <a:schemeClr val="tx1"/>
                </a:solidFill>
                <a:latin typeface="Calibri" panose="020F0502020204030204" pitchFamily="34" charset="0"/>
                <a:cs typeface="Arial" panose="020B0604020202020204" pitchFamily="34" charset="0"/>
              </a:defRPr>
            </a:lvl4pPr>
            <a:lvl5pPr marL="2057400" indent="-228600">
              <a:defRPr sz="2400">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9pPr>
          </a:lstStyle>
          <a:p>
            <a:pPr eaLnBrk="1" hangingPunct="1">
              <a:defRPr/>
            </a:pPr>
            <a:r>
              <a:rPr lang="en-GB" altLang="en-US" sz="1001" dirty="0">
                <a:solidFill>
                  <a:schemeClr val="bg1"/>
                </a:solidFill>
                <a:latin typeface="Arial" panose="020B0604020202020204" pitchFamily="34" charset="0"/>
              </a:rPr>
              <a:t>© 3GPP 2009     Mobile World Congress, Barcelona, 19</a:t>
            </a:r>
            <a:r>
              <a:rPr lang="en-GB" altLang="en-US" sz="1001" baseline="30000" dirty="0">
                <a:solidFill>
                  <a:schemeClr val="bg1"/>
                </a:solidFill>
                <a:latin typeface="Arial" panose="020B0604020202020204" pitchFamily="34" charset="0"/>
              </a:rPr>
              <a:t>th</a:t>
            </a:r>
            <a:r>
              <a:rPr lang="en-GB" altLang="en-US" sz="1001" dirty="0">
                <a:solidFill>
                  <a:schemeClr val="bg1"/>
                </a:solidFill>
                <a:latin typeface="Arial" panose="020B0604020202020204" pitchFamily="34" charset="0"/>
              </a:rPr>
              <a:t> February 2009</a:t>
            </a:r>
          </a:p>
        </p:txBody>
      </p:sp>
      <p:pic>
        <p:nvPicPr>
          <p:cNvPr id="1033" name="Picture 7" descr="green2.jpg"/>
          <p:cNvPicPr>
            <a:picLocks noChangeAspect="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11417309" y="6475413"/>
            <a:ext cx="486833"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6" name="Picture 13" descr="green2.jpg"/>
          <p:cNvPicPr>
            <a:picLocks noChangeAspect="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11417309" y="6475413"/>
            <a:ext cx="486833"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7" name="Rectangle 6"/>
          <p:cNvSpPr>
            <a:spLocks noChangeArrowheads="1"/>
          </p:cNvSpPr>
          <p:nvPr/>
        </p:nvSpPr>
        <p:spPr bwMode="auto">
          <a:xfrm>
            <a:off x="593777" y="6455545"/>
            <a:ext cx="957156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panose="020F0502020204030204" pitchFamily="34" charset="0"/>
                <a:cs typeface="Arial" panose="020B0604020202020204" pitchFamily="34" charset="0"/>
              </a:defRPr>
            </a:lvl1pPr>
            <a:lvl2pPr marL="742950" indent="-285750">
              <a:defRPr sz="2400">
                <a:solidFill>
                  <a:schemeClr val="tx1"/>
                </a:solidFill>
                <a:latin typeface="Calibri" panose="020F0502020204030204" pitchFamily="34" charset="0"/>
                <a:cs typeface="Arial" panose="020B0604020202020204" pitchFamily="34" charset="0"/>
              </a:defRPr>
            </a:lvl2pPr>
            <a:lvl3pPr marL="1143000" indent="-228600">
              <a:defRPr sz="2400">
                <a:solidFill>
                  <a:schemeClr val="tx1"/>
                </a:solidFill>
                <a:latin typeface="Calibri" panose="020F0502020204030204" pitchFamily="34" charset="0"/>
                <a:cs typeface="Arial" panose="020B0604020202020204" pitchFamily="34" charset="0"/>
              </a:defRPr>
            </a:lvl3pPr>
            <a:lvl4pPr marL="1600200" indent="-228600">
              <a:defRPr sz="2400">
                <a:solidFill>
                  <a:schemeClr val="tx1"/>
                </a:solidFill>
                <a:latin typeface="Calibri" panose="020F0502020204030204" pitchFamily="34" charset="0"/>
                <a:cs typeface="Arial" panose="020B0604020202020204" pitchFamily="34" charset="0"/>
              </a:defRPr>
            </a:lvl4pPr>
            <a:lvl5pPr marL="2057400" indent="-228600">
              <a:defRPr sz="2400">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9pPr>
          </a:lstStyle>
          <a:p>
            <a:pPr eaLnBrk="1" hangingPunct="1">
              <a:defRPr/>
            </a:pPr>
            <a:r>
              <a:rPr lang="en-GB" altLang="en-US" sz="1200" b="1" dirty="0">
                <a:solidFill>
                  <a:schemeClr val="bg1"/>
                </a:solidFill>
                <a:latin typeface="Arial" panose="020B0604020202020204" pitchFamily="34" charset="0"/>
              </a:rPr>
              <a:t>RAN WG4</a:t>
            </a:r>
          </a:p>
        </p:txBody>
      </p:sp>
      <p:sp>
        <p:nvSpPr>
          <p:cNvPr id="56334" name="Slide Number Placeholder 4"/>
          <p:cNvSpPr txBox="1">
            <a:spLocks noGrp="1"/>
          </p:cNvSpPr>
          <p:nvPr userDrawn="1"/>
        </p:nvSpPr>
        <p:spPr bwMode="auto">
          <a:xfrm>
            <a:off x="11432126" y="6464300"/>
            <a:ext cx="527049" cy="222250"/>
          </a:xfrm>
          <a:prstGeom prst="rect">
            <a:avLst/>
          </a:prstGeom>
          <a:noFill/>
          <a:ln w="9525">
            <a:noFill/>
            <a:miter lim="800000"/>
            <a:headEnd/>
            <a:tailEnd/>
          </a:ln>
        </p:spPr>
        <p:txBody>
          <a:bodyPr/>
          <a:lstStyle>
            <a:lvl1pPr>
              <a:defRPr sz="2400">
                <a:solidFill>
                  <a:schemeClr val="tx1"/>
                </a:solidFill>
                <a:latin typeface="Calibri" pitchFamily="34" charset="0"/>
                <a:cs typeface="Arial" charset="0"/>
              </a:defRPr>
            </a:lvl1pPr>
            <a:lvl2pPr marL="742950" indent="-285750">
              <a:defRPr sz="2400">
                <a:solidFill>
                  <a:schemeClr val="tx1"/>
                </a:solidFill>
                <a:latin typeface="Calibri" pitchFamily="34" charset="0"/>
                <a:cs typeface="Arial" charset="0"/>
              </a:defRPr>
            </a:lvl2pPr>
            <a:lvl3pPr marL="1143000" indent="-228600">
              <a:defRPr sz="2400">
                <a:solidFill>
                  <a:schemeClr val="tx1"/>
                </a:solidFill>
                <a:latin typeface="Calibri" pitchFamily="34" charset="0"/>
                <a:cs typeface="Arial" charset="0"/>
              </a:defRPr>
            </a:lvl3pPr>
            <a:lvl4pPr marL="1600200" indent="-228600">
              <a:defRPr sz="2400">
                <a:solidFill>
                  <a:schemeClr val="tx1"/>
                </a:solidFill>
                <a:latin typeface="Calibri" pitchFamily="34" charset="0"/>
                <a:cs typeface="Arial" charset="0"/>
              </a:defRPr>
            </a:lvl4pPr>
            <a:lvl5pPr marL="2057400" indent="-228600">
              <a:defRPr sz="2400">
                <a:solidFill>
                  <a:schemeClr val="tx1"/>
                </a:solidFill>
                <a:latin typeface="Calibri" pitchFamily="34" charset="0"/>
                <a:cs typeface="Arial" charset="0"/>
              </a:defRPr>
            </a:lvl5pPr>
            <a:lvl6pPr marL="2514600" indent="-228600" eaLnBrk="0" fontAlgn="base" hangingPunct="0">
              <a:spcBef>
                <a:spcPct val="0"/>
              </a:spcBef>
              <a:spcAft>
                <a:spcPct val="0"/>
              </a:spcAft>
              <a:defRPr sz="2400">
                <a:solidFill>
                  <a:schemeClr val="tx1"/>
                </a:solidFill>
                <a:latin typeface="Calibri" pitchFamily="34" charset="0"/>
                <a:cs typeface="Arial" charset="0"/>
              </a:defRPr>
            </a:lvl6pPr>
            <a:lvl7pPr marL="2971800" indent="-228600" eaLnBrk="0" fontAlgn="base" hangingPunct="0">
              <a:spcBef>
                <a:spcPct val="0"/>
              </a:spcBef>
              <a:spcAft>
                <a:spcPct val="0"/>
              </a:spcAft>
              <a:defRPr sz="2400">
                <a:solidFill>
                  <a:schemeClr val="tx1"/>
                </a:solidFill>
                <a:latin typeface="Calibri" pitchFamily="34" charset="0"/>
                <a:cs typeface="Arial" charset="0"/>
              </a:defRPr>
            </a:lvl7pPr>
            <a:lvl8pPr marL="3429000" indent="-228600" eaLnBrk="0" fontAlgn="base" hangingPunct="0">
              <a:spcBef>
                <a:spcPct val="0"/>
              </a:spcBef>
              <a:spcAft>
                <a:spcPct val="0"/>
              </a:spcAft>
              <a:defRPr sz="2400">
                <a:solidFill>
                  <a:schemeClr val="tx1"/>
                </a:solidFill>
                <a:latin typeface="Calibri" pitchFamily="34" charset="0"/>
                <a:cs typeface="Arial" charset="0"/>
              </a:defRPr>
            </a:lvl8pPr>
            <a:lvl9pPr marL="3886200" indent="-228600" eaLnBrk="0" fontAlgn="base" hangingPunct="0">
              <a:spcBef>
                <a:spcPct val="0"/>
              </a:spcBef>
              <a:spcAft>
                <a:spcPct val="0"/>
              </a:spcAft>
              <a:defRPr sz="2400">
                <a:solidFill>
                  <a:schemeClr val="tx1"/>
                </a:solidFill>
                <a:latin typeface="Calibri" pitchFamily="34" charset="0"/>
                <a:cs typeface="Arial" charset="0"/>
              </a:defRPr>
            </a:lvl9pPr>
          </a:lstStyle>
          <a:p>
            <a:pPr eaLnBrk="1" hangingPunct="1"/>
            <a:fld id="{E4DF48D0-4F83-437C-BDD1-C6E5F5F353CD}" type="slidenum">
              <a:rPr lang="en-GB" altLang="en-US" sz="1100">
                <a:solidFill>
                  <a:schemeClr val="bg1"/>
                </a:solidFill>
                <a:latin typeface="Arial" charset="0"/>
              </a:rPr>
              <a:pPr eaLnBrk="1" hangingPunct="1"/>
              <a:t>‹#›</a:t>
            </a:fld>
            <a:endParaRPr lang="en-GB" altLang="en-US" sz="1100" dirty="0">
              <a:solidFill>
                <a:schemeClr val="bg1"/>
              </a:solidFill>
              <a:latin typeface="Arial" charset="0"/>
            </a:endParaRPr>
          </a:p>
        </p:txBody>
      </p:sp>
      <p:pic>
        <p:nvPicPr>
          <p:cNvPr id="14" name="Picture 6" descr="3GPP_TM_RD.jpg"/>
          <p:cNvPicPr>
            <a:picLocks noChangeAspect="1"/>
          </p:cNvPicPr>
          <p:nvPr userDrawn="1"/>
        </p:nvPicPr>
        <p:blipFill>
          <a:blip r:embed="rId17" cstate="print">
            <a:extLst>
              <a:ext uri="{28A0092B-C50C-407E-A947-70E740481C1C}">
                <a14:useLocalDpi xmlns:a14="http://schemas.microsoft.com/office/drawing/2010/main" val="0"/>
              </a:ext>
            </a:extLst>
          </a:blip>
          <a:srcRect/>
          <a:stretch>
            <a:fillRect/>
          </a:stretch>
        </p:blipFill>
        <p:spPr bwMode="auto">
          <a:xfrm>
            <a:off x="10088563" y="373075"/>
            <a:ext cx="1493837"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4555" r:id="rId1"/>
    <p:sldLayoutId id="2147484556" r:id="rId2"/>
    <p:sldLayoutId id="2147484557" r:id="rId3"/>
    <p:sldLayoutId id="2147484558" r:id="rId4"/>
    <p:sldLayoutId id="2147484559" r:id="rId5"/>
    <p:sldLayoutId id="2147484560" r:id="rId6"/>
    <p:sldLayoutId id="2147484561" r:id="rId7"/>
    <p:sldLayoutId id="2147484562" r:id="rId8"/>
    <p:sldLayoutId id="2147484563" r:id="rId9"/>
    <p:sldLayoutId id="2147484564" r:id="rId10"/>
    <p:sldLayoutId id="2147484565" r:id="rId11"/>
    <p:sldLayoutId id="2147484566" r:id="rId12"/>
    <p:sldLayoutId id="2147484567" r:id="rId13"/>
  </p:sldLayoutIdLst>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177" algn="ctr" rtl="0" eaLnBrk="0" fontAlgn="base" hangingPunct="0">
        <a:spcBef>
          <a:spcPct val="0"/>
        </a:spcBef>
        <a:spcAft>
          <a:spcPct val="0"/>
        </a:spcAft>
        <a:defRPr sz="3200">
          <a:solidFill>
            <a:srgbClr val="FF0000"/>
          </a:solidFill>
          <a:latin typeface="Calibri" pitchFamily="34" charset="0"/>
        </a:defRPr>
      </a:lvl6pPr>
      <a:lvl7pPr marL="914354" algn="ctr" rtl="0" eaLnBrk="0" fontAlgn="base" hangingPunct="0">
        <a:spcBef>
          <a:spcPct val="0"/>
        </a:spcBef>
        <a:spcAft>
          <a:spcPct val="0"/>
        </a:spcAft>
        <a:defRPr sz="3200">
          <a:solidFill>
            <a:srgbClr val="FF0000"/>
          </a:solidFill>
          <a:latin typeface="Calibri" pitchFamily="34" charset="0"/>
        </a:defRPr>
      </a:lvl7pPr>
      <a:lvl8pPr marL="1371531" algn="ctr" rtl="0" eaLnBrk="0" fontAlgn="base" hangingPunct="0">
        <a:spcBef>
          <a:spcPct val="0"/>
        </a:spcBef>
        <a:spcAft>
          <a:spcPct val="0"/>
        </a:spcAft>
        <a:defRPr sz="3200">
          <a:solidFill>
            <a:srgbClr val="FF0000"/>
          </a:solidFill>
          <a:latin typeface="Calibri" pitchFamily="34" charset="0"/>
        </a:defRPr>
      </a:lvl8pPr>
      <a:lvl9pPr marL="1828709" algn="ctr" rtl="0" eaLnBrk="0" fontAlgn="base" hangingPunct="0">
        <a:spcBef>
          <a:spcPct val="0"/>
        </a:spcBef>
        <a:spcAft>
          <a:spcPct val="0"/>
        </a:spcAft>
        <a:defRPr sz="3200">
          <a:solidFill>
            <a:srgbClr val="FF0000"/>
          </a:solidFill>
          <a:latin typeface="Calibri" pitchFamily="34" charset="0"/>
        </a:defRPr>
      </a:lvl9pPr>
    </p:titleStyle>
    <p:bodyStyle>
      <a:lvl1pPr marL="342882" indent="-342882" algn="l" rtl="0" eaLnBrk="0" fontAlgn="base" hangingPunct="0">
        <a:spcBef>
          <a:spcPct val="20000"/>
        </a:spcBef>
        <a:spcAft>
          <a:spcPct val="0"/>
        </a:spcAft>
        <a:buBlip>
          <a:blip r:embed="rId18"/>
        </a:buBlip>
        <a:defRPr sz="2800">
          <a:solidFill>
            <a:schemeClr val="tx1"/>
          </a:solidFill>
          <a:latin typeface="+mn-lt"/>
          <a:ea typeface="+mn-ea"/>
          <a:cs typeface="+mn-cs"/>
        </a:defRPr>
      </a:lvl1pPr>
      <a:lvl2pPr marL="742913" indent="-285737" algn="l" rtl="0" eaLnBrk="0" fontAlgn="base" hangingPunct="0">
        <a:spcBef>
          <a:spcPct val="20000"/>
        </a:spcBef>
        <a:spcAft>
          <a:spcPct val="0"/>
        </a:spcAft>
        <a:buClr>
          <a:srgbClr val="C00000"/>
        </a:buClr>
        <a:buFont typeface="Arial" charset="0"/>
        <a:buChar char="•"/>
        <a:defRPr sz="2400">
          <a:solidFill>
            <a:schemeClr val="tx1"/>
          </a:solidFill>
          <a:latin typeface="+mn-lt"/>
        </a:defRPr>
      </a:lvl2pPr>
      <a:lvl3pPr marL="1142943" indent="-228589" algn="l" rtl="0" eaLnBrk="0" fontAlgn="base" hangingPunct="0">
        <a:spcBef>
          <a:spcPct val="20000"/>
        </a:spcBef>
        <a:spcAft>
          <a:spcPct val="0"/>
        </a:spcAft>
        <a:buFont typeface="Arial" charset="0"/>
        <a:buChar char="•"/>
        <a:defRPr sz="2000">
          <a:solidFill>
            <a:schemeClr val="tx1"/>
          </a:solidFill>
          <a:latin typeface="+mn-lt"/>
        </a:defRPr>
      </a:lvl3pPr>
      <a:lvl4pPr marL="1600121" indent="-228589" algn="l" rtl="0" eaLnBrk="0" fontAlgn="base" hangingPunct="0">
        <a:spcBef>
          <a:spcPct val="20000"/>
        </a:spcBef>
        <a:spcAft>
          <a:spcPct val="0"/>
        </a:spcAft>
        <a:buFont typeface="Arial" charset="0"/>
        <a:buChar char="–"/>
        <a:defRPr>
          <a:solidFill>
            <a:schemeClr val="tx1"/>
          </a:solidFill>
          <a:latin typeface="+mn-lt"/>
        </a:defRPr>
      </a:lvl4pPr>
      <a:lvl5pPr marL="2057298" indent="-228589" algn="l" rtl="0" eaLnBrk="0" fontAlgn="base" hangingPunct="0">
        <a:spcBef>
          <a:spcPct val="20000"/>
        </a:spcBef>
        <a:spcAft>
          <a:spcPct val="0"/>
        </a:spcAft>
        <a:buFont typeface="Arial" charset="0"/>
        <a:buChar char="»"/>
        <a:defRPr sz="1600">
          <a:solidFill>
            <a:schemeClr val="tx1"/>
          </a:solidFill>
          <a:latin typeface="+mn-lt"/>
        </a:defRPr>
      </a:lvl5pPr>
      <a:lvl6pPr marL="2514476" indent="-228589" algn="l" rtl="0" eaLnBrk="0" fontAlgn="base" hangingPunct="0">
        <a:spcBef>
          <a:spcPct val="20000"/>
        </a:spcBef>
        <a:spcAft>
          <a:spcPct val="0"/>
        </a:spcAft>
        <a:buFont typeface="Arial" pitchFamily="34" charset="0"/>
        <a:buChar char="»"/>
        <a:defRPr sz="1600">
          <a:solidFill>
            <a:schemeClr val="tx1"/>
          </a:solidFill>
          <a:latin typeface="+mn-lt"/>
        </a:defRPr>
      </a:lvl6pPr>
      <a:lvl7pPr marL="2971652" indent="-228589" algn="l" rtl="0" eaLnBrk="0" fontAlgn="base" hangingPunct="0">
        <a:spcBef>
          <a:spcPct val="20000"/>
        </a:spcBef>
        <a:spcAft>
          <a:spcPct val="0"/>
        </a:spcAft>
        <a:buFont typeface="Arial" pitchFamily="34" charset="0"/>
        <a:buChar char="»"/>
        <a:defRPr sz="1600">
          <a:solidFill>
            <a:schemeClr val="tx1"/>
          </a:solidFill>
          <a:latin typeface="+mn-lt"/>
        </a:defRPr>
      </a:lvl7pPr>
      <a:lvl8pPr marL="3428829" indent="-228589" algn="l" rtl="0" eaLnBrk="0" fontAlgn="base" hangingPunct="0">
        <a:spcBef>
          <a:spcPct val="20000"/>
        </a:spcBef>
        <a:spcAft>
          <a:spcPct val="0"/>
        </a:spcAft>
        <a:buFont typeface="Arial" pitchFamily="34" charset="0"/>
        <a:buChar char="»"/>
        <a:defRPr sz="1600">
          <a:solidFill>
            <a:schemeClr val="tx1"/>
          </a:solidFill>
          <a:latin typeface="+mn-lt"/>
        </a:defRPr>
      </a:lvl8pPr>
      <a:lvl9pPr marL="3886007" indent="-228589" algn="l" rtl="0" eaLnBrk="0" fontAlgn="base" hangingPunct="0">
        <a:spcBef>
          <a:spcPct val="20000"/>
        </a:spcBef>
        <a:spcAft>
          <a:spcPct val="0"/>
        </a:spcAft>
        <a:buFont typeface="Arial" pitchFamily="34" charset="0"/>
        <a:buChar char="»"/>
        <a:defRPr sz="1600">
          <a:solidFill>
            <a:schemeClr val="tx1"/>
          </a:solidFill>
          <a:latin typeface="+mn-lt"/>
        </a:defRPr>
      </a:lvl9pPr>
    </p:bodyStyle>
    <p:otherStyle>
      <a:defPPr>
        <a:defRPr lang="fi-FI"/>
      </a:defPPr>
      <a:lvl1pPr marL="0" algn="l" defTabSz="914354" rtl="0" eaLnBrk="1" latinLnBrk="0" hangingPunct="1">
        <a:defRPr sz="1801" kern="1200">
          <a:solidFill>
            <a:schemeClr val="tx1"/>
          </a:solidFill>
          <a:latin typeface="+mn-lt"/>
          <a:ea typeface="+mn-ea"/>
          <a:cs typeface="+mn-cs"/>
        </a:defRPr>
      </a:lvl1pPr>
      <a:lvl2pPr marL="457177" algn="l" defTabSz="914354" rtl="0" eaLnBrk="1" latinLnBrk="0" hangingPunct="1">
        <a:defRPr sz="1801" kern="1200">
          <a:solidFill>
            <a:schemeClr val="tx1"/>
          </a:solidFill>
          <a:latin typeface="+mn-lt"/>
          <a:ea typeface="+mn-ea"/>
          <a:cs typeface="+mn-cs"/>
        </a:defRPr>
      </a:lvl2pPr>
      <a:lvl3pPr marL="914354" algn="l" defTabSz="914354" rtl="0" eaLnBrk="1" latinLnBrk="0" hangingPunct="1">
        <a:defRPr sz="1801" kern="1200">
          <a:solidFill>
            <a:schemeClr val="tx1"/>
          </a:solidFill>
          <a:latin typeface="+mn-lt"/>
          <a:ea typeface="+mn-ea"/>
          <a:cs typeface="+mn-cs"/>
        </a:defRPr>
      </a:lvl3pPr>
      <a:lvl4pPr marL="1371531" algn="l" defTabSz="914354" rtl="0" eaLnBrk="1" latinLnBrk="0" hangingPunct="1">
        <a:defRPr sz="1801" kern="1200">
          <a:solidFill>
            <a:schemeClr val="tx1"/>
          </a:solidFill>
          <a:latin typeface="+mn-lt"/>
          <a:ea typeface="+mn-ea"/>
          <a:cs typeface="+mn-cs"/>
        </a:defRPr>
      </a:lvl4pPr>
      <a:lvl5pPr marL="1828709" algn="l" defTabSz="914354" rtl="0" eaLnBrk="1" latinLnBrk="0" hangingPunct="1">
        <a:defRPr sz="1801" kern="1200">
          <a:solidFill>
            <a:schemeClr val="tx1"/>
          </a:solidFill>
          <a:latin typeface="+mn-lt"/>
          <a:ea typeface="+mn-ea"/>
          <a:cs typeface="+mn-cs"/>
        </a:defRPr>
      </a:lvl5pPr>
      <a:lvl6pPr marL="2285886" algn="l" defTabSz="914354" rtl="0" eaLnBrk="1" latinLnBrk="0" hangingPunct="1">
        <a:defRPr sz="1801" kern="1200">
          <a:solidFill>
            <a:schemeClr val="tx1"/>
          </a:solidFill>
          <a:latin typeface="+mn-lt"/>
          <a:ea typeface="+mn-ea"/>
          <a:cs typeface="+mn-cs"/>
        </a:defRPr>
      </a:lvl6pPr>
      <a:lvl7pPr marL="2743063" algn="l" defTabSz="914354" rtl="0" eaLnBrk="1" latinLnBrk="0" hangingPunct="1">
        <a:defRPr sz="1801" kern="1200">
          <a:solidFill>
            <a:schemeClr val="tx1"/>
          </a:solidFill>
          <a:latin typeface="+mn-lt"/>
          <a:ea typeface="+mn-ea"/>
          <a:cs typeface="+mn-cs"/>
        </a:defRPr>
      </a:lvl7pPr>
      <a:lvl8pPr marL="3200240" algn="l" defTabSz="914354" rtl="0" eaLnBrk="1" latinLnBrk="0" hangingPunct="1">
        <a:defRPr sz="1801" kern="1200">
          <a:solidFill>
            <a:schemeClr val="tx1"/>
          </a:solidFill>
          <a:latin typeface="+mn-lt"/>
          <a:ea typeface="+mn-ea"/>
          <a:cs typeface="+mn-cs"/>
        </a:defRPr>
      </a:lvl8pPr>
      <a:lvl9pPr marL="3657417" algn="l" defTabSz="914354" rtl="0" eaLnBrk="1" latinLnBrk="0" hangingPunct="1">
        <a:defRPr sz="1801"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hyperlink" Target="https://www.3gpp.org/ftp/tsg_ran/TSG_RAN/TSGR_94e/Templates/3GPP_TS-TR_Template.zip" TargetMode="External"/><Relationship Id="rId2" Type="http://schemas.openxmlformats.org/officeDocument/2006/relationships/image" Target="../media/image1.jpeg"/><Relationship Id="rId1" Type="http://schemas.openxmlformats.org/officeDocument/2006/relationships/slideLayout" Target="../slideLayouts/slideLayout2.xml"/><Relationship Id="rId4" Type="http://schemas.openxmlformats.org/officeDocument/2006/relationships/hyperlink" Target="https://www.3gpp.org/ftp/tsg_ran/TSG_RAN/TSGR_94e/Templates/Spec_Submit.zip" TargetMode="External"/></Relationships>
</file>

<file path=ppt/slides/_rels/slide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6.png"/><Relationship Id="rId1" Type="http://schemas.openxmlformats.org/officeDocument/2006/relationships/slideLayout" Target="../slideLayouts/slideLayout2.xml"/><Relationship Id="rId5" Type="http://schemas.openxmlformats.org/officeDocument/2006/relationships/image" Target="../media/image7.png"/><Relationship Id="rId4" Type="http://schemas.openxmlformats.org/officeDocument/2006/relationships/hyperlink" Target="https://www.3gpp.org/tohru/" TargetMode="External"/></Relationships>
</file>

<file path=ppt/slides/_rels/slide13.xml.rels><?xml version="1.0" encoding="UTF-8" standalone="yes"?>
<Relationships xmlns="http://schemas.openxmlformats.org/package/2006/relationships"><Relationship Id="rId2" Type="http://schemas.openxmlformats.org/officeDocument/2006/relationships/hyperlink" Target="https://www.extendoffice.com/documents/outlook/4495-outlook-reply-subject-prefix.html" TargetMode="Externa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xmlns="" id="{D30B7C3F-3D32-4F2D-8FDD-60718C51D42B}"/>
              </a:ext>
            </a:extLst>
          </p:cNvPr>
          <p:cNvSpPr>
            <a:spLocks noGrp="1"/>
          </p:cNvSpPr>
          <p:nvPr>
            <p:ph type="ctrTitle"/>
          </p:nvPr>
        </p:nvSpPr>
        <p:spPr/>
        <p:txBody>
          <a:bodyPr/>
          <a:lstStyle/>
          <a:p>
            <a:r>
              <a:rPr lang="en-US" b="1" dirty="0" smtClean="0">
                <a:latin typeface="+mj-ea"/>
              </a:rPr>
              <a:t>RAN4#102-e </a:t>
            </a:r>
            <a:r>
              <a:rPr lang="en-US" b="1" dirty="0">
                <a:latin typeface="+mj-ea"/>
              </a:rPr>
              <a:t>E-meeting Arrangements and Guidelines</a:t>
            </a:r>
          </a:p>
        </p:txBody>
      </p:sp>
      <p:sp>
        <p:nvSpPr>
          <p:cNvPr id="5" name="Subtitle 4">
            <a:extLst>
              <a:ext uri="{FF2B5EF4-FFF2-40B4-BE49-F238E27FC236}">
                <a16:creationId xmlns:a16="http://schemas.microsoft.com/office/drawing/2014/main" xmlns="" id="{EBB0B9E5-9838-4AA8-B169-89A3469C2EB4}"/>
              </a:ext>
            </a:extLst>
          </p:cNvPr>
          <p:cNvSpPr>
            <a:spLocks noGrp="1"/>
          </p:cNvSpPr>
          <p:nvPr>
            <p:ph type="subTitle" idx="1"/>
          </p:nvPr>
        </p:nvSpPr>
        <p:spPr>
          <a:xfrm>
            <a:off x="1828800" y="4629683"/>
            <a:ext cx="8534400" cy="1036178"/>
          </a:xfrm>
        </p:spPr>
        <p:txBody>
          <a:bodyPr/>
          <a:lstStyle/>
          <a:p>
            <a:r>
              <a:rPr lang="en-US" dirty="0">
                <a:latin typeface="+mj-ea"/>
                <a:ea typeface="+mj-ea"/>
              </a:rPr>
              <a:t>RAN4 Chair: </a:t>
            </a:r>
            <a:r>
              <a:rPr lang="en-US" dirty="0"/>
              <a:t>Xizeng</a:t>
            </a:r>
            <a:r>
              <a:rPr lang="en-US" dirty="0">
                <a:latin typeface="+mj-ea"/>
                <a:ea typeface="+mj-ea"/>
              </a:rPr>
              <a:t> Dai</a:t>
            </a:r>
          </a:p>
          <a:p>
            <a:r>
              <a:rPr lang="en-US" dirty="0">
                <a:latin typeface="+mj-ea"/>
                <a:ea typeface="+mj-ea"/>
              </a:rPr>
              <a:t>Vice Chairs: Haijie Qiu, Andrey Chervyakov </a:t>
            </a:r>
          </a:p>
        </p:txBody>
      </p:sp>
      <p:sp>
        <p:nvSpPr>
          <p:cNvPr id="2" name="TextBox 1">
            <a:extLst>
              <a:ext uri="{FF2B5EF4-FFF2-40B4-BE49-F238E27FC236}">
                <a16:creationId xmlns:a16="http://schemas.microsoft.com/office/drawing/2014/main" xmlns="" id="{E4CE5DCD-72B3-468A-A585-E6721DD18679}"/>
              </a:ext>
            </a:extLst>
          </p:cNvPr>
          <p:cNvSpPr txBox="1"/>
          <p:nvPr/>
        </p:nvSpPr>
        <p:spPr>
          <a:xfrm>
            <a:off x="236842" y="274551"/>
            <a:ext cx="4300976" cy="1200329"/>
          </a:xfrm>
          <a:prstGeom prst="rect">
            <a:avLst/>
          </a:prstGeom>
          <a:noFill/>
        </p:spPr>
        <p:txBody>
          <a:bodyPr wrap="square" rtlCol="0">
            <a:spAutoFit/>
          </a:bodyPr>
          <a:lstStyle/>
          <a:p>
            <a:r>
              <a:rPr lang="en-US" sz="1600" b="1" dirty="0">
                <a:latin typeface="+mj-ea"/>
                <a:ea typeface="+mj-ea"/>
              </a:rPr>
              <a:t>3GPP TSG-RAN WG4 </a:t>
            </a:r>
            <a:r>
              <a:rPr lang="en-US" sz="1600" b="1" dirty="0" smtClean="0">
                <a:latin typeface="+mj-ea"/>
                <a:ea typeface="+mj-ea"/>
              </a:rPr>
              <a:t>Meeting #102-e</a:t>
            </a:r>
            <a:r>
              <a:rPr lang="en-US" sz="1600" b="1" dirty="0">
                <a:latin typeface="+mj-ea"/>
                <a:ea typeface="+mj-ea"/>
              </a:rPr>
              <a:t>	</a:t>
            </a:r>
            <a:endParaRPr lang="en-US" sz="1600" dirty="0">
              <a:latin typeface="+mj-ea"/>
              <a:ea typeface="+mj-ea"/>
            </a:endParaRPr>
          </a:p>
          <a:p>
            <a:r>
              <a:rPr lang="en-US" sz="1600" b="1" dirty="0">
                <a:latin typeface="+mj-ea"/>
                <a:ea typeface="+mj-ea"/>
              </a:rPr>
              <a:t>Electronic Meeting, </a:t>
            </a:r>
            <a:r>
              <a:rPr lang="en-US" sz="1600" b="1" dirty="0" smtClean="0">
                <a:latin typeface="+mj-ea"/>
                <a:ea typeface="+mj-ea"/>
              </a:rPr>
              <a:t>February 21 – March 3, 2022</a:t>
            </a:r>
            <a:endParaRPr lang="en-US" sz="1600" b="1" dirty="0">
              <a:latin typeface="+mj-ea"/>
              <a:ea typeface="+mj-ea"/>
            </a:endParaRPr>
          </a:p>
          <a:p>
            <a:r>
              <a:rPr lang="en-US" sz="1600" b="1" dirty="0">
                <a:latin typeface="+mj-ea"/>
                <a:ea typeface="+mj-ea"/>
              </a:rPr>
              <a:t>Agenda Item: 2</a:t>
            </a:r>
            <a:endParaRPr lang="en-US" sz="1600" dirty="0">
              <a:latin typeface="+mj-ea"/>
              <a:ea typeface="+mj-ea"/>
            </a:endParaRPr>
          </a:p>
          <a:p>
            <a:endParaRPr lang="en-US" dirty="0">
              <a:latin typeface="+mj-ea"/>
              <a:ea typeface="+mj-ea"/>
            </a:endParaRPr>
          </a:p>
        </p:txBody>
      </p:sp>
      <p:sp>
        <p:nvSpPr>
          <p:cNvPr id="6" name="TextBox 1">
            <a:extLst>
              <a:ext uri="{FF2B5EF4-FFF2-40B4-BE49-F238E27FC236}">
                <a16:creationId xmlns:a16="http://schemas.microsoft.com/office/drawing/2014/main" xmlns="" id="{E4CE5DCD-72B3-468A-A585-E6721DD18679}"/>
              </a:ext>
            </a:extLst>
          </p:cNvPr>
          <p:cNvSpPr txBox="1"/>
          <p:nvPr/>
        </p:nvSpPr>
        <p:spPr>
          <a:xfrm>
            <a:off x="7742490" y="274551"/>
            <a:ext cx="2519149" cy="338554"/>
          </a:xfrm>
          <a:prstGeom prst="rect">
            <a:avLst/>
          </a:prstGeom>
          <a:noFill/>
        </p:spPr>
        <p:txBody>
          <a:bodyPr wrap="square" rtlCol="0">
            <a:spAutoFit/>
          </a:bodyPr>
          <a:lstStyle/>
          <a:p>
            <a:pPr algn="r"/>
            <a:r>
              <a:rPr lang="en-US" sz="1600" b="1" dirty="0" smtClean="0">
                <a:latin typeface="+mj-ea"/>
                <a:ea typeface="+mj-ea"/>
              </a:rPr>
              <a:t>R4-22xxxxx</a:t>
            </a:r>
            <a:r>
              <a:rPr lang="en-US" sz="1600" b="1" dirty="0">
                <a:latin typeface="+mj-ea"/>
                <a:ea typeface="+mj-ea"/>
              </a:rPr>
              <a:t>	</a:t>
            </a:r>
            <a:endParaRPr lang="en-US" sz="1600" dirty="0">
              <a:latin typeface="+mj-ea"/>
              <a:ea typeface="+mj-ea"/>
            </a:endParaRPr>
          </a:p>
        </p:txBody>
      </p:sp>
    </p:spTree>
    <p:extLst>
      <p:ext uri="{BB962C8B-B14F-4D97-AF65-F5344CB8AC3E}">
        <p14:creationId xmlns:p14="http://schemas.microsoft.com/office/powerpoint/2010/main" val="77519700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B1BE6906-4FA3-42DA-8E86-BA4DD12F41A6}"/>
              </a:ext>
            </a:extLst>
          </p:cNvPr>
          <p:cNvSpPr>
            <a:spLocks noGrp="1"/>
          </p:cNvSpPr>
          <p:nvPr>
            <p:ph idx="1"/>
          </p:nvPr>
        </p:nvSpPr>
        <p:spPr>
          <a:xfrm>
            <a:off x="401651" y="1273321"/>
            <a:ext cx="11622281" cy="5095171"/>
          </a:xfrm>
        </p:spPr>
        <p:txBody>
          <a:bodyPr/>
          <a:lstStyle/>
          <a:p>
            <a:pPr marL="342882" lvl="1" indent="-342882">
              <a:spcBef>
                <a:spcPts val="0"/>
              </a:spcBef>
              <a:spcAft>
                <a:spcPts val="600"/>
              </a:spcAft>
              <a:buBlip>
                <a:blip r:embed="rId2"/>
              </a:buBlip>
            </a:pPr>
            <a:r>
              <a:rPr lang="en-US" altLang="zh-CN" sz="1400" dirty="0" smtClean="0"/>
              <a:t>Capture the new TR/TS in the table for “New specifications” in the approved WID/SID </a:t>
            </a:r>
            <a:endParaRPr lang="en-US" altLang="zh-CN" sz="1400" dirty="0"/>
          </a:p>
          <a:p>
            <a:pPr lvl="1">
              <a:spcBef>
                <a:spcPts val="0"/>
              </a:spcBef>
              <a:spcAft>
                <a:spcPts val="600"/>
              </a:spcAft>
            </a:pPr>
            <a:r>
              <a:rPr lang="en-US" sz="1200" dirty="0" smtClean="0">
                <a:cs typeface="+mn-cs"/>
              </a:rPr>
              <a:t>Keep the TS/TR number as 3Y.XXX, e.g., 38.xxx for NR</a:t>
            </a:r>
          </a:p>
          <a:p>
            <a:pPr lvl="1">
              <a:spcBef>
                <a:spcPts val="0"/>
              </a:spcBef>
              <a:spcAft>
                <a:spcPts val="600"/>
              </a:spcAft>
            </a:pPr>
            <a:r>
              <a:rPr lang="en-US" sz="1200" dirty="0" smtClean="0">
                <a:cs typeface="+mn-cs"/>
              </a:rPr>
              <a:t>Usually for SID, the title of TR is the same as the title of SID </a:t>
            </a:r>
            <a:endParaRPr lang="en-US" sz="1400" dirty="0" smtClean="0">
              <a:cs typeface="+mn-cs"/>
            </a:endParaRPr>
          </a:p>
          <a:p>
            <a:pPr marL="342882" lvl="1" indent="-342882">
              <a:spcBef>
                <a:spcPts val="0"/>
              </a:spcBef>
              <a:spcAft>
                <a:spcPts val="600"/>
              </a:spcAft>
              <a:buBlip>
                <a:blip r:embed="rId2"/>
              </a:buBlip>
            </a:pPr>
            <a:r>
              <a:rPr lang="en-US" sz="1400" dirty="0" smtClean="0">
                <a:cs typeface="+mn-cs"/>
              </a:rPr>
              <a:t>Rapporteur and </a:t>
            </a:r>
            <a:r>
              <a:rPr lang="en-US" altLang="zh-CN" sz="1400" dirty="0" smtClean="0">
                <a:cs typeface="+mn-cs"/>
              </a:rPr>
              <a:t>numbers for TR/TS</a:t>
            </a:r>
            <a:endParaRPr lang="en-US" sz="1400" dirty="0">
              <a:cs typeface="+mn-cs"/>
            </a:endParaRPr>
          </a:p>
          <a:p>
            <a:pPr lvl="1">
              <a:spcBef>
                <a:spcPts val="0"/>
              </a:spcBef>
              <a:spcAft>
                <a:spcPts val="600"/>
              </a:spcAft>
            </a:pPr>
            <a:r>
              <a:rPr lang="en-US" altLang="zh-CN" sz="1200" dirty="0" smtClean="0"/>
              <a:t>Please contact with WG Chair to decide the rapporteur for TR/TS</a:t>
            </a:r>
          </a:p>
          <a:p>
            <a:pPr lvl="1">
              <a:spcBef>
                <a:spcPts val="0"/>
              </a:spcBef>
              <a:spcAft>
                <a:spcPts val="600"/>
              </a:spcAft>
            </a:pPr>
            <a:r>
              <a:rPr lang="en-US" altLang="zh-CN" sz="1200" dirty="0" smtClean="0">
                <a:cs typeface="+mn-cs"/>
              </a:rPr>
              <a:t>Please contact </a:t>
            </a:r>
            <a:r>
              <a:rPr lang="en-US" altLang="zh-CN" sz="1200" dirty="0">
                <a:cs typeface="+mn-cs"/>
              </a:rPr>
              <a:t>WG </a:t>
            </a:r>
            <a:r>
              <a:rPr lang="en-US" altLang="zh-CN" sz="1200" dirty="0" smtClean="0">
                <a:cs typeface="+mn-cs"/>
              </a:rPr>
              <a:t>secretary for TR/TS number after the WID/SID capturing the new TS/TR is approved in RAN</a:t>
            </a:r>
            <a:endParaRPr lang="en-US" altLang="zh-CN" sz="1400" dirty="0" smtClean="0">
              <a:cs typeface="+mn-cs"/>
            </a:endParaRPr>
          </a:p>
          <a:p>
            <a:pPr marL="342882" lvl="1" indent="-342882">
              <a:spcBef>
                <a:spcPts val="0"/>
              </a:spcBef>
              <a:spcAft>
                <a:spcPts val="600"/>
              </a:spcAft>
              <a:buBlip>
                <a:blip r:embed="rId2"/>
              </a:buBlip>
            </a:pPr>
            <a:r>
              <a:rPr lang="en-US" altLang="zh-CN" sz="1400" dirty="0" smtClean="0">
                <a:cs typeface="+mn-cs"/>
              </a:rPr>
              <a:t>Update draft TR/TS in WG meetings</a:t>
            </a:r>
          </a:p>
          <a:p>
            <a:pPr lvl="1">
              <a:spcBef>
                <a:spcPts val="0"/>
              </a:spcBef>
              <a:spcAft>
                <a:spcPts val="600"/>
              </a:spcAft>
            </a:pPr>
            <a:r>
              <a:rPr lang="en-US" altLang="zh-CN" sz="1200" dirty="0" smtClean="0"/>
              <a:t>Before formally approved in RAN plenary, the draft TR/TS is maintained by rapporteur in WG. TP is expected to be used to add or change technique contents for draft TR/TS.</a:t>
            </a:r>
          </a:p>
          <a:p>
            <a:pPr lvl="1">
              <a:spcBef>
                <a:spcPts val="0"/>
              </a:spcBef>
              <a:spcAft>
                <a:spcPts val="600"/>
              </a:spcAft>
            </a:pPr>
            <a:r>
              <a:rPr lang="en-US" altLang="zh-CN" sz="1200" dirty="0" smtClean="0"/>
              <a:t>The rapporteur of draft TR/TS is expected to merge all the approved TPs and provide the updated draft TR/TS in the next meeting.</a:t>
            </a:r>
          </a:p>
          <a:p>
            <a:pPr lvl="1">
              <a:spcBef>
                <a:spcPts val="0"/>
              </a:spcBef>
              <a:spcAft>
                <a:spcPts val="600"/>
              </a:spcAft>
            </a:pPr>
            <a:r>
              <a:rPr lang="en-US" altLang="zh-CN" sz="1200" dirty="0" smtClean="0"/>
              <a:t>The version number for the draft TR/TS should start with v.0.X.0, e.g., v.0.1.0, and X will increase meeting by meeting</a:t>
            </a:r>
          </a:p>
          <a:p>
            <a:pPr marL="342882" lvl="1" indent="-342882">
              <a:spcBef>
                <a:spcPts val="0"/>
              </a:spcBef>
              <a:spcAft>
                <a:spcPts val="600"/>
              </a:spcAft>
              <a:buBlip>
                <a:blip r:embed="rId2"/>
              </a:buBlip>
            </a:pPr>
            <a:r>
              <a:rPr lang="en-US" altLang="zh-CN" sz="1400" dirty="0" smtClean="0">
                <a:cs typeface="+mn-cs"/>
              </a:rPr>
              <a:t>Submission and formally approve TR/TS to RAN plenary</a:t>
            </a:r>
          </a:p>
          <a:p>
            <a:pPr lvl="1">
              <a:spcBef>
                <a:spcPts val="0"/>
              </a:spcBef>
              <a:spcAft>
                <a:spcPts val="600"/>
              </a:spcAft>
            </a:pPr>
            <a:r>
              <a:rPr lang="en-US" altLang="zh-CN" sz="1200" dirty="0" smtClean="0"/>
              <a:t>According to the target date, the draft TR/TS is expected to be submitted to RAN plenary for information and/or approval.</a:t>
            </a:r>
          </a:p>
          <a:p>
            <a:pPr lvl="1">
              <a:spcBef>
                <a:spcPts val="0"/>
              </a:spcBef>
              <a:spcAft>
                <a:spcPts val="600"/>
              </a:spcAft>
            </a:pPr>
            <a:r>
              <a:rPr lang="en-US" altLang="zh-CN" sz="1200" dirty="0" smtClean="0"/>
              <a:t>Only the rapporteur of TR/TS is able to reserve </a:t>
            </a:r>
            <a:r>
              <a:rPr lang="en-US" altLang="zh-CN" sz="1200" dirty="0" err="1" smtClean="0"/>
              <a:t>tdoc</a:t>
            </a:r>
            <a:r>
              <a:rPr lang="en-US" altLang="zh-CN" sz="1200" dirty="0" smtClean="0"/>
              <a:t> number and upload </a:t>
            </a:r>
            <a:r>
              <a:rPr lang="en-US" altLang="zh-CN" sz="1200" dirty="0" err="1" smtClean="0"/>
              <a:t>tdoc</a:t>
            </a:r>
            <a:r>
              <a:rPr lang="en-US" altLang="zh-CN" sz="1200" dirty="0" smtClean="0"/>
              <a:t> for RAN plenary.</a:t>
            </a:r>
          </a:p>
          <a:p>
            <a:pPr lvl="1">
              <a:spcBef>
                <a:spcPts val="0"/>
              </a:spcBef>
              <a:spcAft>
                <a:spcPts val="600"/>
              </a:spcAft>
            </a:pPr>
            <a:r>
              <a:rPr lang="en-US" altLang="zh-CN" sz="1200" dirty="0" smtClean="0"/>
              <a:t>Before submitting TR/TS to RAN plenary, </a:t>
            </a:r>
            <a:r>
              <a:rPr lang="en-US" altLang="zh-CN" sz="1200" b="1" dirty="0" smtClean="0"/>
              <a:t>please provide the drafts to RAN MCC to perform 3GU upload checker</a:t>
            </a:r>
          </a:p>
          <a:p>
            <a:pPr lvl="1">
              <a:spcBef>
                <a:spcPts val="0"/>
              </a:spcBef>
              <a:spcAft>
                <a:spcPts val="600"/>
              </a:spcAft>
            </a:pPr>
            <a:r>
              <a:rPr lang="en-US" altLang="zh-CN" sz="1200" dirty="0" smtClean="0"/>
              <a:t>When submitting TR/TS, </a:t>
            </a:r>
            <a:r>
              <a:rPr lang="en-US" altLang="zh-CN" sz="1200" b="1" dirty="0" smtClean="0"/>
              <a:t>please use the template provided by RAN secretary. The template includes both presentation cover and specifications. Please put presentation cover and specifications in one zip file with proper </a:t>
            </a:r>
            <a:r>
              <a:rPr lang="en-US" altLang="zh-CN" sz="1200" b="1" dirty="0" err="1" smtClean="0"/>
              <a:t>tdoc</a:t>
            </a:r>
            <a:r>
              <a:rPr lang="en-US" altLang="zh-CN" sz="1200" b="1" dirty="0" smtClean="0"/>
              <a:t> number.</a:t>
            </a:r>
          </a:p>
          <a:p>
            <a:pPr lvl="2">
              <a:spcBef>
                <a:spcPts val="0"/>
              </a:spcBef>
              <a:spcAft>
                <a:spcPts val="600"/>
              </a:spcAft>
            </a:pPr>
            <a:r>
              <a:rPr lang="en-US" altLang="zh-CN" sz="1200" dirty="0" smtClean="0"/>
              <a:t>Please find example in </a:t>
            </a:r>
            <a:r>
              <a:rPr lang="en-US" altLang="zh-CN" sz="1200" dirty="0" smtClean="0">
                <a:hlinkClick r:id="rId3"/>
              </a:rPr>
              <a:t>3GPP_TS-TR_Template.zip</a:t>
            </a:r>
            <a:r>
              <a:rPr lang="en-US" altLang="zh-CN" sz="1200" dirty="0" smtClean="0"/>
              <a:t> and </a:t>
            </a:r>
            <a:r>
              <a:rPr lang="en-US" altLang="zh-CN" sz="1200" dirty="0" smtClean="0">
                <a:hlinkClick r:id="rId4"/>
              </a:rPr>
              <a:t>Spec_Submit.zip</a:t>
            </a:r>
            <a:r>
              <a:rPr lang="en-US" altLang="zh-CN" sz="1200" dirty="0" smtClean="0"/>
              <a:t> (presentation cover)</a:t>
            </a:r>
          </a:p>
          <a:p>
            <a:pPr lvl="1">
              <a:spcBef>
                <a:spcPts val="0"/>
              </a:spcBef>
              <a:spcAft>
                <a:spcPts val="600"/>
              </a:spcAft>
            </a:pPr>
            <a:r>
              <a:rPr lang="en-US" altLang="zh-CN" sz="1200" dirty="0"/>
              <a:t>P</a:t>
            </a:r>
            <a:r>
              <a:rPr lang="en-US" altLang="zh-CN" sz="1200" dirty="0" smtClean="0"/>
              <a:t>lease use version number v1.0.0 for the firs time submission to RAN plenary (for information or for one-step approval), and use version number v.2.0.0 for the second time (e.g., for formal approval after submission for information in the previous RAN)</a:t>
            </a:r>
          </a:p>
        </p:txBody>
      </p:sp>
      <p:sp>
        <p:nvSpPr>
          <p:cNvPr id="6" name="Title 1">
            <a:extLst>
              <a:ext uri="{FF2B5EF4-FFF2-40B4-BE49-F238E27FC236}">
                <a16:creationId xmlns:a16="http://schemas.microsoft.com/office/drawing/2014/main" xmlns="" id="{4653FC17-6DDA-4C90-8331-B521BC2ADE4B}"/>
              </a:ext>
            </a:extLst>
          </p:cNvPr>
          <p:cNvSpPr>
            <a:spLocks noGrp="1"/>
          </p:cNvSpPr>
          <p:nvPr>
            <p:ph type="title"/>
          </p:nvPr>
        </p:nvSpPr>
        <p:spPr>
          <a:xfrm>
            <a:off x="401652" y="130320"/>
            <a:ext cx="9605473" cy="1143001"/>
          </a:xfrm>
        </p:spPr>
        <p:txBody>
          <a:bodyPr/>
          <a:lstStyle/>
          <a:p>
            <a:r>
              <a:rPr lang="en-US" b="1" dirty="0" smtClean="0"/>
              <a:t>Correctly preparation for TR and TS</a:t>
            </a:r>
            <a:endParaRPr lang="ru-RU" dirty="0"/>
          </a:p>
        </p:txBody>
      </p:sp>
    </p:spTree>
    <p:extLst>
      <p:ext uri="{BB962C8B-B14F-4D97-AF65-F5344CB8AC3E}">
        <p14:creationId xmlns:p14="http://schemas.microsoft.com/office/powerpoint/2010/main" val="32014654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B1BE6906-4FA3-42DA-8E86-BA4DD12F41A6}"/>
              </a:ext>
            </a:extLst>
          </p:cNvPr>
          <p:cNvSpPr>
            <a:spLocks noGrp="1"/>
          </p:cNvSpPr>
          <p:nvPr>
            <p:ph idx="1"/>
          </p:nvPr>
        </p:nvSpPr>
        <p:spPr>
          <a:xfrm>
            <a:off x="401651" y="1273321"/>
            <a:ext cx="11622281" cy="5095171"/>
          </a:xfrm>
        </p:spPr>
        <p:txBody>
          <a:bodyPr/>
          <a:lstStyle/>
          <a:p>
            <a:pPr marL="342882" lvl="1" indent="-342882">
              <a:spcBef>
                <a:spcPts val="0"/>
              </a:spcBef>
              <a:spcAft>
                <a:spcPts val="600"/>
              </a:spcAft>
              <a:buBlip>
                <a:blip r:embed="rId2"/>
              </a:buBlip>
            </a:pPr>
            <a:r>
              <a:rPr lang="en-US" altLang="zh-CN" sz="1400" dirty="0" smtClean="0">
                <a:cs typeface="+mn-cs"/>
              </a:rPr>
              <a:t>CR </a:t>
            </a:r>
            <a:r>
              <a:rPr lang="en-US" altLang="zh-CN" sz="1400" dirty="0">
                <a:cs typeface="+mn-cs"/>
              </a:rPr>
              <a:t>for formally approved </a:t>
            </a:r>
            <a:r>
              <a:rPr lang="en-US" altLang="zh-CN" sz="1400" dirty="0" smtClean="0">
                <a:cs typeface="+mn-cs"/>
              </a:rPr>
              <a:t>TR/TS</a:t>
            </a:r>
          </a:p>
          <a:p>
            <a:pPr lvl="1">
              <a:spcBef>
                <a:spcPts val="0"/>
              </a:spcBef>
              <a:spcAft>
                <a:spcPts val="600"/>
              </a:spcAft>
            </a:pPr>
            <a:r>
              <a:rPr lang="en-US" altLang="zh-CN" sz="1200" dirty="0" smtClean="0"/>
              <a:t>After formally approved, TR/TS is under control of MCC. Please use CR for any kinds of change for TR/TS.</a:t>
            </a:r>
          </a:p>
          <a:p>
            <a:pPr marL="342882" lvl="1" indent="-342882">
              <a:spcBef>
                <a:spcPts val="0"/>
              </a:spcBef>
              <a:spcAft>
                <a:spcPts val="600"/>
              </a:spcAft>
              <a:buBlip>
                <a:blip r:embed="rId2"/>
              </a:buBlip>
            </a:pPr>
            <a:r>
              <a:rPr lang="en-US" altLang="zh-CN" sz="1400" dirty="0">
                <a:cs typeface="+mn-cs"/>
              </a:rPr>
              <a:t>Update of </a:t>
            </a:r>
            <a:r>
              <a:rPr lang="en-US" altLang="zh-CN" sz="1400" dirty="0" smtClean="0">
                <a:cs typeface="+mn-cs"/>
              </a:rPr>
              <a:t>copyright date in draft TR/TS</a:t>
            </a:r>
          </a:p>
          <a:p>
            <a:pPr lvl="1">
              <a:spcBef>
                <a:spcPts val="0"/>
              </a:spcBef>
              <a:spcAft>
                <a:spcPts val="600"/>
              </a:spcAft>
            </a:pPr>
            <a:r>
              <a:rPr lang="en-US" altLang="zh-CN" sz="1200" dirty="0"/>
              <a:t>Please update the date of draft </a:t>
            </a:r>
            <a:r>
              <a:rPr lang="en-US" altLang="zh-CN" sz="1200" dirty="0" smtClean="0"/>
              <a:t>TR/TS. The example is given below.</a:t>
            </a:r>
            <a:endParaRPr lang="en-US" altLang="zh-CN" sz="1200" dirty="0"/>
          </a:p>
        </p:txBody>
      </p:sp>
      <p:sp>
        <p:nvSpPr>
          <p:cNvPr id="6" name="Title 1">
            <a:extLst>
              <a:ext uri="{FF2B5EF4-FFF2-40B4-BE49-F238E27FC236}">
                <a16:creationId xmlns:a16="http://schemas.microsoft.com/office/drawing/2014/main" xmlns="" id="{4653FC17-6DDA-4C90-8331-B521BC2ADE4B}"/>
              </a:ext>
            </a:extLst>
          </p:cNvPr>
          <p:cNvSpPr>
            <a:spLocks noGrp="1"/>
          </p:cNvSpPr>
          <p:nvPr>
            <p:ph type="title"/>
          </p:nvPr>
        </p:nvSpPr>
        <p:spPr>
          <a:xfrm>
            <a:off x="401652" y="130320"/>
            <a:ext cx="9605473" cy="1143001"/>
          </a:xfrm>
        </p:spPr>
        <p:txBody>
          <a:bodyPr/>
          <a:lstStyle/>
          <a:p>
            <a:r>
              <a:rPr lang="en-US" b="1" dirty="0" smtClean="0"/>
              <a:t>Correctly preparation for TR and TS</a:t>
            </a:r>
            <a:endParaRPr lang="ru-RU" dirty="0"/>
          </a:p>
        </p:txBody>
      </p:sp>
      <p:pic>
        <p:nvPicPr>
          <p:cNvPr id="1026" name="Picture 4" descr="image00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29556" y="2513072"/>
            <a:ext cx="7553325" cy="121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4" name="直接连接符 3"/>
          <p:cNvCxnSpPr/>
          <p:nvPr/>
        </p:nvCxnSpPr>
        <p:spPr bwMode="auto">
          <a:xfrm flipV="1">
            <a:off x="2835479" y="3548543"/>
            <a:ext cx="494950" cy="1"/>
          </a:xfrm>
          <a:prstGeom prst="line">
            <a:avLst/>
          </a:prstGeom>
          <a:noFill/>
          <a:ln w="28575" cap="flat" cmpd="sng" algn="ctr">
            <a:solidFill>
              <a:srgbClr val="FF0000"/>
            </a:solidFill>
            <a:prstDash val="solid"/>
            <a:round/>
            <a:headEnd type="none" w="med" len="med"/>
            <a:tailEnd type="none" w="med" len="med"/>
          </a:ln>
          <a:effectLst/>
        </p:spPr>
      </p:cxnSp>
    </p:spTree>
    <p:extLst>
      <p:ext uri="{BB962C8B-B14F-4D97-AF65-F5344CB8AC3E}">
        <p14:creationId xmlns:p14="http://schemas.microsoft.com/office/powerpoint/2010/main" val="248817475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2"/>
          <a:stretch>
            <a:fillRect/>
          </a:stretch>
        </p:blipFill>
        <p:spPr>
          <a:xfrm>
            <a:off x="7460502" y="2914788"/>
            <a:ext cx="3545854" cy="3778232"/>
          </a:xfrm>
          <a:prstGeom prst="rect">
            <a:avLst/>
          </a:prstGeom>
        </p:spPr>
      </p:pic>
      <p:sp>
        <p:nvSpPr>
          <p:cNvPr id="3" name="Content Placeholder 2">
            <a:extLst>
              <a:ext uri="{FF2B5EF4-FFF2-40B4-BE49-F238E27FC236}">
                <a16:creationId xmlns:a16="http://schemas.microsoft.com/office/drawing/2014/main" xmlns="" id="{B1BE6906-4FA3-42DA-8E86-BA4DD12F41A6}"/>
              </a:ext>
            </a:extLst>
          </p:cNvPr>
          <p:cNvSpPr>
            <a:spLocks noGrp="1"/>
          </p:cNvSpPr>
          <p:nvPr>
            <p:ph idx="1"/>
          </p:nvPr>
        </p:nvSpPr>
        <p:spPr>
          <a:xfrm>
            <a:off x="401652" y="1273321"/>
            <a:ext cx="6101698" cy="5095171"/>
          </a:xfrm>
        </p:spPr>
        <p:txBody>
          <a:bodyPr/>
          <a:lstStyle/>
          <a:p>
            <a:pPr marL="342882" lvl="1" indent="-342882">
              <a:lnSpc>
                <a:spcPct val="150000"/>
              </a:lnSpc>
              <a:spcBef>
                <a:spcPts val="0"/>
              </a:spcBef>
              <a:spcAft>
                <a:spcPts val="600"/>
              </a:spcAft>
              <a:buBlip>
                <a:blip r:embed="rId3"/>
              </a:buBlip>
            </a:pPr>
            <a:r>
              <a:rPr lang="en-US" altLang="zh-CN" sz="1400" dirty="0"/>
              <a:t>TOHRU (Trace Online Hand Raising Utility) </a:t>
            </a:r>
            <a:r>
              <a:rPr lang="en-US" altLang="zh-CN" sz="1400" dirty="0" smtClean="0"/>
              <a:t>will be used for GTW</a:t>
            </a:r>
          </a:p>
          <a:p>
            <a:pPr lvl="1">
              <a:lnSpc>
                <a:spcPct val="150000"/>
              </a:lnSpc>
              <a:spcBef>
                <a:spcPts val="0"/>
              </a:spcBef>
              <a:spcAft>
                <a:spcPts val="0"/>
              </a:spcAft>
            </a:pPr>
            <a:r>
              <a:rPr lang="en-US" altLang="zh-CN" sz="1200" dirty="0" smtClean="0"/>
              <a:t>3GPP TOHRU will be used in this meeting (previously RAN4 used external TOHRU tool)</a:t>
            </a:r>
          </a:p>
          <a:p>
            <a:pPr lvl="1">
              <a:lnSpc>
                <a:spcPct val="150000"/>
              </a:lnSpc>
              <a:spcBef>
                <a:spcPts val="0"/>
              </a:spcBef>
              <a:spcAft>
                <a:spcPts val="0"/>
              </a:spcAft>
            </a:pPr>
            <a:r>
              <a:rPr lang="en-US" altLang="zh-CN" sz="1200" dirty="0" smtClean="0"/>
              <a:t>Hyperlink: </a:t>
            </a:r>
            <a:r>
              <a:rPr lang="zh-CN" altLang="zh-CN" sz="1200" dirty="0"/>
              <a:t> </a:t>
            </a:r>
            <a:r>
              <a:rPr lang="en-GB" altLang="zh-CN" sz="1200" u="sng" dirty="0">
                <a:hlinkClick r:id="rId4"/>
              </a:rPr>
              <a:t>https://www.3gpp.org/tohru/</a:t>
            </a:r>
            <a:endParaRPr lang="en-US" altLang="zh-CN" sz="1200" dirty="0"/>
          </a:p>
          <a:p>
            <a:pPr marL="342882" lvl="1" indent="-342882">
              <a:lnSpc>
                <a:spcPct val="150000"/>
              </a:lnSpc>
              <a:spcBef>
                <a:spcPts val="0"/>
              </a:spcBef>
              <a:spcAft>
                <a:spcPts val="600"/>
              </a:spcAft>
              <a:buBlip>
                <a:blip r:embed="rId3"/>
              </a:buBlip>
            </a:pPr>
            <a:r>
              <a:rPr lang="en-GB" altLang="zh-CN" sz="1400" dirty="0"/>
              <a:t>Together with the invitation for the </a:t>
            </a:r>
            <a:r>
              <a:rPr lang="en-GB" altLang="zh-CN" sz="1400" dirty="0" err="1"/>
              <a:t>GotoWebinar</a:t>
            </a:r>
            <a:r>
              <a:rPr lang="en-GB" altLang="zh-CN" sz="1400" dirty="0"/>
              <a:t> MCC provides you with </a:t>
            </a:r>
            <a:r>
              <a:rPr lang="en-GB" altLang="zh-CN" sz="1400" dirty="0" smtClean="0"/>
              <a:t>a "Meeting name" individually after your </a:t>
            </a:r>
            <a:r>
              <a:rPr lang="en-GB" altLang="zh-CN" sz="1400" dirty="0" err="1" smtClean="0"/>
              <a:t>registeration</a:t>
            </a:r>
            <a:r>
              <a:rPr lang="en-GB" altLang="zh-CN" sz="1400" dirty="0" smtClean="0"/>
              <a:t> </a:t>
            </a:r>
            <a:endParaRPr lang="en-GB" altLang="zh-CN" sz="1400" dirty="0"/>
          </a:p>
          <a:p>
            <a:pPr lvl="1">
              <a:lnSpc>
                <a:spcPct val="150000"/>
              </a:lnSpc>
              <a:spcBef>
                <a:spcPts val="0"/>
              </a:spcBef>
              <a:spcAft>
                <a:spcPts val="0"/>
              </a:spcAft>
            </a:pPr>
            <a:r>
              <a:rPr lang="en-GB" altLang="zh-CN" sz="1200" dirty="0" smtClean="0"/>
              <a:t>Meeting name (TOHRU </a:t>
            </a:r>
            <a:r>
              <a:rPr lang="en-GB" altLang="zh-CN" sz="1200" dirty="0"/>
              <a:t>Meeting </a:t>
            </a:r>
            <a:r>
              <a:rPr lang="en-GB" altLang="zh-CN" sz="1200" dirty="0" smtClean="0"/>
              <a:t>IDs):</a:t>
            </a:r>
            <a:endParaRPr lang="en-GB" altLang="zh-CN" sz="1200" dirty="0"/>
          </a:p>
          <a:p>
            <a:pPr lvl="2">
              <a:lnSpc>
                <a:spcPct val="150000"/>
              </a:lnSpc>
              <a:spcBef>
                <a:spcPts val="0"/>
              </a:spcBef>
              <a:spcAft>
                <a:spcPts val="0"/>
              </a:spcAft>
            </a:pPr>
            <a:r>
              <a:rPr lang="en-US" altLang="zh-CN" sz="1200" dirty="0"/>
              <a:t>Main session: RAN4_Main</a:t>
            </a:r>
          </a:p>
          <a:p>
            <a:pPr lvl="2">
              <a:lnSpc>
                <a:spcPct val="150000"/>
              </a:lnSpc>
              <a:spcBef>
                <a:spcPts val="0"/>
              </a:spcBef>
              <a:spcAft>
                <a:spcPts val="0"/>
              </a:spcAft>
            </a:pPr>
            <a:r>
              <a:rPr lang="en-US" altLang="zh-CN" sz="1200" dirty="0"/>
              <a:t>RRM session: RAN4_RRM</a:t>
            </a:r>
          </a:p>
          <a:p>
            <a:pPr lvl="2">
              <a:lnSpc>
                <a:spcPct val="150000"/>
              </a:lnSpc>
              <a:spcBef>
                <a:spcPts val="0"/>
              </a:spcBef>
              <a:spcAft>
                <a:spcPts val="0"/>
              </a:spcAft>
            </a:pPr>
            <a:r>
              <a:rPr lang="en-US" altLang="zh-CN" sz="1200" dirty="0" err="1"/>
              <a:t>BSRF_Demod_testing</a:t>
            </a:r>
            <a:r>
              <a:rPr lang="en-US" altLang="zh-CN" sz="1200" dirty="0"/>
              <a:t> session: </a:t>
            </a:r>
            <a:r>
              <a:rPr lang="en-US" altLang="zh-CN" sz="1200" dirty="0" smtClean="0"/>
              <a:t>RAN4_BSRF</a:t>
            </a:r>
          </a:p>
          <a:p>
            <a:pPr lvl="1">
              <a:lnSpc>
                <a:spcPct val="150000"/>
              </a:lnSpc>
              <a:spcBef>
                <a:spcPts val="0"/>
              </a:spcBef>
              <a:spcAft>
                <a:spcPts val="0"/>
              </a:spcAft>
            </a:pPr>
            <a:r>
              <a:rPr lang="en-US" altLang="zh-CN" sz="1200" dirty="0"/>
              <a:t>Enter your name </a:t>
            </a:r>
            <a:endParaRPr lang="en-US" altLang="zh-CN" sz="1200" dirty="0" smtClean="0"/>
          </a:p>
          <a:p>
            <a:pPr lvl="2">
              <a:lnSpc>
                <a:spcPct val="150000"/>
              </a:lnSpc>
              <a:spcBef>
                <a:spcPts val="0"/>
              </a:spcBef>
              <a:spcAft>
                <a:spcPts val="0"/>
              </a:spcAft>
            </a:pPr>
            <a:r>
              <a:rPr lang="en-GB" altLang="zh-CN" sz="1200" b="1" dirty="0"/>
              <a:t>&lt;represented company&gt;, &lt;first name&gt; &lt;family name&gt;</a:t>
            </a:r>
            <a:r>
              <a:rPr lang="en-GB" altLang="zh-CN" sz="1200" dirty="0"/>
              <a:t/>
            </a:r>
            <a:br>
              <a:rPr lang="en-GB" altLang="zh-CN" sz="1200" dirty="0"/>
            </a:br>
            <a:r>
              <a:rPr lang="en-GB" altLang="zh-CN" sz="1200" dirty="0"/>
              <a:t>e.g.: XY Telecom - Peter </a:t>
            </a:r>
            <a:r>
              <a:rPr lang="en-GB" altLang="zh-CN" sz="1200" dirty="0" err="1" smtClean="0"/>
              <a:t>Mustermann</a:t>
            </a:r>
            <a:endParaRPr lang="en-GB" altLang="zh-CN" sz="1200" dirty="0" smtClean="0"/>
          </a:p>
          <a:p>
            <a:pPr lvl="1">
              <a:lnSpc>
                <a:spcPct val="150000"/>
              </a:lnSpc>
              <a:spcBef>
                <a:spcPts val="0"/>
              </a:spcBef>
              <a:spcAft>
                <a:spcPts val="0"/>
              </a:spcAft>
            </a:pPr>
            <a:r>
              <a:rPr lang="en-US" altLang="zh-CN" sz="1200" dirty="0"/>
              <a:t>N</a:t>
            </a:r>
            <a:r>
              <a:rPr lang="en-US" altLang="zh-CN" sz="1200" dirty="0" smtClean="0"/>
              <a:t>eed </a:t>
            </a:r>
            <a:r>
              <a:rPr lang="en-US" altLang="zh-CN" sz="1200" dirty="0"/>
              <a:t>to manually push </a:t>
            </a:r>
            <a:r>
              <a:rPr lang="en-US" altLang="zh-CN" sz="1200" dirty="0" smtClean="0"/>
              <a:t> </a:t>
            </a:r>
            <a:r>
              <a:rPr lang="en-GB" altLang="zh-CN" sz="1200" dirty="0" smtClean="0"/>
              <a:t>"</a:t>
            </a:r>
            <a:r>
              <a:rPr lang="en-US" altLang="zh-CN" sz="1200" dirty="0" smtClean="0"/>
              <a:t>Refresh Queue</a:t>
            </a:r>
            <a:r>
              <a:rPr lang="en-GB" altLang="zh-CN" sz="1200" dirty="0" smtClean="0"/>
              <a:t>" </a:t>
            </a:r>
            <a:r>
              <a:rPr lang="en-US" altLang="zh-CN" sz="1200" dirty="0" smtClean="0"/>
              <a:t>or use </a:t>
            </a:r>
            <a:r>
              <a:rPr lang="en-GB" altLang="zh-CN" sz="1200" dirty="0" smtClean="0"/>
              <a:t>"</a:t>
            </a:r>
            <a:r>
              <a:rPr lang="en-US" altLang="zh-CN" sz="1200" dirty="0" smtClean="0"/>
              <a:t>Automatically </a:t>
            </a:r>
            <a:r>
              <a:rPr lang="en-US" altLang="zh-CN" sz="1200" dirty="0"/>
              <a:t>refresh queue every 3 </a:t>
            </a:r>
            <a:r>
              <a:rPr lang="en-US" altLang="zh-CN" sz="1200" dirty="0" smtClean="0"/>
              <a:t>seconds</a:t>
            </a:r>
            <a:r>
              <a:rPr lang="en-GB" altLang="zh-CN" sz="1200" dirty="0" smtClean="0"/>
              <a:t>"</a:t>
            </a:r>
            <a:r>
              <a:rPr lang="en-US" altLang="zh-CN" sz="1200" dirty="0" smtClean="0"/>
              <a:t>, </a:t>
            </a:r>
            <a:r>
              <a:rPr lang="en-US" altLang="zh-CN" sz="1200" dirty="0"/>
              <a:t>since this is different from the original TOHRU tool</a:t>
            </a:r>
            <a:r>
              <a:rPr lang="en-US" altLang="zh-CN" sz="1200" dirty="0" smtClean="0"/>
              <a:t>.</a:t>
            </a:r>
          </a:p>
          <a:p>
            <a:pPr lvl="1">
              <a:lnSpc>
                <a:spcPct val="150000"/>
              </a:lnSpc>
              <a:spcBef>
                <a:spcPts val="0"/>
              </a:spcBef>
              <a:spcAft>
                <a:spcPts val="0"/>
              </a:spcAft>
            </a:pPr>
            <a:r>
              <a:rPr lang="en-US" altLang="zh-CN" sz="1200" dirty="0" smtClean="0"/>
              <a:t>The other buttons are similar as the previous external TOHRU tool</a:t>
            </a:r>
            <a:endParaRPr lang="en-US" altLang="zh-CN" sz="1200" dirty="0"/>
          </a:p>
          <a:p>
            <a:pPr lvl="2">
              <a:lnSpc>
                <a:spcPct val="150000"/>
              </a:lnSpc>
              <a:spcBef>
                <a:spcPts val="0"/>
              </a:spcBef>
              <a:spcAft>
                <a:spcPts val="0"/>
              </a:spcAft>
            </a:pPr>
            <a:endParaRPr lang="en-US" altLang="zh-CN" sz="1200" b="1" dirty="0">
              <a:solidFill>
                <a:srgbClr val="FF0000"/>
              </a:solidFill>
            </a:endParaRPr>
          </a:p>
        </p:txBody>
      </p:sp>
      <p:sp>
        <p:nvSpPr>
          <p:cNvPr id="6" name="Title 1">
            <a:extLst>
              <a:ext uri="{FF2B5EF4-FFF2-40B4-BE49-F238E27FC236}">
                <a16:creationId xmlns:a16="http://schemas.microsoft.com/office/drawing/2014/main" xmlns="" id="{4653FC17-6DDA-4C90-8331-B521BC2ADE4B}"/>
              </a:ext>
            </a:extLst>
          </p:cNvPr>
          <p:cNvSpPr>
            <a:spLocks noGrp="1"/>
          </p:cNvSpPr>
          <p:nvPr>
            <p:ph type="title"/>
          </p:nvPr>
        </p:nvSpPr>
        <p:spPr>
          <a:xfrm>
            <a:off x="401652" y="130320"/>
            <a:ext cx="9263641" cy="1143001"/>
          </a:xfrm>
        </p:spPr>
        <p:txBody>
          <a:bodyPr/>
          <a:lstStyle/>
          <a:p>
            <a:r>
              <a:rPr lang="en-US" altLang="zh-CN" b="1" dirty="0"/>
              <a:t>Guidance of TOHRU for GTW</a:t>
            </a:r>
            <a:endParaRPr lang="ru-RU" b="1" dirty="0"/>
          </a:p>
        </p:txBody>
      </p:sp>
      <p:sp>
        <p:nvSpPr>
          <p:cNvPr id="2" name="椭圆 1"/>
          <p:cNvSpPr/>
          <p:nvPr/>
        </p:nvSpPr>
        <p:spPr bwMode="auto">
          <a:xfrm>
            <a:off x="7301323" y="5742773"/>
            <a:ext cx="2136449" cy="307649"/>
          </a:xfrm>
          <a:prstGeom prst="ellipse">
            <a:avLst/>
          </a:prstGeom>
          <a:noFill/>
          <a:ln w="952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342900" marR="0" indent="-342900" algn="l" defTabSz="914400" rtl="0" eaLnBrk="0" fontAlgn="base" latinLnBrk="0" hangingPunct="0">
              <a:lnSpc>
                <a:spcPct val="100000"/>
              </a:lnSpc>
              <a:spcBef>
                <a:spcPct val="20000"/>
              </a:spcBef>
              <a:spcAft>
                <a:spcPts val="600"/>
              </a:spcAft>
              <a:buClrTx/>
              <a:buSzTx/>
              <a:buFontTx/>
              <a:buBlip>
                <a:blip r:embed="rId3"/>
              </a:buBlip>
              <a:tabLst/>
            </a:pPr>
            <a:endParaRPr kumimoji="0" lang="zh-CN" altLang="en-US" sz="2400" b="0" i="0" u="none" strike="noStrike" cap="none" normalizeH="0" baseline="0" smtClean="0">
              <a:ln>
                <a:noFill/>
              </a:ln>
              <a:solidFill>
                <a:schemeClr val="tx1"/>
              </a:solidFill>
              <a:effectLst/>
              <a:latin typeface="Calibri" pitchFamily="34" charset="0"/>
            </a:endParaRPr>
          </a:p>
        </p:txBody>
      </p:sp>
      <p:sp>
        <p:nvSpPr>
          <p:cNvPr id="4" name="右箭头 3"/>
          <p:cNvSpPr/>
          <p:nvPr/>
        </p:nvSpPr>
        <p:spPr bwMode="auto">
          <a:xfrm rot="2045504">
            <a:off x="6777328" y="5596184"/>
            <a:ext cx="410198" cy="247828"/>
          </a:xfrm>
          <a:prstGeom prst="rightArrow">
            <a:avLst/>
          </a:prstGeom>
          <a:solidFill>
            <a:srgbClr val="C000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342900" marR="0" indent="-342900" algn="l" defTabSz="914400" rtl="0" eaLnBrk="0" fontAlgn="base" latinLnBrk="0" hangingPunct="0">
              <a:lnSpc>
                <a:spcPct val="100000"/>
              </a:lnSpc>
              <a:spcBef>
                <a:spcPct val="20000"/>
              </a:spcBef>
              <a:spcAft>
                <a:spcPts val="600"/>
              </a:spcAft>
              <a:buClrTx/>
              <a:buSzTx/>
              <a:buFontTx/>
              <a:buBlip>
                <a:blip r:embed="rId3"/>
              </a:buBlip>
              <a:tabLst/>
            </a:pPr>
            <a:endParaRPr kumimoji="0" lang="zh-CN" altLang="en-US" sz="2400" b="0" i="0" u="none" strike="noStrike" cap="none" normalizeH="0" baseline="0" smtClean="0">
              <a:ln>
                <a:noFill/>
              </a:ln>
              <a:solidFill>
                <a:schemeClr val="tx1"/>
              </a:solidFill>
              <a:effectLst/>
              <a:latin typeface="Calibri" pitchFamily="34" charset="0"/>
            </a:endParaRPr>
          </a:p>
        </p:txBody>
      </p:sp>
      <p:pic>
        <p:nvPicPr>
          <p:cNvPr id="7" name="图片 6"/>
          <p:cNvPicPr>
            <a:picLocks noChangeAspect="1"/>
          </p:cNvPicPr>
          <p:nvPr/>
        </p:nvPicPr>
        <p:blipFill>
          <a:blip r:embed="rId5"/>
          <a:stretch>
            <a:fillRect/>
          </a:stretch>
        </p:blipFill>
        <p:spPr>
          <a:xfrm>
            <a:off x="7460502" y="998290"/>
            <a:ext cx="3545854" cy="1840997"/>
          </a:xfrm>
          <a:prstGeom prst="rect">
            <a:avLst/>
          </a:prstGeom>
        </p:spPr>
      </p:pic>
      <p:sp>
        <p:nvSpPr>
          <p:cNvPr id="8" name="矩形 7"/>
          <p:cNvSpPr/>
          <p:nvPr/>
        </p:nvSpPr>
        <p:spPr bwMode="auto">
          <a:xfrm>
            <a:off x="8054959" y="5446336"/>
            <a:ext cx="1005150" cy="112361"/>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342900" marR="0" indent="-342900" algn="l" defTabSz="914400" rtl="0" eaLnBrk="0" fontAlgn="base" latinLnBrk="0" hangingPunct="0">
              <a:lnSpc>
                <a:spcPct val="100000"/>
              </a:lnSpc>
              <a:spcBef>
                <a:spcPct val="20000"/>
              </a:spcBef>
              <a:spcAft>
                <a:spcPts val="600"/>
              </a:spcAft>
              <a:buClrTx/>
              <a:buSzTx/>
              <a:buFontTx/>
              <a:buBlip>
                <a:blip r:embed="rId3"/>
              </a:buBlip>
              <a:tabLst/>
            </a:pPr>
            <a:endParaRPr kumimoji="0" lang="zh-CN" altLang="en-US" sz="2400" b="0" i="0" u="none" strike="noStrike" cap="none" normalizeH="0" baseline="0" smtClean="0">
              <a:ln>
                <a:noFill/>
              </a:ln>
              <a:solidFill>
                <a:schemeClr val="tx1"/>
              </a:solidFill>
              <a:effectLst/>
              <a:latin typeface="Calibri" pitchFamily="34" charset="0"/>
            </a:endParaRPr>
          </a:p>
        </p:txBody>
      </p:sp>
    </p:spTree>
    <p:extLst>
      <p:ext uri="{BB962C8B-B14F-4D97-AF65-F5344CB8AC3E}">
        <p14:creationId xmlns:p14="http://schemas.microsoft.com/office/powerpoint/2010/main" val="387197200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B1BE6906-4FA3-42DA-8E86-BA4DD12F41A6}"/>
              </a:ext>
            </a:extLst>
          </p:cNvPr>
          <p:cNvSpPr>
            <a:spLocks noGrp="1"/>
          </p:cNvSpPr>
          <p:nvPr>
            <p:ph idx="1"/>
          </p:nvPr>
        </p:nvSpPr>
        <p:spPr>
          <a:xfrm>
            <a:off x="401652" y="1273321"/>
            <a:ext cx="11417182" cy="5095171"/>
          </a:xfrm>
        </p:spPr>
        <p:txBody>
          <a:bodyPr/>
          <a:lstStyle/>
          <a:p>
            <a:pPr>
              <a:spcBef>
                <a:spcPts val="0"/>
              </a:spcBef>
              <a:spcAft>
                <a:spcPts val="600"/>
              </a:spcAft>
            </a:pPr>
            <a:r>
              <a:rPr lang="en-US" sz="1400" dirty="0"/>
              <a:t>Notes on email discussions</a:t>
            </a:r>
          </a:p>
          <a:p>
            <a:pPr lvl="1">
              <a:spcBef>
                <a:spcPts val="0"/>
              </a:spcBef>
              <a:spcAft>
                <a:spcPts val="600"/>
              </a:spcAft>
            </a:pPr>
            <a:r>
              <a:rPr lang="en-US" sz="1200" dirty="0"/>
              <a:t>Delegates are strongly encouraged to provide comments asap. Silence within a reasonable timeframe means no objection. </a:t>
            </a:r>
          </a:p>
          <a:p>
            <a:pPr lvl="1">
              <a:spcBef>
                <a:spcPts val="0"/>
              </a:spcBef>
              <a:spcAft>
                <a:spcPts val="600"/>
              </a:spcAft>
            </a:pPr>
            <a:r>
              <a:rPr lang="en-US" sz="1200" dirty="0"/>
              <a:t>It is strongly encouraged that each company/delegate consolidate their comments/views and send them out in one email for each email thread.</a:t>
            </a:r>
          </a:p>
          <a:p>
            <a:pPr lvl="1">
              <a:spcBef>
                <a:spcPts val="0"/>
              </a:spcBef>
              <a:spcAft>
                <a:spcPts val="600"/>
              </a:spcAft>
            </a:pPr>
            <a:r>
              <a:rPr lang="en-US" sz="1200" dirty="0"/>
              <a:t>Each email thread needs to use a clear and consistent thread title for easy tracking (the thread title will be announced)</a:t>
            </a:r>
          </a:p>
          <a:p>
            <a:pPr lvl="2">
              <a:spcBef>
                <a:spcPts val="0"/>
              </a:spcBef>
              <a:spcAft>
                <a:spcPts val="600"/>
              </a:spcAft>
            </a:pPr>
            <a:r>
              <a:rPr lang="en-US" altLang="zh-CN" sz="1200" dirty="0"/>
              <a:t>E.g., if not done appropriately, after a while an email thread may become something like:</a:t>
            </a:r>
          </a:p>
          <a:p>
            <a:pPr lvl="3">
              <a:spcBef>
                <a:spcPts val="0"/>
              </a:spcBef>
              <a:spcAft>
                <a:spcPts val="600"/>
              </a:spcAft>
            </a:pPr>
            <a:r>
              <a:rPr lang="en-US" altLang="zh-CN" sz="1200" dirty="0"/>
              <a:t>RE: </a:t>
            </a:r>
            <a:r>
              <a:rPr lang="en-US" altLang="zh-CN" sz="1200" dirty="0" err="1"/>
              <a:t>xxxx</a:t>
            </a:r>
            <a:endParaRPr lang="en-US" altLang="zh-CN" sz="1200" dirty="0"/>
          </a:p>
          <a:p>
            <a:pPr lvl="3">
              <a:spcBef>
                <a:spcPts val="0"/>
              </a:spcBef>
              <a:spcAft>
                <a:spcPts val="600"/>
              </a:spcAft>
            </a:pPr>
            <a:r>
              <a:rPr lang="en-US" altLang="zh-CN" sz="1200" dirty="0"/>
              <a:t>RE: RE: </a:t>
            </a:r>
            <a:r>
              <a:rPr lang="en-US" altLang="zh-CN" sz="1200" dirty="0" err="1"/>
              <a:t>xxxx</a:t>
            </a:r>
            <a:endParaRPr lang="en-US" altLang="zh-CN" sz="1200" dirty="0"/>
          </a:p>
          <a:p>
            <a:pPr lvl="3">
              <a:spcBef>
                <a:spcPts val="0"/>
              </a:spcBef>
              <a:spcAft>
                <a:spcPts val="600"/>
              </a:spcAft>
            </a:pPr>
            <a:r>
              <a:rPr lang="zh-CN" altLang="en-US" sz="1200" dirty="0"/>
              <a:t>回复</a:t>
            </a:r>
            <a:r>
              <a:rPr lang="en-US" altLang="zh-CN" sz="1200" dirty="0"/>
              <a:t>:RE: </a:t>
            </a:r>
            <a:r>
              <a:rPr lang="en-US" altLang="zh-CN" sz="1200" dirty="0" err="1"/>
              <a:t>xxxx</a:t>
            </a:r>
            <a:endParaRPr lang="en-US" altLang="zh-CN" sz="1200" dirty="0"/>
          </a:p>
          <a:p>
            <a:pPr lvl="3">
              <a:spcBef>
                <a:spcPts val="0"/>
              </a:spcBef>
              <a:spcAft>
                <a:spcPts val="600"/>
              </a:spcAft>
            </a:pPr>
            <a:r>
              <a:rPr lang="en-US" altLang="zh-CN" sz="1200" dirty="0"/>
              <a:t>[External] RE: </a:t>
            </a:r>
            <a:r>
              <a:rPr lang="en-US" altLang="zh-CN" sz="1200" dirty="0" err="1"/>
              <a:t>xxxx</a:t>
            </a:r>
            <a:r>
              <a:rPr lang="en-US" altLang="zh-CN" sz="1200" dirty="0"/>
              <a:t> … etc.</a:t>
            </a:r>
          </a:p>
          <a:p>
            <a:pPr marL="1371532" lvl="3" indent="0">
              <a:spcBef>
                <a:spcPts val="0"/>
              </a:spcBef>
              <a:spcAft>
                <a:spcPts val="600"/>
              </a:spcAft>
              <a:buNone/>
            </a:pPr>
            <a:r>
              <a:rPr lang="en-US" altLang="zh-CN" sz="1200" dirty="0"/>
              <a:t>which makes it very hard to track. </a:t>
            </a:r>
            <a:r>
              <a:rPr lang="en-US" altLang="zh-CN" sz="1200" dirty="0">
                <a:solidFill>
                  <a:srgbClr val="FF0000"/>
                </a:solidFill>
              </a:rPr>
              <a:t>PLEASE fix it to RE: </a:t>
            </a:r>
            <a:r>
              <a:rPr lang="en-US" altLang="zh-CN" sz="1200" dirty="0" err="1">
                <a:solidFill>
                  <a:srgbClr val="FF0000"/>
                </a:solidFill>
              </a:rPr>
              <a:t>xxxx</a:t>
            </a:r>
            <a:r>
              <a:rPr lang="en-US" altLang="zh-CN" sz="1200" dirty="0"/>
              <a:t>!</a:t>
            </a:r>
            <a:endParaRPr lang="en-US" sz="1200" dirty="0"/>
          </a:p>
          <a:p>
            <a:pPr lvl="2">
              <a:spcBef>
                <a:spcPts val="0"/>
              </a:spcBef>
              <a:spcAft>
                <a:spcPts val="600"/>
              </a:spcAft>
            </a:pPr>
            <a:r>
              <a:rPr lang="en-US" sz="1200" dirty="0"/>
              <a:t>Some instruction how to </a:t>
            </a:r>
            <a:r>
              <a:rPr lang="en-US" sz="1200" dirty="0" err="1"/>
              <a:t>get“RE:”in</a:t>
            </a:r>
            <a:r>
              <a:rPr lang="en-US" sz="1200" dirty="0"/>
              <a:t> word: </a:t>
            </a:r>
          </a:p>
          <a:p>
            <a:pPr lvl="3">
              <a:spcBef>
                <a:spcPts val="0"/>
              </a:spcBef>
              <a:spcAft>
                <a:spcPts val="600"/>
              </a:spcAft>
            </a:pPr>
            <a:r>
              <a:rPr lang="en-US" altLang="zh-CN" sz="1200" u="sng" dirty="0">
                <a:hlinkClick r:id="rId2"/>
              </a:rPr>
              <a:t>https://www.extendoffice.com/documents/outlook/4495-outlook-reply-subject-prefix.html</a:t>
            </a:r>
            <a:r>
              <a:rPr lang="en-US" altLang="zh-CN" sz="1200" dirty="0"/>
              <a:t>  </a:t>
            </a:r>
          </a:p>
          <a:p>
            <a:pPr lvl="1">
              <a:spcBef>
                <a:spcPts val="0"/>
              </a:spcBef>
              <a:spcAft>
                <a:spcPts val="600"/>
              </a:spcAft>
            </a:pPr>
            <a:r>
              <a:rPr lang="en-US" altLang="zh-CN" sz="1200" dirty="0"/>
              <a:t>It is encouraged NOT to send the email just to indicate the comment is uploaded. But the moderator needs indicate the upload of summary by the deadline, and authors of WF/LS/CRs in 2nd round needs indicate the upload by the deadline.</a:t>
            </a:r>
          </a:p>
          <a:p>
            <a:pPr lvl="1">
              <a:spcBef>
                <a:spcPts val="0"/>
              </a:spcBef>
              <a:spcAft>
                <a:spcPts val="600"/>
              </a:spcAft>
            </a:pPr>
            <a:r>
              <a:rPr lang="en-US" altLang="zh-CN" sz="1200" dirty="0"/>
              <a:t>Technique comments/responses for summary and WF/LS/CRs in RAN4 email reflector are allowed.</a:t>
            </a:r>
          </a:p>
          <a:p>
            <a:pPr marL="914354" lvl="2" indent="0">
              <a:spcBef>
                <a:spcPts val="0"/>
              </a:spcBef>
              <a:spcAft>
                <a:spcPts val="600"/>
              </a:spcAft>
              <a:buNone/>
            </a:pPr>
            <a:endParaRPr lang="en-US" sz="1200" dirty="0"/>
          </a:p>
        </p:txBody>
      </p:sp>
      <p:sp>
        <p:nvSpPr>
          <p:cNvPr id="6" name="Title 1">
            <a:extLst>
              <a:ext uri="{FF2B5EF4-FFF2-40B4-BE49-F238E27FC236}">
                <a16:creationId xmlns:a16="http://schemas.microsoft.com/office/drawing/2014/main" xmlns="" id="{4653FC17-6DDA-4C90-8331-B521BC2ADE4B}"/>
              </a:ext>
            </a:extLst>
          </p:cNvPr>
          <p:cNvSpPr>
            <a:spLocks noGrp="1"/>
          </p:cNvSpPr>
          <p:nvPr>
            <p:ph type="title"/>
          </p:nvPr>
        </p:nvSpPr>
        <p:spPr>
          <a:xfrm>
            <a:off x="401652" y="130320"/>
            <a:ext cx="9263641" cy="1143001"/>
          </a:xfrm>
        </p:spPr>
        <p:txBody>
          <a:bodyPr/>
          <a:lstStyle/>
          <a:p>
            <a:r>
              <a:rPr lang="en-US" b="1" dirty="0"/>
              <a:t>Other guidelines</a:t>
            </a:r>
            <a:endParaRPr lang="ru-RU" dirty="0"/>
          </a:p>
        </p:txBody>
      </p:sp>
    </p:spTree>
    <p:extLst>
      <p:ext uri="{BB962C8B-B14F-4D97-AF65-F5344CB8AC3E}">
        <p14:creationId xmlns:p14="http://schemas.microsoft.com/office/powerpoint/2010/main" val="54628551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B1BE6906-4FA3-42DA-8E86-BA4DD12F41A6}"/>
              </a:ext>
            </a:extLst>
          </p:cNvPr>
          <p:cNvSpPr>
            <a:spLocks noGrp="1"/>
          </p:cNvSpPr>
          <p:nvPr>
            <p:ph idx="1"/>
          </p:nvPr>
        </p:nvSpPr>
        <p:spPr>
          <a:xfrm>
            <a:off x="401652" y="1273321"/>
            <a:ext cx="11417182" cy="5095171"/>
          </a:xfrm>
        </p:spPr>
        <p:txBody>
          <a:bodyPr/>
          <a:lstStyle/>
          <a:p>
            <a:pPr>
              <a:spcBef>
                <a:spcPts val="0"/>
              </a:spcBef>
              <a:spcAft>
                <a:spcPts val="600"/>
              </a:spcAft>
            </a:pPr>
            <a:r>
              <a:rPr lang="en-US" sz="1400" dirty="0"/>
              <a:t>Notes on email discussions</a:t>
            </a:r>
          </a:p>
          <a:p>
            <a:pPr lvl="1">
              <a:spcBef>
                <a:spcPts val="0"/>
              </a:spcBef>
              <a:spcAft>
                <a:spcPts val="600"/>
              </a:spcAft>
            </a:pPr>
            <a:r>
              <a:rPr lang="en-US" sz="1200" dirty="0"/>
              <a:t>Please upload your drafts or formal </a:t>
            </a:r>
            <a:r>
              <a:rPr lang="en-US" sz="1200" dirty="0" err="1"/>
              <a:t>tdocs</a:t>
            </a:r>
            <a:r>
              <a:rPr lang="en-US" sz="1200" dirty="0"/>
              <a:t> to the online server. Avoid using email attachment (especially large attachments) for sharing drafts, which may cause email problems. In Draft folder, each email thread will have its own sub-folder</a:t>
            </a:r>
          </a:p>
          <a:p>
            <a:pPr lvl="2">
              <a:spcBef>
                <a:spcPts val="0"/>
              </a:spcBef>
              <a:spcAft>
                <a:spcPts val="600"/>
              </a:spcAft>
            </a:pPr>
            <a:r>
              <a:rPr lang="en-US" sz="1200" dirty="0"/>
              <a:t>Note if delegates experience persistent problems or issues when uploading the drafts, they can email it to Carolyn.</a:t>
            </a:r>
          </a:p>
          <a:p>
            <a:pPr lvl="1">
              <a:spcBef>
                <a:spcPts val="0"/>
              </a:spcBef>
              <a:spcAft>
                <a:spcPts val="600"/>
              </a:spcAft>
            </a:pPr>
            <a:r>
              <a:rPr lang="en-US" sz="1200" dirty="0"/>
              <a:t>Length of file names shall be reduced, e.g.</a:t>
            </a:r>
          </a:p>
          <a:p>
            <a:pPr lvl="2">
              <a:spcBef>
                <a:spcPts val="0"/>
              </a:spcBef>
              <a:spcAft>
                <a:spcPts val="600"/>
              </a:spcAft>
            </a:pPr>
            <a:r>
              <a:rPr lang="en-US" sz="1200" dirty="0"/>
              <a:t>At the beginning of the first round, moderators share /ftp/</a:t>
            </a:r>
            <a:r>
              <a:rPr lang="en-US" sz="1200" dirty="0" err="1"/>
              <a:t>tsg_ran</a:t>
            </a:r>
            <a:r>
              <a:rPr lang="en-US" sz="1200" dirty="0"/>
              <a:t>/WG4_Radio/TSGR4_99_e/Inbox/Drafts/[99e][101]</a:t>
            </a:r>
            <a:r>
              <a:rPr lang="en-US" sz="1200" dirty="0" err="1"/>
              <a:t>NR_New</a:t>
            </a:r>
            <a:r>
              <a:rPr lang="en-US" altLang="zh-CN" sz="1200" dirty="0" err="1"/>
              <a:t>RAT_SysParameters</a:t>
            </a:r>
            <a:r>
              <a:rPr lang="en-US" altLang="zh-CN" sz="1200" dirty="0"/>
              <a:t>\Summary_101_1st round_v01.docx</a:t>
            </a:r>
          </a:p>
          <a:p>
            <a:pPr lvl="2">
              <a:spcBef>
                <a:spcPts val="0"/>
              </a:spcBef>
              <a:spcAft>
                <a:spcPts val="600"/>
              </a:spcAft>
            </a:pPr>
            <a:r>
              <a:rPr lang="en-US" sz="1200" dirty="0"/>
              <a:t>After update by company A: Summary_101_1st round_v02_companyA</a:t>
            </a:r>
          </a:p>
          <a:p>
            <a:pPr lvl="2">
              <a:spcBef>
                <a:spcPts val="0"/>
              </a:spcBef>
              <a:spcAft>
                <a:spcPts val="600"/>
              </a:spcAft>
            </a:pPr>
            <a:r>
              <a:rPr lang="en-US" sz="1200" dirty="0"/>
              <a:t>After update by company B: Summary_101_1st round_v03_companyA_companyB</a:t>
            </a:r>
          </a:p>
          <a:p>
            <a:pPr lvl="2">
              <a:spcBef>
                <a:spcPts val="0"/>
              </a:spcBef>
              <a:spcAft>
                <a:spcPts val="600"/>
              </a:spcAft>
            </a:pPr>
            <a:r>
              <a:rPr lang="en-US" sz="1200" dirty="0"/>
              <a:t>After update by company C: Summary_101_1st round_v04_company</a:t>
            </a:r>
            <a:r>
              <a:rPr lang="en-US" altLang="zh-CN" sz="1200" dirty="0"/>
              <a:t>B</a:t>
            </a:r>
            <a:r>
              <a:rPr lang="en-US" sz="1200" dirty="0"/>
              <a:t>_companyC</a:t>
            </a:r>
          </a:p>
          <a:p>
            <a:pPr lvl="1">
              <a:spcBef>
                <a:spcPts val="0"/>
              </a:spcBef>
              <a:spcAft>
                <a:spcPts val="600"/>
              </a:spcAft>
            </a:pPr>
            <a:r>
              <a:rPr lang="en-US" sz="1200" dirty="0"/>
              <a:t>Please follow above naming nomenclature when providing your comments on </a:t>
            </a:r>
            <a:r>
              <a:rPr lang="en-US" sz="1200" dirty="0" err="1"/>
              <a:t>Tdoc</a:t>
            </a:r>
            <a:r>
              <a:rPr lang="en-US" sz="1200" dirty="0"/>
              <a:t> for summary, revised WFs/CRs/LS, …for other easy tracking.</a:t>
            </a:r>
          </a:p>
          <a:p>
            <a:pPr lvl="2">
              <a:spcBef>
                <a:spcPts val="0"/>
              </a:spcBef>
              <a:spcAft>
                <a:spcPts val="600"/>
              </a:spcAft>
            </a:pPr>
            <a:r>
              <a:rPr lang="en-US" altLang="zh-CN" sz="1200" dirty="0"/>
              <a:t>For CR/draft CR, provide comments for CRs by adding </a:t>
            </a:r>
            <a:r>
              <a:rPr lang="en-US" altLang="zh-CN" sz="1200" i="1" dirty="0"/>
              <a:t>New comments</a:t>
            </a:r>
            <a:r>
              <a:rPr lang="en-US" altLang="zh-CN" sz="1200" dirty="0"/>
              <a:t> and suggested changes with </a:t>
            </a:r>
            <a:r>
              <a:rPr lang="en-US" altLang="zh-CN" sz="1200" i="1" dirty="0"/>
              <a:t>Markup </a:t>
            </a:r>
            <a:r>
              <a:rPr lang="en-US" altLang="zh-CN" sz="1200" dirty="0"/>
              <a:t>in revised CRs for being easily understood. One example is given below: Rev_R4-21xxxxx_1</a:t>
            </a:r>
            <a:r>
              <a:rPr lang="en-US" altLang="zh-CN" sz="1200" baseline="30000" dirty="0"/>
              <a:t>st</a:t>
            </a:r>
            <a:r>
              <a:rPr lang="en-US" altLang="zh-CN" sz="1200" dirty="0"/>
              <a:t> round_v0x_companyB_companyC </a:t>
            </a:r>
          </a:p>
          <a:p>
            <a:pPr lvl="1">
              <a:spcBef>
                <a:spcPts val="0"/>
              </a:spcBef>
              <a:spcAft>
                <a:spcPts val="600"/>
              </a:spcAft>
            </a:pPr>
            <a:endParaRPr lang="en-US" sz="1200" dirty="0">
              <a:solidFill>
                <a:srgbClr val="0000FF"/>
              </a:solidFill>
            </a:endParaRPr>
          </a:p>
        </p:txBody>
      </p:sp>
      <p:sp>
        <p:nvSpPr>
          <p:cNvPr id="6" name="Title 1">
            <a:extLst>
              <a:ext uri="{FF2B5EF4-FFF2-40B4-BE49-F238E27FC236}">
                <a16:creationId xmlns:a16="http://schemas.microsoft.com/office/drawing/2014/main" xmlns="" id="{4653FC17-6DDA-4C90-8331-B521BC2ADE4B}"/>
              </a:ext>
            </a:extLst>
          </p:cNvPr>
          <p:cNvSpPr>
            <a:spLocks noGrp="1"/>
          </p:cNvSpPr>
          <p:nvPr>
            <p:ph type="title"/>
          </p:nvPr>
        </p:nvSpPr>
        <p:spPr>
          <a:xfrm>
            <a:off x="401652" y="130320"/>
            <a:ext cx="9263641" cy="1143001"/>
          </a:xfrm>
        </p:spPr>
        <p:txBody>
          <a:bodyPr/>
          <a:lstStyle/>
          <a:p>
            <a:r>
              <a:rPr lang="en-US" b="1" dirty="0"/>
              <a:t>Other guidelines (cont.)</a:t>
            </a:r>
            <a:r>
              <a:rPr lang="en-US" dirty="0"/>
              <a:t> </a:t>
            </a:r>
            <a:endParaRPr lang="ru-RU" dirty="0"/>
          </a:p>
        </p:txBody>
      </p:sp>
      <p:pic>
        <p:nvPicPr>
          <p:cNvPr id="4" name="图片 3"/>
          <p:cNvPicPr>
            <a:picLocks noChangeAspect="1"/>
          </p:cNvPicPr>
          <p:nvPr/>
        </p:nvPicPr>
        <p:blipFill>
          <a:blip r:embed="rId2"/>
          <a:stretch>
            <a:fillRect/>
          </a:stretch>
        </p:blipFill>
        <p:spPr>
          <a:xfrm>
            <a:off x="957129" y="4627818"/>
            <a:ext cx="9904576" cy="1415931"/>
          </a:xfrm>
          <a:prstGeom prst="rect">
            <a:avLst/>
          </a:prstGeom>
        </p:spPr>
      </p:pic>
    </p:spTree>
    <p:extLst>
      <p:ext uri="{BB962C8B-B14F-4D97-AF65-F5344CB8AC3E}">
        <p14:creationId xmlns:p14="http://schemas.microsoft.com/office/powerpoint/2010/main" val="114157336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B1BE6906-4FA3-42DA-8E86-BA4DD12F41A6}"/>
              </a:ext>
            </a:extLst>
          </p:cNvPr>
          <p:cNvSpPr>
            <a:spLocks noGrp="1"/>
          </p:cNvSpPr>
          <p:nvPr>
            <p:ph idx="1"/>
          </p:nvPr>
        </p:nvSpPr>
        <p:spPr>
          <a:xfrm>
            <a:off x="401652" y="1273321"/>
            <a:ext cx="11417182" cy="5095171"/>
          </a:xfrm>
        </p:spPr>
        <p:txBody>
          <a:bodyPr/>
          <a:lstStyle/>
          <a:p>
            <a:pPr marL="342882" lvl="2" indent="-342882">
              <a:spcBef>
                <a:spcPts val="0"/>
              </a:spcBef>
              <a:spcAft>
                <a:spcPts val="600"/>
              </a:spcAft>
              <a:buBlip>
                <a:blip r:embed="rId2"/>
              </a:buBlip>
            </a:pPr>
            <a:r>
              <a:rPr lang="en-US" altLang="zh-CN" sz="1400" dirty="0" smtClean="0">
                <a:cs typeface="+mn-cs"/>
              </a:rPr>
              <a:t>Role </a:t>
            </a:r>
            <a:r>
              <a:rPr lang="en-US" altLang="zh-CN" sz="1400" dirty="0">
                <a:cs typeface="+mn-cs"/>
              </a:rPr>
              <a:t>of moderators</a:t>
            </a:r>
          </a:p>
          <a:p>
            <a:pPr lvl="1">
              <a:spcBef>
                <a:spcPts val="0"/>
              </a:spcBef>
              <a:spcAft>
                <a:spcPts val="600"/>
              </a:spcAft>
            </a:pPr>
            <a:r>
              <a:rPr lang="en-US" altLang="zh-CN" sz="1200" dirty="0"/>
              <a:t>Moderator is a neutral technical competent facilitator of discussion and is expected to provide summaries timely and impartially, and try their best way to drive progress.</a:t>
            </a:r>
          </a:p>
          <a:p>
            <a:pPr lvl="1">
              <a:spcBef>
                <a:spcPts val="0"/>
              </a:spcBef>
              <a:spcAft>
                <a:spcPts val="600"/>
              </a:spcAft>
            </a:pPr>
            <a:r>
              <a:rPr lang="en-US" altLang="zh-CN" sz="1200" dirty="0"/>
              <a:t>Feedback on moderator performance is expected to be given privately to the Chair.</a:t>
            </a:r>
          </a:p>
          <a:p>
            <a:pPr lvl="1">
              <a:spcBef>
                <a:spcPts val="0"/>
              </a:spcBef>
              <a:spcAft>
                <a:spcPts val="600"/>
              </a:spcAft>
            </a:pPr>
            <a:r>
              <a:rPr lang="en-US" altLang="zh-CN" sz="1200" dirty="0" err="1"/>
              <a:t>Tdoc</a:t>
            </a:r>
            <a:r>
              <a:rPr lang="en-US" altLang="zh-CN" sz="1200" dirty="0"/>
              <a:t> of a moderator summary is sourced as “Moderator (company name</a:t>
            </a:r>
            <a:r>
              <a:rPr lang="en-US" altLang="zh-CN" sz="1200" dirty="0" smtClean="0"/>
              <a:t>)”.</a:t>
            </a:r>
            <a:endParaRPr lang="en-US" altLang="zh-CN" sz="1200" dirty="0"/>
          </a:p>
        </p:txBody>
      </p:sp>
      <p:sp>
        <p:nvSpPr>
          <p:cNvPr id="6" name="Title 1">
            <a:extLst>
              <a:ext uri="{FF2B5EF4-FFF2-40B4-BE49-F238E27FC236}">
                <a16:creationId xmlns:a16="http://schemas.microsoft.com/office/drawing/2014/main" xmlns="" id="{4653FC17-6DDA-4C90-8331-B521BC2ADE4B}"/>
              </a:ext>
            </a:extLst>
          </p:cNvPr>
          <p:cNvSpPr>
            <a:spLocks noGrp="1"/>
          </p:cNvSpPr>
          <p:nvPr>
            <p:ph type="title"/>
          </p:nvPr>
        </p:nvSpPr>
        <p:spPr>
          <a:xfrm>
            <a:off x="401652" y="130320"/>
            <a:ext cx="9263641" cy="1143001"/>
          </a:xfrm>
        </p:spPr>
        <p:txBody>
          <a:bodyPr/>
          <a:lstStyle/>
          <a:p>
            <a:r>
              <a:rPr lang="en-US" b="1" dirty="0"/>
              <a:t>Other guidelines (cont.)</a:t>
            </a:r>
            <a:r>
              <a:rPr lang="en-US" dirty="0"/>
              <a:t> </a:t>
            </a:r>
            <a:endParaRPr lang="ru-RU" dirty="0"/>
          </a:p>
        </p:txBody>
      </p:sp>
    </p:spTree>
    <p:extLst>
      <p:ext uri="{BB962C8B-B14F-4D97-AF65-F5344CB8AC3E}">
        <p14:creationId xmlns:p14="http://schemas.microsoft.com/office/powerpoint/2010/main" val="280158058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r>
              <a:rPr lang="en-US" altLang="zh-CN" dirty="0"/>
              <a:t>Thanks!</a:t>
            </a:r>
            <a:endParaRPr lang="zh-CN" altLang="en-US" dirty="0"/>
          </a:p>
        </p:txBody>
      </p:sp>
      <p:sp>
        <p:nvSpPr>
          <p:cNvPr id="3" name="副标题 2"/>
          <p:cNvSpPr>
            <a:spLocks noGrp="1"/>
          </p:cNvSpPr>
          <p:nvPr>
            <p:ph type="subTitle" idx="1"/>
          </p:nvPr>
        </p:nvSpPr>
        <p:spPr/>
        <p:txBody>
          <a:bodyPr/>
          <a:lstStyle/>
          <a:p>
            <a:r>
              <a:rPr lang="en-US" altLang="zh-CN" sz="2400" dirty="0"/>
              <a:t>Wish a successful RAN4 meeting</a:t>
            </a:r>
            <a:endParaRPr lang="zh-CN" altLang="en-US" sz="2400" dirty="0"/>
          </a:p>
        </p:txBody>
      </p:sp>
    </p:spTree>
    <p:extLst>
      <p:ext uri="{BB962C8B-B14F-4D97-AF65-F5344CB8AC3E}">
        <p14:creationId xmlns:p14="http://schemas.microsoft.com/office/powerpoint/2010/main" val="67501116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4653FC17-6DDA-4C90-8331-B521BC2ADE4B}"/>
              </a:ext>
            </a:extLst>
          </p:cNvPr>
          <p:cNvSpPr>
            <a:spLocks noGrp="1"/>
          </p:cNvSpPr>
          <p:nvPr>
            <p:ph type="title"/>
          </p:nvPr>
        </p:nvSpPr>
        <p:spPr>
          <a:xfrm>
            <a:off x="401652" y="130320"/>
            <a:ext cx="9263641" cy="1143001"/>
          </a:xfrm>
        </p:spPr>
        <p:txBody>
          <a:bodyPr/>
          <a:lstStyle/>
          <a:p>
            <a:r>
              <a:rPr lang="en-US" b="1" dirty="0"/>
              <a:t>General Aspects</a:t>
            </a:r>
            <a:r>
              <a:rPr lang="en-US" dirty="0"/>
              <a:t> </a:t>
            </a:r>
            <a:endParaRPr lang="ru-RU" dirty="0"/>
          </a:p>
        </p:txBody>
      </p:sp>
      <p:sp>
        <p:nvSpPr>
          <p:cNvPr id="3" name="Content Placeholder 2">
            <a:extLst>
              <a:ext uri="{FF2B5EF4-FFF2-40B4-BE49-F238E27FC236}">
                <a16:creationId xmlns:a16="http://schemas.microsoft.com/office/drawing/2014/main" xmlns="" id="{B1BE6906-4FA3-42DA-8E86-BA4DD12F41A6}"/>
              </a:ext>
            </a:extLst>
          </p:cNvPr>
          <p:cNvSpPr>
            <a:spLocks noGrp="1"/>
          </p:cNvSpPr>
          <p:nvPr>
            <p:ph idx="1"/>
          </p:nvPr>
        </p:nvSpPr>
        <p:spPr>
          <a:xfrm>
            <a:off x="401651" y="1273321"/>
            <a:ext cx="11699193" cy="5095171"/>
          </a:xfrm>
        </p:spPr>
        <p:txBody>
          <a:bodyPr/>
          <a:lstStyle/>
          <a:p>
            <a:pPr>
              <a:spcBef>
                <a:spcPts val="0"/>
              </a:spcBef>
              <a:spcAft>
                <a:spcPts val="600"/>
              </a:spcAft>
            </a:pPr>
            <a:r>
              <a:rPr lang="en-US" sz="1400" dirty="0"/>
              <a:t>The e-meeting will take place during </a:t>
            </a:r>
            <a:r>
              <a:rPr lang="en-US" sz="1400" dirty="0" smtClean="0">
                <a:solidFill>
                  <a:srgbClr val="FF0000"/>
                </a:solidFill>
              </a:rPr>
              <a:t>February 21 ~ March 3, 2022</a:t>
            </a:r>
            <a:r>
              <a:rPr lang="en-US" sz="1400" dirty="0" smtClean="0"/>
              <a:t>.</a:t>
            </a:r>
            <a:endParaRPr lang="en-US" sz="1400" dirty="0"/>
          </a:p>
          <a:p>
            <a:pPr lvl="1">
              <a:spcBef>
                <a:spcPts val="0"/>
              </a:spcBef>
              <a:spcAft>
                <a:spcPts val="600"/>
              </a:spcAft>
            </a:pPr>
            <a:r>
              <a:rPr lang="en-US" sz="1200" dirty="0"/>
              <a:t>Email discussions consisting of a number of email threads moderated by designated moderators </a:t>
            </a:r>
            <a:r>
              <a:rPr lang="en-US" altLang="zh-CN" sz="1200" dirty="0"/>
              <a:t>on RAN4 email reflector 3GPP_TSG_RAN_WG4@LIST.ETSI.ORG </a:t>
            </a:r>
            <a:r>
              <a:rPr lang="en-US" sz="1200" dirty="0"/>
              <a:t>will be the main means.</a:t>
            </a:r>
          </a:p>
          <a:p>
            <a:pPr lvl="1">
              <a:spcBef>
                <a:spcPts val="0"/>
              </a:spcBef>
              <a:spcAft>
                <a:spcPts val="600"/>
              </a:spcAft>
            </a:pPr>
            <a:r>
              <a:rPr lang="en-US" sz="1200" dirty="0" err="1"/>
              <a:t>GoToWebinar</a:t>
            </a:r>
            <a:r>
              <a:rPr lang="en-US" sz="1200" dirty="0"/>
              <a:t> (GTW) conference calls will be used and are considered online sessions. </a:t>
            </a:r>
          </a:p>
          <a:p>
            <a:pPr lvl="2">
              <a:spcBef>
                <a:spcPts val="0"/>
              </a:spcBef>
              <a:spcAft>
                <a:spcPts val="600"/>
              </a:spcAft>
            </a:pPr>
            <a:r>
              <a:rPr lang="en-US" sz="1200" dirty="0"/>
              <a:t>During GTW conference calls, TOHRU (Trace Online Hand Raising Utility) will be used.</a:t>
            </a:r>
          </a:p>
          <a:p>
            <a:pPr>
              <a:spcBef>
                <a:spcPts val="0"/>
              </a:spcBef>
              <a:spcAft>
                <a:spcPts val="600"/>
              </a:spcAft>
            </a:pPr>
            <a:r>
              <a:rPr lang="en-US" altLang="zh-CN" sz="1400" dirty="0"/>
              <a:t>The </a:t>
            </a:r>
            <a:r>
              <a:rPr lang="en-US" altLang="zh-CN" sz="1400" dirty="0" err="1"/>
              <a:t>tdoc</a:t>
            </a:r>
            <a:r>
              <a:rPr lang="en-US" altLang="zh-CN" sz="1400" dirty="0"/>
              <a:t> submission deadline is </a:t>
            </a:r>
            <a:r>
              <a:rPr lang="en-US" altLang="zh-CN" sz="1400" dirty="0" smtClean="0">
                <a:solidFill>
                  <a:srgbClr val="FF0000"/>
                </a:solidFill>
              </a:rPr>
              <a:t>February 14 (Monday) 2022, </a:t>
            </a:r>
            <a:r>
              <a:rPr lang="en-US" altLang="zh-CN" sz="1400" dirty="0">
                <a:solidFill>
                  <a:srgbClr val="FF0000"/>
                </a:solidFill>
              </a:rPr>
              <a:t>23:59 UTC</a:t>
            </a:r>
            <a:r>
              <a:rPr lang="en-US" altLang="zh-CN" sz="1400" dirty="0" smtClean="0"/>
              <a:t>. </a:t>
            </a:r>
            <a:r>
              <a:rPr lang="en-US" altLang="zh-CN" sz="1400" dirty="0" err="1" smtClean="0"/>
              <a:t>Tdoc</a:t>
            </a:r>
            <a:r>
              <a:rPr lang="en-US" altLang="zh-CN" sz="1400" dirty="0" smtClean="0"/>
              <a:t> which is requested and/or submitted after deadline will not be treated.</a:t>
            </a:r>
            <a:endParaRPr lang="en-US" altLang="zh-CN" sz="1400" dirty="0"/>
          </a:p>
          <a:p>
            <a:pPr lvl="1">
              <a:spcBef>
                <a:spcPts val="0"/>
              </a:spcBef>
              <a:spcAft>
                <a:spcPts val="600"/>
              </a:spcAft>
            </a:pPr>
            <a:r>
              <a:rPr lang="en-US" altLang="zh-CN" sz="1200" dirty="0"/>
              <a:t>Please refer to RAN4 Meeting Efficiency Improvements </a:t>
            </a:r>
            <a:r>
              <a:rPr lang="en-US" altLang="zh-CN" sz="1200" dirty="0" smtClean="0"/>
              <a:t>(</a:t>
            </a:r>
            <a:r>
              <a:rPr lang="en-US" altLang="zh-CN" sz="1200" dirty="0"/>
              <a:t>R4-2114691</a:t>
            </a:r>
            <a:r>
              <a:rPr lang="en-US" altLang="zh-CN" sz="1200" dirty="0" smtClean="0"/>
              <a:t>) </a:t>
            </a:r>
            <a:r>
              <a:rPr lang="en-US" altLang="zh-CN" sz="1200" dirty="0"/>
              <a:t>for </a:t>
            </a:r>
            <a:r>
              <a:rPr lang="en-US" altLang="zh-CN" sz="1200" dirty="0" err="1"/>
              <a:t>tdoc</a:t>
            </a:r>
            <a:r>
              <a:rPr lang="en-US" altLang="zh-CN" sz="1200" dirty="0"/>
              <a:t> submission and handling</a:t>
            </a:r>
            <a:r>
              <a:rPr lang="en-US" altLang="zh-CN" sz="1200" dirty="0" smtClean="0"/>
              <a:t>.</a:t>
            </a:r>
            <a:endParaRPr lang="en-US" altLang="zh-CN" sz="1200" dirty="0"/>
          </a:p>
          <a:p>
            <a:pPr lvl="1">
              <a:spcBef>
                <a:spcPts val="0"/>
              </a:spcBef>
              <a:spcAft>
                <a:spcPts val="600"/>
              </a:spcAft>
            </a:pPr>
            <a:r>
              <a:rPr lang="en-US" altLang="zh-CN" sz="1200" dirty="0"/>
              <a:t>CRs/Big CRs/Revised WIDs are allowed this meeting. Please follow additional restrictions in frozen agenda</a:t>
            </a:r>
            <a:r>
              <a:rPr lang="en-US" altLang="zh-CN" sz="1200" dirty="0" smtClean="0"/>
              <a:t>.</a:t>
            </a:r>
          </a:p>
          <a:p>
            <a:pPr lvl="1">
              <a:spcBef>
                <a:spcPts val="0"/>
              </a:spcBef>
              <a:spcAft>
                <a:spcPts val="600"/>
              </a:spcAft>
            </a:pPr>
            <a:r>
              <a:rPr lang="en-US" altLang="zh-CN" sz="1200" dirty="0"/>
              <a:t>For Rel-15/16 maintenance, draft CR approach will be used. </a:t>
            </a:r>
          </a:p>
          <a:p>
            <a:pPr lvl="2">
              <a:spcBef>
                <a:spcPts val="0"/>
              </a:spcBef>
              <a:spcAft>
                <a:spcPts val="600"/>
              </a:spcAft>
            </a:pPr>
            <a:r>
              <a:rPr lang="en-US" altLang="zh-CN" sz="1200" dirty="0"/>
              <a:t>Companies need to request </a:t>
            </a:r>
            <a:r>
              <a:rPr lang="en-US" altLang="zh-CN" sz="1200" dirty="0" err="1"/>
              <a:t>Tdoc</a:t>
            </a:r>
            <a:r>
              <a:rPr lang="en-US" altLang="zh-CN" sz="1200" dirty="0"/>
              <a:t> numbers for both Cat-F and Cat-A draft CRs, submit Cat-F draft CR before the meeting, and upload Cat-A draft CR(s) after Cat-F draft CR is endorsed. </a:t>
            </a:r>
          </a:p>
          <a:p>
            <a:pPr lvl="2">
              <a:spcBef>
                <a:spcPts val="0"/>
              </a:spcBef>
              <a:spcAft>
                <a:spcPts val="600"/>
              </a:spcAft>
            </a:pPr>
            <a:r>
              <a:rPr lang="en-US" altLang="zh-CN" sz="1200" dirty="0"/>
              <a:t>After the meeting, Chairs will ask some delegates to merge the endorsed draft CRs into one or a limited number of formal CRs per specification, which may cover one or multiple WIs and will be formally agreed during post meeting email approval</a:t>
            </a:r>
          </a:p>
          <a:p>
            <a:pPr lvl="1">
              <a:spcBef>
                <a:spcPts val="0"/>
              </a:spcBef>
              <a:spcAft>
                <a:spcPts val="600"/>
              </a:spcAft>
            </a:pPr>
            <a:r>
              <a:rPr lang="en-US" altLang="zh-CN" sz="1200" dirty="0"/>
              <a:t>For Rel-17 WIs, please use title starting with "Big CRs …”or "Draft Big CR" when you reserve a </a:t>
            </a:r>
            <a:r>
              <a:rPr lang="en-US" altLang="zh-CN" sz="1200" dirty="0" err="1"/>
              <a:t>Tdoc</a:t>
            </a:r>
            <a:r>
              <a:rPr lang="en-US" altLang="zh-CN" sz="1200" dirty="0"/>
              <a:t> number for a big CRs to facilitate work of MCC.</a:t>
            </a:r>
          </a:p>
          <a:p>
            <a:pPr lvl="2">
              <a:spcBef>
                <a:spcPts val="0"/>
              </a:spcBef>
              <a:spcAft>
                <a:spcPts val="600"/>
              </a:spcAft>
            </a:pPr>
            <a:r>
              <a:rPr lang="en-US" altLang="zh-CN" sz="1200" dirty="0" smtClean="0"/>
              <a:t>No re-submission of the approved TPs and draft CRs endorsed in RAN4#101-bis-e is needed in RAN4#102-e. If further changes are needed, please keep the change marks in RAN4#101-bis-e.</a:t>
            </a:r>
          </a:p>
          <a:p>
            <a:pPr lvl="2">
              <a:spcBef>
                <a:spcPts val="0"/>
              </a:spcBef>
              <a:spcAft>
                <a:spcPts val="600"/>
              </a:spcAft>
            </a:pPr>
            <a:r>
              <a:rPr lang="en-US" altLang="zh-CN" sz="1200" dirty="0" smtClean="0"/>
              <a:t>Please rapporteurs submit updated TR/big formal CRs in RAN4#102-e to merge all approved TPs and endorsed draft CRs in RAN4#101-bis-e.</a:t>
            </a:r>
          </a:p>
          <a:p>
            <a:pPr>
              <a:spcBef>
                <a:spcPts val="0"/>
              </a:spcBef>
              <a:spcAft>
                <a:spcPts val="600"/>
              </a:spcAft>
            </a:pPr>
            <a:r>
              <a:rPr lang="en-US" altLang="zh-CN" sz="1400" dirty="0" smtClean="0"/>
              <a:t>The </a:t>
            </a:r>
            <a:r>
              <a:rPr lang="en-US" altLang="zh-CN" sz="1400" dirty="0"/>
              <a:t>registration deadline is </a:t>
            </a:r>
            <a:r>
              <a:rPr lang="en-US" altLang="zh-CN" sz="1400" dirty="0" smtClean="0">
                <a:solidFill>
                  <a:srgbClr val="FF0000"/>
                </a:solidFill>
              </a:rPr>
              <a:t>February 18 (Friday) 2022, </a:t>
            </a:r>
            <a:r>
              <a:rPr lang="en-US" altLang="zh-CN" sz="1400" dirty="0">
                <a:solidFill>
                  <a:srgbClr val="FF0000"/>
                </a:solidFill>
              </a:rPr>
              <a:t>23:59 UTC</a:t>
            </a:r>
            <a:r>
              <a:rPr lang="en-US" altLang="zh-CN" sz="1400" dirty="0"/>
              <a:t>.</a:t>
            </a:r>
          </a:p>
          <a:p>
            <a:pPr lvl="1">
              <a:spcBef>
                <a:spcPts val="0"/>
              </a:spcBef>
              <a:spcAft>
                <a:spcPts val="600"/>
              </a:spcAft>
            </a:pPr>
            <a:r>
              <a:rPr lang="en-US" altLang="zh-CN" sz="1200" dirty="0"/>
              <a:t>Please register timely to be eligible to take part in the GTW conference calls.</a:t>
            </a:r>
          </a:p>
          <a:p>
            <a:pPr>
              <a:spcBef>
                <a:spcPts val="0"/>
              </a:spcBef>
              <a:spcAft>
                <a:spcPts val="600"/>
              </a:spcAft>
            </a:pPr>
            <a:r>
              <a:rPr lang="en-US" sz="1400" dirty="0"/>
              <a:t>This e-meeting shall have full decision </a:t>
            </a:r>
            <a:r>
              <a:rPr lang="en-US" sz="1400" dirty="0" smtClean="0"/>
              <a:t>power</a:t>
            </a:r>
            <a:r>
              <a:rPr lang="en-US" sz="1400" dirty="0"/>
              <a:t> </a:t>
            </a:r>
            <a:r>
              <a:rPr lang="en-US" sz="1400" dirty="0" smtClean="0"/>
              <a:t>as Annex I of special procedures of 3GPP Working Procedures has been activated.</a:t>
            </a:r>
            <a:endParaRPr lang="en-US" sz="1400" dirty="0"/>
          </a:p>
        </p:txBody>
      </p:sp>
    </p:spTree>
    <p:extLst>
      <p:ext uri="{BB962C8B-B14F-4D97-AF65-F5344CB8AC3E}">
        <p14:creationId xmlns:p14="http://schemas.microsoft.com/office/powerpoint/2010/main" val="226156707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B1BE6906-4FA3-42DA-8E86-BA4DD12F41A6}"/>
              </a:ext>
            </a:extLst>
          </p:cNvPr>
          <p:cNvSpPr>
            <a:spLocks noGrp="1"/>
          </p:cNvSpPr>
          <p:nvPr>
            <p:ph idx="1"/>
          </p:nvPr>
        </p:nvSpPr>
        <p:spPr>
          <a:xfrm>
            <a:off x="401652" y="1273321"/>
            <a:ext cx="11417182" cy="5095171"/>
          </a:xfrm>
        </p:spPr>
        <p:txBody>
          <a:bodyPr/>
          <a:lstStyle/>
          <a:p>
            <a:pPr>
              <a:spcBef>
                <a:spcPts val="0"/>
              </a:spcBef>
              <a:spcAft>
                <a:spcPts val="600"/>
              </a:spcAft>
            </a:pPr>
            <a:r>
              <a:rPr lang="en-US" sz="1400" dirty="0"/>
              <a:t>Before e-meeting, meeting arrangement will be shared in RAN4 email reflector, including</a:t>
            </a:r>
          </a:p>
          <a:p>
            <a:pPr lvl="1">
              <a:spcBef>
                <a:spcPts val="0"/>
              </a:spcBef>
              <a:spcAft>
                <a:spcPts val="600"/>
              </a:spcAft>
            </a:pPr>
            <a:r>
              <a:rPr lang="en-US" sz="1200" dirty="0"/>
              <a:t>Assignment of moderators for email threads. </a:t>
            </a:r>
          </a:p>
          <a:p>
            <a:pPr lvl="1">
              <a:spcBef>
                <a:spcPts val="0"/>
              </a:spcBef>
              <a:spcAft>
                <a:spcPts val="600"/>
              </a:spcAft>
            </a:pPr>
            <a:r>
              <a:rPr lang="en-US" sz="1200" dirty="0"/>
              <a:t>Email discussion procedure/timelines. </a:t>
            </a:r>
          </a:p>
          <a:p>
            <a:pPr lvl="1">
              <a:spcBef>
                <a:spcPts val="0"/>
              </a:spcBef>
              <a:spcAft>
                <a:spcPts val="600"/>
              </a:spcAft>
            </a:pPr>
            <a:r>
              <a:rPr lang="en-US" sz="1200" dirty="0"/>
              <a:t>Initial GTW conference calls schedule.</a:t>
            </a:r>
          </a:p>
          <a:p>
            <a:pPr lvl="2">
              <a:spcBef>
                <a:spcPts val="0"/>
              </a:spcBef>
              <a:spcAft>
                <a:spcPts val="600"/>
              </a:spcAft>
            </a:pPr>
            <a:r>
              <a:rPr lang="en-US" altLang="zh-CN" sz="1200" dirty="0"/>
              <a:t>Moderator may be requested to recommend 1~2 critical issue(s) for the GTW conference call for an email thread.</a:t>
            </a:r>
            <a:endParaRPr lang="en-US" sz="1200" dirty="0"/>
          </a:p>
          <a:p>
            <a:pPr>
              <a:spcBef>
                <a:spcPts val="0"/>
              </a:spcBef>
              <a:spcAft>
                <a:spcPts val="600"/>
              </a:spcAft>
            </a:pPr>
            <a:r>
              <a:rPr lang="en-US" sz="1400" dirty="0"/>
              <a:t>In e-meeting, chairs announcement on meeting management will be shared on a dedicated email thread.</a:t>
            </a:r>
          </a:p>
          <a:p>
            <a:pPr lvl="1">
              <a:spcBef>
                <a:spcPts val="0"/>
              </a:spcBef>
              <a:spcAft>
                <a:spcPts val="600"/>
              </a:spcAft>
            </a:pPr>
            <a:r>
              <a:rPr lang="en-US" sz="1200" dirty="0"/>
              <a:t>Including </a:t>
            </a:r>
            <a:r>
              <a:rPr lang="en-US" sz="1200" dirty="0" err="1"/>
              <a:t>tdoc</a:t>
            </a:r>
            <a:r>
              <a:rPr lang="en-US" sz="1200" dirty="0"/>
              <a:t> request and assignment, meeting report update, update of GTW schedule and agenda.</a:t>
            </a:r>
          </a:p>
          <a:p>
            <a:pPr lvl="1">
              <a:spcBef>
                <a:spcPts val="0"/>
              </a:spcBef>
              <a:spcAft>
                <a:spcPts val="600"/>
              </a:spcAft>
            </a:pPr>
            <a:r>
              <a:rPr lang="en-US" sz="1200" dirty="0"/>
              <a:t>Email thread [100] for Main session, [200] for RRM session, [300] for BS/Testing/Demodulation </a:t>
            </a:r>
            <a:r>
              <a:rPr lang="en-US" sz="1200" dirty="0" smtClean="0"/>
              <a:t>session.</a:t>
            </a:r>
          </a:p>
          <a:p>
            <a:pPr lvl="2">
              <a:spcBef>
                <a:spcPts val="0"/>
              </a:spcBef>
              <a:spcAft>
                <a:spcPts val="600"/>
              </a:spcAft>
            </a:pPr>
            <a:r>
              <a:rPr lang="en-US" sz="1200" dirty="0" smtClean="0"/>
              <a:t>General </a:t>
            </a:r>
            <a:r>
              <a:rPr lang="en-US" sz="1200" dirty="0"/>
              <a:t>organization question and update of session report:       </a:t>
            </a:r>
            <a:r>
              <a:rPr lang="en-US" sz="1200" dirty="0" smtClean="0"/>
              <a:t>“[1</a:t>
            </a:r>
            <a:r>
              <a:rPr lang="en-US" altLang="zh-CN" sz="1200" dirty="0" smtClean="0"/>
              <a:t>xx</a:t>
            </a:r>
            <a:r>
              <a:rPr lang="en-US" sz="1200" dirty="0" smtClean="0"/>
              <a:t>-e][X00</a:t>
            </a:r>
            <a:r>
              <a:rPr lang="en-US" sz="1200" dirty="0"/>
              <a:t>] </a:t>
            </a:r>
            <a:r>
              <a:rPr lang="en-US" sz="1200" dirty="0" err="1" smtClean="0"/>
              <a:t>XXX_Session</a:t>
            </a:r>
            <a:r>
              <a:rPr lang="en-US" sz="1200" dirty="0"/>
              <a:t>”</a:t>
            </a:r>
          </a:p>
          <a:p>
            <a:pPr lvl="2">
              <a:spcBef>
                <a:spcPts val="0"/>
              </a:spcBef>
              <a:spcAft>
                <a:spcPts val="600"/>
              </a:spcAft>
            </a:pPr>
            <a:r>
              <a:rPr lang="en-US" sz="1200" dirty="0" smtClean="0"/>
              <a:t>GTW </a:t>
            </a:r>
            <a:r>
              <a:rPr lang="en-US" sz="1200" dirty="0"/>
              <a:t>schedule announcement:                                                        </a:t>
            </a:r>
            <a:r>
              <a:rPr lang="en-US" sz="1200" dirty="0" smtClean="0"/>
              <a:t>“[1xx-e][X00</a:t>
            </a:r>
            <a:r>
              <a:rPr lang="en-US" sz="1200" dirty="0"/>
              <a:t>] </a:t>
            </a:r>
            <a:r>
              <a:rPr lang="en-US" sz="1200" dirty="0" err="1" smtClean="0"/>
              <a:t>XXX_Session</a:t>
            </a:r>
            <a:r>
              <a:rPr lang="en-US" sz="1200" dirty="0" smtClean="0"/>
              <a:t> </a:t>
            </a:r>
            <a:r>
              <a:rPr lang="en-US" sz="1200" dirty="0"/>
              <a:t>- GTW schedule”</a:t>
            </a:r>
          </a:p>
          <a:p>
            <a:pPr lvl="2">
              <a:spcBef>
                <a:spcPts val="0"/>
              </a:spcBef>
              <a:spcAft>
                <a:spcPts val="600"/>
              </a:spcAft>
            </a:pPr>
            <a:r>
              <a:rPr lang="en-US" sz="1200" dirty="0" err="1" smtClean="0"/>
              <a:t>Tdoc</a:t>
            </a:r>
            <a:r>
              <a:rPr lang="en-US" sz="1200" dirty="0" smtClean="0"/>
              <a:t> </a:t>
            </a:r>
            <a:r>
              <a:rPr lang="en-US" sz="1200" dirty="0"/>
              <a:t>requests:                                                                                  </a:t>
            </a:r>
            <a:r>
              <a:rPr lang="en-US" sz="1200" dirty="0" smtClean="0"/>
              <a:t>“[1xx-e][X00</a:t>
            </a:r>
            <a:r>
              <a:rPr lang="en-US" sz="1200" dirty="0"/>
              <a:t>] </a:t>
            </a:r>
            <a:r>
              <a:rPr lang="en-US" sz="1200" dirty="0" err="1" smtClean="0"/>
              <a:t>XXX_Session</a:t>
            </a:r>
            <a:r>
              <a:rPr lang="en-US" sz="1200" dirty="0" smtClean="0"/>
              <a:t> </a:t>
            </a:r>
            <a:r>
              <a:rPr lang="en-US" sz="1200" dirty="0"/>
              <a:t>- </a:t>
            </a:r>
            <a:r>
              <a:rPr lang="en-US" sz="1200" dirty="0" err="1"/>
              <a:t>tdoc</a:t>
            </a:r>
            <a:r>
              <a:rPr lang="en-US" sz="1200" dirty="0"/>
              <a:t> request</a:t>
            </a:r>
            <a:r>
              <a:rPr lang="en-US" sz="1200" dirty="0" smtClean="0"/>
              <a:t>”</a:t>
            </a:r>
            <a:endParaRPr lang="en-US" sz="800" dirty="0" smtClean="0"/>
          </a:p>
          <a:p>
            <a:pPr lvl="1">
              <a:spcBef>
                <a:spcPts val="0"/>
              </a:spcBef>
              <a:spcAft>
                <a:spcPts val="600"/>
              </a:spcAft>
            </a:pPr>
            <a:r>
              <a:rPr lang="en-US" sz="1200" dirty="0" smtClean="0"/>
              <a:t>Meeting </a:t>
            </a:r>
            <a:r>
              <a:rPr lang="en-US" sz="1200" dirty="0"/>
              <a:t>report will be uploaded and updated daily in /inbox/</a:t>
            </a:r>
            <a:r>
              <a:rPr lang="en-US" sz="1200" dirty="0" err="1"/>
              <a:t>Chairman_Notes</a:t>
            </a:r>
            <a:endParaRPr lang="en-US" sz="1200" dirty="0"/>
          </a:p>
          <a:p>
            <a:pPr lvl="1">
              <a:spcBef>
                <a:spcPts val="0"/>
              </a:spcBef>
              <a:spcAft>
                <a:spcPts val="600"/>
              </a:spcAft>
            </a:pPr>
            <a:r>
              <a:rPr lang="en-US" sz="1200" dirty="0" smtClean="0"/>
              <a:t>Update </a:t>
            </a:r>
            <a:r>
              <a:rPr lang="en-US" sz="1200" dirty="0"/>
              <a:t>of main session GTW schedule will be announced via email, and uploaded into /</a:t>
            </a:r>
            <a:r>
              <a:rPr lang="en-US" sz="1200" dirty="0" smtClean="0"/>
              <a:t>inbox/</a:t>
            </a:r>
            <a:r>
              <a:rPr lang="en-US" sz="1200" dirty="0" err="1" smtClean="0"/>
              <a:t>Meeting_Arrangement</a:t>
            </a:r>
            <a:endParaRPr lang="en-US" sz="1200" dirty="0" smtClean="0"/>
          </a:p>
          <a:p>
            <a:pPr marL="342882" lvl="1" indent="-342882">
              <a:spcBef>
                <a:spcPts val="0"/>
              </a:spcBef>
              <a:spcAft>
                <a:spcPts val="600"/>
              </a:spcAft>
              <a:buBlip>
                <a:blip r:embed="rId2"/>
              </a:buBlip>
            </a:pPr>
            <a:r>
              <a:rPr lang="en-US" altLang="zh-CN" sz="1400" dirty="0" smtClean="0">
                <a:cs typeface="+mn-cs"/>
              </a:rPr>
              <a:t>In </a:t>
            </a:r>
            <a:r>
              <a:rPr lang="en-US" altLang="zh-CN" sz="1400" dirty="0">
                <a:cs typeface="+mn-cs"/>
              </a:rPr>
              <a:t>email discussion, it is recommended for moderator and delegates to </a:t>
            </a:r>
          </a:p>
          <a:p>
            <a:pPr lvl="1">
              <a:spcBef>
                <a:spcPts val="0"/>
              </a:spcBef>
              <a:spcAft>
                <a:spcPts val="600"/>
              </a:spcAft>
            </a:pPr>
            <a:r>
              <a:rPr lang="en-US" altLang="zh-CN" sz="1200" dirty="0"/>
              <a:t>Use e</a:t>
            </a:r>
            <a:r>
              <a:rPr lang="en-US" sz="1200" dirty="0"/>
              <a:t>mail summary to collect comments/responses and recommend the tentative agreements for a email thread during the meeting.</a:t>
            </a:r>
          </a:p>
          <a:p>
            <a:pPr lvl="1">
              <a:spcBef>
                <a:spcPts val="0"/>
              </a:spcBef>
              <a:spcAft>
                <a:spcPts val="600"/>
              </a:spcAft>
            </a:pPr>
            <a:r>
              <a:rPr lang="en-US" sz="1200" dirty="0"/>
              <a:t>Use WORD document</a:t>
            </a:r>
            <a:r>
              <a:rPr lang="en-US" altLang="zh-CN" sz="1200" dirty="0"/>
              <a:t> for </a:t>
            </a:r>
            <a:r>
              <a:rPr lang="en-US" altLang="zh-CN" sz="1200" dirty="0" smtClean="0"/>
              <a:t>draft/formal WF</a:t>
            </a:r>
            <a:r>
              <a:rPr lang="en-US" sz="1200" dirty="0" smtClean="0"/>
              <a:t> </a:t>
            </a:r>
            <a:r>
              <a:rPr lang="en-US" sz="1200" dirty="0"/>
              <a:t>rather than PPT in order to </a:t>
            </a:r>
            <a:r>
              <a:rPr lang="en-US" altLang="zh-CN" sz="1200" dirty="0"/>
              <a:t>facilitate others to comment and easily track the changes</a:t>
            </a:r>
            <a:r>
              <a:rPr lang="en-US" sz="1200" dirty="0" smtClean="0"/>
              <a:t>.</a:t>
            </a:r>
          </a:p>
          <a:p>
            <a:pPr lvl="2">
              <a:spcBef>
                <a:spcPts val="0"/>
              </a:spcBef>
              <a:spcAft>
                <a:spcPts val="600"/>
              </a:spcAft>
            </a:pPr>
            <a:r>
              <a:rPr lang="en-US" sz="1200" dirty="0" smtClean="0"/>
              <a:t>Please provide the clean version of final formal WF </a:t>
            </a:r>
            <a:r>
              <a:rPr lang="en-US" sz="1200" dirty="0" err="1" smtClean="0"/>
              <a:t>Tdoc</a:t>
            </a:r>
            <a:r>
              <a:rPr lang="en-US" sz="1200" dirty="0" smtClean="0"/>
              <a:t> without change marks and please just keep the open issues, candidate solutions, and agreements for each open issue reached during this meeting and keep the clean format as much as possible</a:t>
            </a:r>
          </a:p>
          <a:p>
            <a:pPr lvl="3">
              <a:spcBef>
                <a:spcPts val="0"/>
              </a:spcBef>
              <a:spcAft>
                <a:spcPts val="600"/>
              </a:spcAft>
            </a:pPr>
            <a:r>
              <a:rPr lang="en-US" sz="1200" dirty="0" smtClean="0"/>
              <a:t>Do not use green highlight and do not need to keep the agreements in the previous meetings</a:t>
            </a:r>
          </a:p>
          <a:p>
            <a:pPr lvl="3">
              <a:spcBef>
                <a:spcPts val="0"/>
              </a:spcBef>
              <a:spcAft>
                <a:spcPts val="600"/>
              </a:spcAft>
            </a:pPr>
            <a:r>
              <a:rPr lang="en-US" sz="1200" dirty="0" smtClean="0"/>
              <a:t>Do not need to capture the </a:t>
            </a:r>
            <a:r>
              <a:rPr lang="en-US" sz="1200" dirty="0" err="1" smtClean="0"/>
              <a:t>companies’comments</a:t>
            </a:r>
            <a:r>
              <a:rPr lang="en-US" sz="1200" dirty="0" smtClean="0"/>
              <a:t> in the WF, and they should be captured in the summary document</a:t>
            </a:r>
            <a:endParaRPr lang="en-US" sz="1200" dirty="0"/>
          </a:p>
          <a:p>
            <a:pPr lvl="1">
              <a:spcBef>
                <a:spcPts val="0"/>
              </a:spcBef>
              <a:spcAft>
                <a:spcPts val="600"/>
              </a:spcAft>
            </a:pPr>
            <a:endParaRPr lang="en-US" sz="1200" dirty="0"/>
          </a:p>
        </p:txBody>
      </p:sp>
      <p:sp>
        <p:nvSpPr>
          <p:cNvPr id="6" name="Title 1">
            <a:extLst>
              <a:ext uri="{FF2B5EF4-FFF2-40B4-BE49-F238E27FC236}">
                <a16:creationId xmlns:a16="http://schemas.microsoft.com/office/drawing/2014/main" xmlns="" id="{4653FC17-6DDA-4C90-8331-B521BC2ADE4B}"/>
              </a:ext>
            </a:extLst>
          </p:cNvPr>
          <p:cNvSpPr>
            <a:spLocks noGrp="1"/>
          </p:cNvSpPr>
          <p:nvPr>
            <p:ph type="title"/>
          </p:nvPr>
        </p:nvSpPr>
        <p:spPr>
          <a:xfrm>
            <a:off x="401652" y="130320"/>
            <a:ext cx="9263641" cy="1143001"/>
          </a:xfrm>
        </p:spPr>
        <p:txBody>
          <a:bodyPr/>
          <a:lstStyle/>
          <a:p>
            <a:r>
              <a:rPr lang="en-US" b="1" dirty="0"/>
              <a:t>General Aspects</a:t>
            </a:r>
            <a:r>
              <a:rPr lang="en-US" dirty="0"/>
              <a:t> </a:t>
            </a:r>
            <a:endParaRPr lang="ru-RU" dirty="0"/>
          </a:p>
        </p:txBody>
      </p:sp>
    </p:spTree>
    <p:extLst>
      <p:ext uri="{BB962C8B-B14F-4D97-AF65-F5344CB8AC3E}">
        <p14:creationId xmlns:p14="http://schemas.microsoft.com/office/powerpoint/2010/main" val="308289165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B1BE6906-4FA3-42DA-8E86-BA4DD12F41A6}"/>
              </a:ext>
            </a:extLst>
          </p:cNvPr>
          <p:cNvSpPr>
            <a:spLocks noGrp="1"/>
          </p:cNvSpPr>
          <p:nvPr>
            <p:ph idx="1"/>
          </p:nvPr>
        </p:nvSpPr>
        <p:spPr>
          <a:xfrm>
            <a:off x="401652" y="1273321"/>
            <a:ext cx="11417182" cy="5095171"/>
          </a:xfrm>
        </p:spPr>
        <p:txBody>
          <a:bodyPr/>
          <a:lstStyle/>
          <a:p>
            <a:pPr marL="342882" lvl="1" indent="-342882">
              <a:spcBef>
                <a:spcPts val="0"/>
              </a:spcBef>
              <a:spcAft>
                <a:spcPts val="600"/>
              </a:spcAft>
              <a:buBlip>
                <a:blip r:embed="rId2"/>
              </a:buBlip>
            </a:pPr>
            <a:r>
              <a:rPr lang="en-US" altLang="zh-CN" sz="1400" dirty="0"/>
              <a:t>In email discussion, it is recommended for moderator and delegates to </a:t>
            </a:r>
          </a:p>
          <a:p>
            <a:pPr lvl="1">
              <a:spcBef>
                <a:spcPts val="0"/>
              </a:spcBef>
              <a:spcAft>
                <a:spcPts val="600"/>
              </a:spcAft>
            </a:pPr>
            <a:r>
              <a:rPr lang="en-US" altLang="zh-CN" sz="1200" dirty="0"/>
              <a:t>Provide comments for CRs by adding </a:t>
            </a:r>
            <a:r>
              <a:rPr lang="en-US" altLang="zh-CN" sz="1200" i="1" dirty="0"/>
              <a:t>New comments</a:t>
            </a:r>
            <a:r>
              <a:rPr lang="en-US" altLang="zh-CN" sz="1200" dirty="0"/>
              <a:t> and suggested changes with </a:t>
            </a:r>
            <a:r>
              <a:rPr lang="en-US" altLang="zh-CN" sz="1200" i="1" dirty="0"/>
              <a:t>Markup </a:t>
            </a:r>
            <a:r>
              <a:rPr lang="en-US" altLang="zh-CN" sz="1200" dirty="0"/>
              <a:t>in revised CRs for being easily understood. In 1</a:t>
            </a:r>
            <a:r>
              <a:rPr lang="en-US" altLang="zh-CN" sz="1200" baseline="30000" dirty="0"/>
              <a:t>st</a:t>
            </a:r>
            <a:r>
              <a:rPr lang="en-US" altLang="zh-CN" sz="1200" dirty="0"/>
              <a:t> round, please also add comments in summary referring to revised CRs, e.g., referring to Rev_R4-21xxxxx_1</a:t>
            </a:r>
            <a:r>
              <a:rPr lang="en-US" altLang="zh-CN" sz="1200" baseline="30000" dirty="0"/>
              <a:t>st</a:t>
            </a:r>
            <a:r>
              <a:rPr lang="en-US" altLang="zh-CN" sz="1200" dirty="0"/>
              <a:t> round_v0x_companyB_companyC</a:t>
            </a:r>
            <a:r>
              <a:rPr lang="en-US" altLang="zh-CN" sz="1200" i="1" dirty="0"/>
              <a:t>. </a:t>
            </a:r>
          </a:p>
          <a:p>
            <a:pPr lvl="1">
              <a:spcBef>
                <a:spcPts val="0"/>
              </a:spcBef>
              <a:spcAft>
                <a:spcPts val="600"/>
              </a:spcAft>
            </a:pPr>
            <a:r>
              <a:rPr lang="en-US" altLang="zh-CN" sz="1200" dirty="0"/>
              <a:t>Provide information on the delegates contacts (Name / Company / E-mail) in the dedicated section of email summary document</a:t>
            </a:r>
          </a:p>
          <a:p>
            <a:pPr lvl="1">
              <a:spcBef>
                <a:spcPts val="0"/>
              </a:spcBef>
              <a:spcAft>
                <a:spcPts val="600"/>
              </a:spcAft>
            </a:pPr>
            <a:r>
              <a:rPr lang="en-US" altLang="zh-CN" sz="1200" dirty="0" smtClean="0"/>
              <a:t>Note </a:t>
            </a:r>
            <a:r>
              <a:rPr lang="en-US" altLang="zh-CN" sz="1200" dirty="0"/>
              <a:t>that the meeting deadlines will be strictly enforced. Comments, </a:t>
            </a:r>
            <a:r>
              <a:rPr lang="en-US" altLang="zh-CN" sz="1200" dirty="0" err="1"/>
              <a:t>tdocs</a:t>
            </a:r>
            <a:r>
              <a:rPr lang="en-US" altLang="zh-CN" sz="1200" dirty="0"/>
              <a:t>, or drafts submitted after the deadlines will not be considered. So, please pay attention and feel free to ask for clarifications in advance in case of any doubts on the timelines/procedure.</a:t>
            </a:r>
          </a:p>
          <a:p>
            <a:pPr marL="342882" lvl="1" indent="-342882">
              <a:spcBef>
                <a:spcPts val="0"/>
              </a:spcBef>
              <a:spcAft>
                <a:spcPts val="600"/>
              </a:spcAft>
              <a:buBlip>
                <a:blip r:embed="rId2"/>
              </a:buBlip>
            </a:pPr>
            <a:r>
              <a:rPr lang="en-US" altLang="zh-CN" sz="1400" dirty="0" smtClean="0"/>
              <a:t>For </a:t>
            </a:r>
            <a:r>
              <a:rPr lang="en-US" altLang="zh-CN" sz="1400" dirty="0" err="1" smtClean="0"/>
              <a:t>tdoc</a:t>
            </a:r>
            <a:r>
              <a:rPr lang="en-US" altLang="zh-CN" sz="1400" dirty="0" smtClean="0"/>
              <a:t> number request during the meeting</a:t>
            </a:r>
            <a:endParaRPr lang="en-US" altLang="zh-CN" sz="1400" dirty="0"/>
          </a:p>
          <a:p>
            <a:pPr lvl="1">
              <a:spcBef>
                <a:spcPts val="0"/>
              </a:spcBef>
              <a:spcAft>
                <a:spcPts val="600"/>
              </a:spcAft>
            </a:pPr>
            <a:r>
              <a:rPr lang="en-US" altLang="zh-CN" sz="1200" dirty="0"/>
              <a:t>New and revised </a:t>
            </a:r>
            <a:r>
              <a:rPr lang="en-US" altLang="zh-CN" sz="1200" dirty="0" err="1"/>
              <a:t>tdocs</a:t>
            </a:r>
            <a:r>
              <a:rPr lang="en-US" altLang="zh-CN" sz="1200" dirty="0"/>
              <a:t> will be allocated based on the 1st round summaries conclusions. </a:t>
            </a:r>
            <a:endParaRPr lang="zh-CN" altLang="zh-CN" sz="1200" dirty="0"/>
          </a:p>
          <a:p>
            <a:pPr lvl="1">
              <a:spcBef>
                <a:spcPts val="0"/>
              </a:spcBef>
              <a:spcAft>
                <a:spcPts val="600"/>
              </a:spcAft>
            </a:pPr>
            <a:r>
              <a:rPr lang="en-US" altLang="zh-CN" sz="1200" dirty="0"/>
              <a:t>Strongly encourage moderators to provide information on all new requested </a:t>
            </a:r>
            <a:r>
              <a:rPr lang="en-US" altLang="zh-CN" sz="1200" dirty="0" err="1"/>
              <a:t>tdocs</a:t>
            </a:r>
            <a:r>
              <a:rPr lang="en-US" altLang="zh-CN" sz="1200" dirty="0"/>
              <a:t> and </a:t>
            </a:r>
            <a:r>
              <a:rPr lang="en-US" altLang="zh-CN" sz="1200" dirty="0" err="1"/>
              <a:t>tdoc</a:t>
            </a:r>
            <a:r>
              <a:rPr lang="en-US" altLang="zh-CN" sz="1200" dirty="0"/>
              <a:t> revisions in the 1st round summary documents. The </a:t>
            </a:r>
            <a:r>
              <a:rPr lang="en-US" altLang="zh-CN" sz="1200" dirty="0" err="1"/>
              <a:t>tdoc</a:t>
            </a:r>
            <a:r>
              <a:rPr lang="en-US" altLang="zh-CN" sz="1200" dirty="0"/>
              <a:t> allocations after the 1st round shall be minimized. </a:t>
            </a:r>
            <a:endParaRPr lang="zh-CN" altLang="zh-CN" sz="1200" dirty="0"/>
          </a:p>
          <a:p>
            <a:pPr lvl="1">
              <a:spcBef>
                <a:spcPts val="0"/>
              </a:spcBef>
              <a:spcAft>
                <a:spcPts val="600"/>
              </a:spcAft>
            </a:pPr>
            <a:r>
              <a:rPr lang="en-US" altLang="zh-CN" sz="1200" dirty="0"/>
              <a:t>For further </a:t>
            </a:r>
            <a:r>
              <a:rPr lang="en-US" altLang="zh-CN" sz="1200" dirty="0" err="1"/>
              <a:t>tdocs</a:t>
            </a:r>
            <a:r>
              <a:rPr lang="en-US" altLang="zh-CN" sz="1200" dirty="0"/>
              <a:t> revisions in the 2nd round, please use email subject “[</a:t>
            </a:r>
            <a:r>
              <a:rPr lang="en-US" altLang="zh-CN" sz="1200" dirty="0" smtClean="0"/>
              <a:t>1xx-e</a:t>
            </a:r>
            <a:r>
              <a:rPr lang="en-US" altLang="zh-CN" sz="1200" dirty="0"/>
              <a:t>][X00] </a:t>
            </a:r>
            <a:r>
              <a:rPr lang="en-US" altLang="zh-CN" sz="1200" dirty="0" err="1"/>
              <a:t>XXX_Session</a:t>
            </a:r>
            <a:r>
              <a:rPr lang="en-US" altLang="zh-CN" sz="1200" dirty="0"/>
              <a:t> - </a:t>
            </a:r>
            <a:r>
              <a:rPr lang="en-US" altLang="zh-CN" sz="1200" dirty="0" err="1"/>
              <a:t>tdoc</a:t>
            </a:r>
            <a:r>
              <a:rPr lang="en-US" altLang="zh-CN" sz="1200" dirty="0"/>
              <a:t> request” to simplify email tracking. </a:t>
            </a:r>
            <a:endParaRPr lang="zh-CN" altLang="zh-CN" sz="1200" dirty="0"/>
          </a:p>
          <a:p>
            <a:pPr lvl="2">
              <a:spcBef>
                <a:spcPts val="0"/>
              </a:spcBef>
              <a:spcAft>
                <a:spcPts val="600"/>
              </a:spcAft>
            </a:pPr>
            <a:r>
              <a:rPr lang="en-US" altLang="zh-CN" sz="1200" dirty="0"/>
              <a:t>Encourage moderators to collect the list of required </a:t>
            </a:r>
            <a:r>
              <a:rPr lang="en-US" altLang="zh-CN" sz="1200" dirty="0" err="1"/>
              <a:t>tdoc</a:t>
            </a:r>
            <a:r>
              <a:rPr lang="en-US" altLang="zh-CN" sz="1200" dirty="0"/>
              <a:t> revisions and provide consolidated requests (not from individual companies).</a:t>
            </a:r>
            <a:endParaRPr lang="zh-CN" altLang="zh-CN" sz="1200" dirty="0"/>
          </a:p>
          <a:p>
            <a:pPr lvl="2">
              <a:spcBef>
                <a:spcPts val="0"/>
              </a:spcBef>
              <a:spcAft>
                <a:spcPts val="600"/>
              </a:spcAft>
            </a:pPr>
            <a:r>
              <a:rPr lang="en-US" altLang="zh-CN" sz="1200" dirty="0"/>
              <a:t>All </a:t>
            </a:r>
            <a:r>
              <a:rPr lang="en-US" altLang="zh-CN" sz="1200" dirty="0" err="1"/>
              <a:t>tdoc</a:t>
            </a:r>
            <a:r>
              <a:rPr lang="en-US" altLang="zh-CN" sz="1200" dirty="0"/>
              <a:t> requests shall be provided in RAN4 reflector using the specific email thread. Requests in other emails will not be treated.</a:t>
            </a:r>
            <a:endParaRPr lang="zh-CN" altLang="zh-CN" sz="1200" dirty="0"/>
          </a:p>
          <a:p>
            <a:pPr lvl="1">
              <a:spcBef>
                <a:spcPts val="0"/>
              </a:spcBef>
              <a:spcAft>
                <a:spcPts val="600"/>
              </a:spcAft>
            </a:pPr>
            <a:r>
              <a:rPr lang="en-US" altLang="zh-CN" sz="1200" dirty="0"/>
              <a:t>No new </a:t>
            </a:r>
            <a:r>
              <a:rPr lang="en-US" altLang="zh-CN" sz="1200" dirty="0" err="1"/>
              <a:t>tdoc</a:t>
            </a:r>
            <a:r>
              <a:rPr lang="en-US" altLang="zh-CN" sz="1200" dirty="0"/>
              <a:t> numbers will be allocated after deadline for 2nd round initial drafts &amp; revisions after </a:t>
            </a:r>
            <a:r>
              <a:rPr lang="en-US" altLang="zh-CN" sz="1200" dirty="0" smtClean="0">
                <a:solidFill>
                  <a:srgbClr val="FF0000"/>
                </a:solidFill>
              </a:rPr>
              <a:t>February 28 (Monday) </a:t>
            </a:r>
            <a:r>
              <a:rPr lang="en-US" altLang="zh-CN" sz="1200" dirty="0">
                <a:solidFill>
                  <a:srgbClr val="FF0000"/>
                </a:solidFill>
              </a:rPr>
              <a:t>17:00 UTC</a:t>
            </a:r>
          </a:p>
          <a:p>
            <a:pPr lvl="1">
              <a:spcBef>
                <a:spcPts val="0"/>
              </a:spcBef>
              <a:spcAft>
                <a:spcPts val="600"/>
              </a:spcAft>
            </a:pPr>
            <a:r>
              <a:rPr lang="en-US" altLang="zh-CN" sz="1200" dirty="0"/>
              <a:t>Additional </a:t>
            </a:r>
            <a:r>
              <a:rPr lang="en-US" altLang="zh-CN" sz="1200" dirty="0" err="1"/>
              <a:t>tdoc</a:t>
            </a:r>
            <a:r>
              <a:rPr lang="en-US" altLang="zh-CN" sz="1200" dirty="0"/>
              <a:t> requests for revision after the 2nd round summary is distributed will be considered on a case-by-case basis</a:t>
            </a:r>
            <a:r>
              <a:rPr lang="en-US" altLang="zh-CN" sz="1200" dirty="0" smtClean="0"/>
              <a:t>.</a:t>
            </a:r>
            <a:endParaRPr lang="en-US" altLang="zh-CN" sz="1400" dirty="0" smtClean="0"/>
          </a:p>
          <a:p>
            <a:pPr marL="342882" lvl="1" indent="-342882">
              <a:spcBef>
                <a:spcPts val="0"/>
              </a:spcBef>
              <a:spcAft>
                <a:spcPts val="600"/>
              </a:spcAft>
              <a:buBlip>
                <a:blip r:embed="rId2"/>
              </a:buBlip>
            </a:pPr>
            <a:r>
              <a:rPr lang="en-US" altLang="zh-CN" sz="1400" dirty="0" smtClean="0"/>
              <a:t>In </a:t>
            </a:r>
            <a:r>
              <a:rPr lang="en-US" altLang="zh-CN" sz="1400" dirty="0"/>
              <a:t>GTW conference calls, session chairs will mainly treat critical issues, and WF/LS.</a:t>
            </a:r>
          </a:p>
          <a:p>
            <a:pPr lvl="1">
              <a:spcBef>
                <a:spcPts val="0"/>
              </a:spcBef>
              <a:spcAft>
                <a:spcPts val="600"/>
              </a:spcAft>
            </a:pPr>
            <a:r>
              <a:rPr lang="en-US" sz="1200" dirty="0"/>
              <a:t>Update of schedule will be formally announced about 16 hours before GTW pending session chairs arrangement</a:t>
            </a:r>
          </a:p>
          <a:p>
            <a:pPr lvl="1">
              <a:spcBef>
                <a:spcPts val="0"/>
              </a:spcBef>
              <a:spcAft>
                <a:spcPts val="600"/>
              </a:spcAft>
            </a:pPr>
            <a:r>
              <a:rPr lang="en-US" sz="1200" dirty="0"/>
              <a:t>Moderator is expected to upload email summary (or document) for critical issues in a dedicated folder before GTW</a:t>
            </a:r>
          </a:p>
          <a:p>
            <a:pPr marL="342882" lvl="1" indent="-342882">
              <a:spcBef>
                <a:spcPts val="0"/>
              </a:spcBef>
              <a:spcAft>
                <a:spcPts val="600"/>
              </a:spcAft>
              <a:buBlip>
                <a:blip r:embed="rId2"/>
              </a:buBlip>
            </a:pPr>
            <a:r>
              <a:rPr lang="en-US" sz="1400" dirty="0">
                <a:cs typeface="+mn-cs"/>
              </a:rPr>
              <a:t>After e-meeting, only Big CRs/updated TRs/draft TSs will be email approved post-meeting.</a:t>
            </a:r>
          </a:p>
          <a:p>
            <a:pPr lvl="1">
              <a:spcBef>
                <a:spcPts val="0"/>
              </a:spcBef>
              <a:spcAft>
                <a:spcPts val="600"/>
              </a:spcAft>
            </a:pPr>
            <a:r>
              <a:rPr lang="en-US" sz="1200" dirty="0"/>
              <a:t>No technique discussions are expected during post-meeting approval</a:t>
            </a:r>
            <a:r>
              <a:rPr lang="en-US" sz="1200" dirty="0" smtClean="0"/>
              <a:t>.</a:t>
            </a:r>
            <a:endParaRPr lang="en-US" sz="1200" dirty="0"/>
          </a:p>
        </p:txBody>
      </p:sp>
      <p:sp>
        <p:nvSpPr>
          <p:cNvPr id="6" name="Title 1">
            <a:extLst>
              <a:ext uri="{FF2B5EF4-FFF2-40B4-BE49-F238E27FC236}">
                <a16:creationId xmlns:a16="http://schemas.microsoft.com/office/drawing/2014/main" xmlns="" id="{4653FC17-6DDA-4C90-8331-B521BC2ADE4B}"/>
              </a:ext>
            </a:extLst>
          </p:cNvPr>
          <p:cNvSpPr>
            <a:spLocks noGrp="1"/>
          </p:cNvSpPr>
          <p:nvPr>
            <p:ph type="title"/>
          </p:nvPr>
        </p:nvSpPr>
        <p:spPr>
          <a:xfrm>
            <a:off x="401652" y="130320"/>
            <a:ext cx="9263641" cy="1143001"/>
          </a:xfrm>
        </p:spPr>
        <p:txBody>
          <a:bodyPr/>
          <a:lstStyle/>
          <a:p>
            <a:r>
              <a:rPr lang="en-US" b="1" dirty="0"/>
              <a:t>General Aspects</a:t>
            </a:r>
            <a:r>
              <a:rPr lang="en-US" dirty="0"/>
              <a:t> </a:t>
            </a:r>
            <a:endParaRPr lang="ru-RU" dirty="0"/>
          </a:p>
        </p:txBody>
      </p:sp>
    </p:spTree>
    <p:extLst>
      <p:ext uri="{BB962C8B-B14F-4D97-AF65-F5344CB8AC3E}">
        <p14:creationId xmlns:p14="http://schemas.microsoft.com/office/powerpoint/2010/main" val="311545253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 name="矩形 83"/>
          <p:cNvSpPr/>
          <p:nvPr/>
        </p:nvSpPr>
        <p:spPr bwMode="auto">
          <a:xfrm flipV="1">
            <a:off x="9515633" y="2081332"/>
            <a:ext cx="914400" cy="2660194"/>
          </a:xfrm>
          <a:prstGeom prst="rect">
            <a:avLst/>
          </a:prstGeom>
          <a:solidFill>
            <a:schemeClr val="accent1">
              <a:lumMod val="40000"/>
              <a:lumOff val="60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342900" marR="0" indent="-342900" algn="l" defTabSz="914400" rtl="0" eaLnBrk="0" fontAlgn="base" latinLnBrk="0" hangingPunct="0">
              <a:lnSpc>
                <a:spcPct val="100000"/>
              </a:lnSpc>
              <a:spcBef>
                <a:spcPct val="20000"/>
              </a:spcBef>
              <a:spcAft>
                <a:spcPts val="600"/>
              </a:spcAft>
              <a:buClrTx/>
              <a:buSzTx/>
              <a:buFontTx/>
              <a:buBlip>
                <a:blip r:embed="rId2"/>
              </a:buBlip>
              <a:tabLst/>
            </a:pPr>
            <a:endParaRPr kumimoji="0" lang="zh-CN" altLang="en-US" sz="2400" b="0" i="0" u="none" strike="noStrike" cap="none" normalizeH="0" baseline="0">
              <a:ln>
                <a:noFill/>
              </a:ln>
              <a:solidFill>
                <a:schemeClr val="tx1"/>
              </a:solidFill>
              <a:effectLst/>
              <a:latin typeface="Calibri" pitchFamily="34" charset="0"/>
            </a:endParaRPr>
          </a:p>
        </p:txBody>
      </p:sp>
      <p:sp>
        <p:nvSpPr>
          <p:cNvPr id="3" name="矩形 2"/>
          <p:cNvSpPr/>
          <p:nvPr/>
        </p:nvSpPr>
        <p:spPr bwMode="auto">
          <a:xfrm flipV="1">
            <a:off x="8679333" y="5578527"/>
            <a:ext cx="914400" cy="510184"/>
          </a:xfrm>
          <a:prstGeom prst="rect">
            <a:avLst/>
          </a:prstGeom>
          <a:solidFill>
            <a:schemeClr val="accent1">
              <a:lumMod val="40000"/>
              <a:lumOff val="60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342900" marR="0" indent="-342900" algn="l" defTabSz="914400" rtl="0" eaLnBrk="0" fontAlgn="base" latinLnBrk="0" hangingPunct="0">
              <a:lnSpc>
                <a:spcPct val="100000"/>
              </a:lnSpc>
              <a:spcBef>
                <a:spcPct val="20000"/>
              </a:spcBef>
              <a:spcAft>
                <a:spcPts val="600"/>
              </a:spcAft>
              <a:buClrTx/>
              <a:buSzTx/>
              <a:buFontTx/>
              <a:buBlip>
                <a:blip r:embed="rId2"/>
              </a:buBlip>
              <a:tabLst/>
            </a:pPr>
            <a:endParaRPr kumimoji="0" lang="zh-CN" altLang="en-US" sz="2400" b="0" i="0" u="none" strike="noStrike" cap="none" normalizeH="0" baseline="0">
              <a:ln>
                <a:noFill/>
              </a:ln>
              <a:solidFill>
                <a:schemeClr val="tx1"/>
              </a:solidFill>
              <a:effectLst/>
              <a:latin typeface="Calibri" pitchFamily="34" charset="0"/>
            </a:endParaRPr>
          </a:p>
        </p:txBody>
      </p:sp>
      <p:sp>
        <p:nvSpPr>
          <p:cNvPr id="86" name="Rectangle 77">
            <a:extLst>
              <a:ext uri="{FF2B5EF4-FFF2-40B4-BE49-F238E27FC236}">
                <a16:creationId xmlns:a16="http://schemas.microsoft.com/office/drawing/2014/main" xmlns="" id="{18560DB6-8070-4A8A-B9C8-2CBC509A9ECA}"/>
              </a:ext>
            </a:extLst>
          </p:cNvPr>
          <p:cNvSpPr/>
          <p:nvPr/>
        </p:nvSpPr>
        <p:spPr>
          <a:xfrm>
            <a:off x="285942" y="1882970"/>
            <a:ext cx="802177"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noProof="0" dirty="0">
                <a:solidFill>
                  <a:srgbClr val="FFFFFF"/>
                </a:solidFill>
                <a:latin typeface="+mj-ea"/>
                <a:ea typeface="+mj-ea"/>
              </a:rPr>
              <a:t>Thu</a:t>
            </a:r>
            <a:endParaRPr kumimoji="0" lang="en-GB" sz="800" b="0" i="0" u="none" strike="noStrike" kern="0" cap="none" spc="0" normalizeH="0" baseline="0" noProof="0" dirty="0">
              <a:ln>
                <a:noFill/>
              </a:ln>
              <a:solidFill>
                <a:srgbClr val="FFFFFF"/>
              </a:solidFill>
              <a:effectLst/>
              <a:uLnTx/>
              <a:uFillTx/>
              <a:latin typeface="+mj-ea"/>
              <a:ea typeface="+mj-ea"/>
            </a:endParaRPr>
          </a:p>
        </p:txBody>
      </p:sp>
      <p:sp>
        <p:nvSpPr>
          <p:cNvPr id="6" name="Title 1">
            <a:extLst>
              <a:ext uri="{FF2B5EF4-FFF2-40B4-BE49-F238E27FC236}">
                <a16:creationId xmlns:a16="http://schemas.microsoft.com/office/drawing/2014/main" xmlns="" id="{4653FC17-6DDA-4C90-8331-B521BC2ADE4B}"/>
              </a:ext>
            </a:extLst>
          </p:cNvPr>
          <p:cNvSpPr>
            <a:spLocks noGrp="1"/>
          </p:cNvSpPr>
          <p:nvPr>
            <p:ph type="title"/>
          </p:nvPr>
        </p:nvSpPr>
        <p:spPr>
          <a:xfrm>
            <a:off x="401652" y="130320"/>
            <a:ext cx="9263641" cy="1143001"/>
          </a:xfrm>
        </p:spPr>
        <p:txBody>
          <a:bodyPr/>
          <a:lstStyle/>
          <a:p>
            <a:r>
              <a:rPr lang="en-US" altLang="zh-CN" b="1" dirty="0"/>
              <a:t>Email discussion </a:t>
            </a:r>
            <a:r>
              <a:rPr lang="en-US" altLang="zh-CN" b="1" dirty="0" smtClean="0"/>
              <a:t>procedures/timelines</a:t>
            </a:r>
            <a:endParaRPr lang="ru-RU" dirty="0"/>
          </a:p>
        </p:txBody>
      </p:sp>
      <p:sp>
        <p:nvSpPr>
          <p:cNvPr id="209" name="Rectangle: Rounded Corners 201">
            <a:extLst>
              <a:ext uri="{FF2B5EF4-FFF2-40B4-BE49-F238E27FC236}">
                <a16:creationId xmlns:a16="http://schemas.microsoft.com/office/drawing/2014/main" xmlns="" id="{B6CDA6FF-6740-49E7-B14C-1831ED62E0F8}"/>
              </a:ext>
            </a:extLst>
          </p:cNvPr>
          <p:cNvSpPr/>
          <p:nvPr/>
        </p:nvSpPr>
        <p:spPr>
          <a:xfrm>
            <a:off x="6781694" y="6182656"/>
            <a:ext cx="882000" cy="576000"/>
          </a:xfrm>
          <a:prstGeom prst="roundRect">
            <a:avLst/>
          </a:prstGeom>
          <a:solidFill>
            <a:srgbClr val="FF0000"/>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altLang="zh-CN" sz="900" b="1" kern="0" dirty="0">
                <a:solidFill>
                  <a:srgbClr val="FFFFFF"/>
                </a:solidFill>
                <a:latin typeface="微软雅黑" panose="020B0503020204020204" pitchFamily="34" charset="-122"/>
                <a:ea typeface="微软雅黑" panose="020B0503020204020204" pitchFamily="34" charset="-122"/>
                <a:cs typeface="+mn-cs"/>
              </a:rPr>
              <a:t>Time</a:t>
            </a:r>
            <a:r>
              <a:rPr lang="en-US" altLang="zh-CN" sz="900" b="1" kern="0" noProof="0" dirty="0">
                <a:solidFill>
                  <a:srgbClr val="FFFFFF"/>
                </a:solidFill>
                <a:latin typeface="微软雅黑" panose="020B0503020204020204" pitchFamily="34" charset="-122"/>
                <a:ea typeface="微软雅黑" panose="020B0503020204020204" pitchFamily="34" charset="-122"/>
                <a:cs typeface="+mn-cs"/>
              </a:rPr>
              <a:t>line for moderator</a:t>
            </a:r>
            <a:endParaRPr kumimoji="0" lang="en-US" sz="9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210" name="Rectangle: Rounded Corners 201">
            <a:extLst>
              <a:ext uri="{FF2B5EF4-FFF2-40B4-BE49-F238E27FC236}">
                <a16:creationId xmlns:a16="http://schemas.microsoft.com/office/drawing/2014/main" xmlns="" id="{B6CDA6FF-6740-49E7-B14C-1831ED62E0F8}"/>
              </a:ext>
            </a:extLst>
          </p:cNvPr>
          <p:cNvSpPr/>
          <p:nvPr/>
        </p:nvSpPr>
        <p:spPr>
          <a:xfrm>
            <a:off x="7714917" y="6182656"/>
            <a:ext cx="882000" cy="576000"/>
          </a:xfrm>
          <a:prstGeom prst="roundRect">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900" b="1" kern="0" dirty="0">
                <a:solidFill>
                  <a:srgbClr val="FFFFFF"/>
                </a:solidFill>
                <a:latin typeface="微软雅黑" panose="020B0503020204020204" pitchFamily="34" charset="-122"/>
                <a:ea typeface="微软雅黑" panose="020B0503020204020204" pitchFamily="34" charset="-122"/>
                <a:cs typeface="+mn-cs"/>
              </a:rPr>
              <a:t>Deadline for comments and </a:t>
            </a:r>
            <a:r>
              <a:rPr lang="en-US" sz="900" b="1" kern="0" dirty="0" err="1">
                <a:solidFill>
                  <a:srgbClr val="FFFFFF"/>
                </a:solidFill>
                <a:latin typeface="微软雅黑" panose="020B0503020204020204" pitchFamily="34" charset="-122"/>
                <a:ea typeface="微软雅黑" panose="020B0503020204020204" pitchFamily="34" charset="-122"/>
                <a:cs typeface="+mn-cs"/>
              </a:rPr>
              <a:t>tdoc</a:t>
            </a:r>
            <a:endParaRPr kumimoji="0" lang="en-US" sz="9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211" name="Rectangle: Rounded Corners 201">
            <a:extLst>
              <a:ext uri="{FF2B5EF4-FFF2-40B4-BE49-F238E27FC236}">
                <a16:creationId xmlns:a16="http://schemas.microsoft.com/office/drawing/2014/main" xmlns="" id="{B6CDA6FF-6740-49E7-B14C-1831ED62E0F8}"/>
              </a:ext>
            </a:extLst>
          </p:cNvPr>
          <p:cNvSpPr/>
          <p:nvPr/>
        </p:nvSpPr>
        <p:spPr>
          <a:xfrm>
            <a:off x="8651855" y="6182656"/>
            <a:ext cx="882000" cy="576000"/>
          </a:xfrm>
          <a:prstGeom prst="roundRect">
            <a:avLst/>
          </a:prstGeom>
          <a:gradFill rotWithShape="1">
            <a:gsLst>
              <a:gs pos="0">
                <a:srgbClr val="C0504D">
                  <a:shade val="51000"/>
                  <a:satMod val="130000"/>
                </a:srgbClr>
              </a:gs>
              <a:gs pos="80000">
                <a:srgbClr val="C0504D">
                  <a:shade val="93000"/>
                  <a:satMod val="130000"/>
                </a:srgbClr>
              </a:gs>
              <a:gs pos="100000">
                <a:srgbClr val="C0504D">
                  <a:shade val="94000"/>
                  <a:satMod val="135000"/>
                </a:srgbClr>
              </a:gs>
            </a:gsLst>
            <a:lin ang="16200000" scaled="0"/>
          </a:gra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GTW session</a:t>
            </a:r>
          </a:p>
        </p:txBody>
      </p:sp>
      <p:sp>
        <p:nvSpPr>
          <p:cNvPr id="213" name="TextBox 1">
            <a:extLst>
              <a:ext uri="{FF2B5EF4-FFF2-40B4-BE49-F238E27FC236}">
                <a16:creationId xmlns:a16="http://schemas.microsoft.com/office/drawing/2014/main" xmlns="" id="{E151FB97-9B3A-4312-805C-6B499B697A34}"/>
              </a:ext>
            </a:extLst>
          </p:cNvPr>
          <p:cNvSpPr txBox="1"/>
          <p:nvPr/>
        </p:nvSpPr>
        <p:spPr>
          <a:xfrm>
            <a:off x="408556" y="5895783"/>
            <a:ext cx="5927637" cy="461665"/>
          </a:xfrm>
          <a:prstGeom prst="rect">
            <a:avLst/>
          </a:prstGeom>
          <a:noFill/>
        </p:spPr>
        <p:txBody>
          <a:bodyPr wrap="square" rtlCol="0">
            <a:spAutoFit/>
          </a:bodyPr>
          <a:lstStyle/>
          <a:p>
            <a:pPr lvl="0">
              <a:defRPr/>
            </a:pPr>
            <a:r>
              <a:rPr kumimoji="0" lang="en-US" sz="8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rPr>
              <a:t>Note</a:t>
            </a:r>
            <a:r>
              <a:rPr lang="en-US" sz="800" b="1" dirty="0">
                <a:solidFill>
                  <a:srgbClr val="000000"/>
                </a:solidFill>
                <a:latin typeface="微软雅黑" panose="020B0503020204020204" pitchFamily="34" charset="-122"/>
                <a:ea typeface="微软雅黑" panose="020B0503020204020204" pitchFamily="34" charset="-122"/>
              </a:rPr>
              <a:t> 1: Comments and </a:t>
            </a:r>
            <a:r>
              <a:rPr lang="en-US" sz="800" b="1" dirty="0" err="1">
                <a:solidFill>
                  <a:srgbClr val="000000"/>
                </a:solidFill>
                <a:latin typeface="微软雅黑" panose="020B0503020204020204" pitchFamily="34" charset="-122"/>
                <a:ea typeface="微软雅黑" panose="020B0503020204020204" pitchFamily="34" charset="-122"/>
              </a:rPr>
              <a:t>tdocs</a:t>
            </a:r>
            <a:r>
              <a:rPr lang="en-US" sz="800" b="1" dirty="0">
                <a:solidFill>
                  <a:srgbClr val="000000"/>
                </a:solidFill>
                <a:latin typeface="微软雅黑" panose="020B0503020204020204" pitchFamily="34" charset="-122"/>
                <a:ea typeface="微软雅黑" panose="020B0503020204020204" pitchFamily="34" charset="-122"/>
              </a:rPr>
              <a:t> submitted after the deadlines will not be considered</a:t>
            </a:r>
            <a:endParaRPr kumimoji="0" lang="en-US" sz="8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endParaRPr>
          </a:p>
          <a:p>
            <a:pPr lvl="0">
              <a:defRPr/>
            </a:pPr>
            <a:r>
              <a:rPr lang="en-US" sz="800" b="1" dirty="0">
                <a:solidFill>
                  <a:srgbClr val="000000"/>
                </a:solidFill>
                <a:latin typeface="微软雅黑" panose="020B0503020204020204" pitchFamily="34" charset="-122"/>
                <a:ea typeface="微软雅黑" panose="020B0503020204020204" pitchFamily="34" charset="-122"/>
              </a:rPr>
              <a:t>Note </a:t>
            </a:r>
            <a:r>
              <a:rPr kumimoji="0" lang="en-US" sz="8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rPr>
              <a:t>2</a:t>
            </a:r>
            <a:r>
              <a:rPr lang="en-US" sz="800" b="1" noProof="0" dirty="0">
                <a:solidFill>
                  <a:srgbClr val="000000"/>
                </a:solidFill>
                <a:latin typeface="微软雅黑" panose="020B0503020204020204" pitchFamily="34" charset="-122"/>
                <a:ea typeface="微软雅黑" panose="020B0503020204020204" pitchFamily="34" charset="-122"/>
              </a:rPr>
              <a:t>: </a:t>
            </a:r>
            <a:r>
              <a:rPr lang="en-US" sz="800" b="1" dirty="0">
                <a:solidFill>
                  <a:srgbClr val="000000"/>
                </a:solidFill>
                <a:latin typeface="微软雅黑" panose="020B0503020204020204" pitchFamily="34" charset="-122"/>
                <a:ea typeface="微软雅黑" panose="020B0503020204020204" pitchFamily="34" charset="-122"/>
              </a:rPr>
              <a:t>Basket WIs Email discussion procedures/timelines are not included. </a:t>
            </a:r>
          </a:p>
          <a:p>
            <a:pPr lvl="0">
              <a:defRPr/>
            </a:pPr>
            <a:r>
              <a:rPr kumimoji="0" lang="en-US" sz="8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rPr>
              <a:t>Note 3: During</a:t>
            </a:r>
            <a:r>
              <a:rPr kumimoji="0" lang="en-US" sz="800" b="1" i="0" u="none" strike="noStrike" kern="1200" cap="none" spc="0" normalizeH="0" noProof="0" dirty="0">
                <a:ln>
                  <a:noFill/>
                </a:ln>
                <a:solidFill>
                  <a:srgbClr val="000000"/>
                </a:solidFill>
                <a:effectLst/>
                <a:uLnTx/>
                <a:uFillTx/>
                <a:latin typeface="微软雅黑" panose="020B0503020204020204" pitchFamily="34" charset="-122"/>
                <a:ea typeface="微软雅黑" panose="020B0503020204020204" pitchFamily="34" charset="-122"/>
              </a:rPr>
              <a:t> quiet periods, no email should be sent out.</a:t>
            </a:r>
          </a:p>
        </p:txBody>
      </p:sp>
      <p:sp>
        <p:nvSpPr>
          <p:cNvPr id="75" name="Rectangle 77">
            <a:extLst>
              <a:ext uri="{FF2B5EF4-FFF2-40B4-BE49-F238E27FC236}">
                <a16:creationId xmlns:a16="http://schemas.microsoft.com/office/drawing/2014/main" xmlns="" id="{18560DB6-8070-4A8A-B9C8-2CBC509A9ECA}"/>
              </a:ext>
            </a:extLst>
          </p:cNvPr>
          <p:cNvSpPr/>
          <p:nvPr/>
        </p:nvSpPr>
        <p:spPr>
          <a:xfrm>
            <a:off x="1122655" y="1877632"/>
            <a:ext cx="802177"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dirty="0">
                <a:solidFill>
                  <a:srgbClr val="FFFFFF"/>
                </a:solidFill>
                <a:latin typeface="+mj-ea"/>
                <a:ea typeface="+mj-ea"/>
              </a:rPr>
              <a:t>Fri</a:t>
            </a:r>
            <a:endParaRPr kumimoji="0" lang="en-GB" sz="800" b="0" i="0" u="none" strike="noStrike" kern="0" cap="none" spc="0" normalizeH="0" baseline="0" noProof="0" dirty="0">
              <a:ln>
                <a:noFill/>
              </a:ln>
              <a:solidFill>
                <a:srgbClr val="FFFFFF"/>
              </a:solidFill>
              <a:effectLst/>
              <a:uLnTx/>
              <a:uFillTx/>
              <a:latin typeface="+mj-ea"/>
              <a:ea typeface="+mj-ea"/>
            </a:endParaRPr>
          </a:p>
        </p:txBody>
      </p:sp>
      <p:sp>
        <p:nvSpPr>
          <p:cNvPr id="76" name="Rectangle 77">
            <a:extLst>
              <a:ext uri="{FF2B5EF4-FFF2-40B4-BE49-F238E27FC236}">
                <a16:creationId xmlns:a16="http://schemas.microsoft.com/office/drawing/2014/main" xmlns="" id="{18560DB6-8070-4A8A-B9C8-2CBC509A9ECA}"/>
              </a:ext>
            </a:extLst>
          </p:cNvPr>
          <p:cNvSpPr/>
          <p:nvPr/>
        </p:nvSpPr>
        <p:spPr>
          <a:xfrm>
            <a:off x="1967367" y="1877632"/>
            <a:ext cx="802177"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noProof="0" dirty="0">
                <a:solidFill>
                  <a:srgbClr val="FFFFFF"/>
                </a:solidFill>
                <a:latin typeface="+mj-ea"/>
                <a:ea typeface="+mj-ea"/>
              </a:rPr>
              <a:t>Sat/Sun</a:t>
            </a:r>
            <a:endParaRPr kumimoji="0" lang="en-GB" sz="800" b="0" i="0" u="none" strike="noStrike" kern="0" cap="none" spc="0" normalizeH="0" baseline="0" noProof="0" dirty="0">
              <a:ln>
                <a:noFill/>
              </a:ln>
              <a:solidFill>
                <a:srgbClr val="FFFFFF"/>
              </a:solidFill>
              <a:effectLst/>
              <a:uLnTx/>
              <a:uFillTx/>
              <a:latin typeface="+mj-ea"/>
              <a:ea typeface="+mj-ea"/>
            </a:endParaRPr>
          </a:p>
        </p:txBody>
      </p:sp>
      <p:sp>
        <p:nvSpPr>
          <p:cNvPr id="77" name="Rectangle 77">
            <a:extLst>
              <a:ext uri="{FF2B5EF4-FFF2-40B4-BE49-F238E27FC236}">
                <a16:creationId xmlns:a16="http://schemas.microsoft.com/office/drawing/2014/main" xmlns="" id="{18560DB6-8070-4A8A-B9C8-2CBC509A9ECA}"/>
              </a:ext>
            </a:extLst>
          </p:cNvPr>
          <p:cNvSpPr/>
          <p:nvPr/>
        </p:nvSpPr>
        <p:spPr>
          <a:xfrm>
            <a:off x="2812079" y="1877632"/>
            <a:ext cx="802177"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noProof="0" dirty="0" smtClean="0">
                <a:solidFill>
                  <a:srgbClr val="FFFFFF"/>
                </a:solidFill>
                <a:latin typeface="+mj-ea"/>
                <a:ea typeface="+mj-ea"/>
              </a:rPr>
              <a:t>Mo</a:t>
            </a:r>
            <a:r>
              <a:rPr lang="en-US" sz="800" kern="0" dirty="0" smtClean="0">
                <a:solidFill>
                  <a:srgbClr val="FFFFFF"/>
                </a:solidFill>
                <a:latin typeface="+mj-ea"/>
                <a:ea typeface="+mj-ea"/>
              </a:rPr>
              <a:t>n (Feb 21)</a:t>
            </a:r>
            <a:endParaRPr kumimoji="0" lang="en-GB" sz="800" b="0" i="0" u="none" strike="noStrike" kern="0" cap="none" spc="0" normalizeH="0" baseline="0" noProof="0" dirty="0">
              <a:ln>
                <a:noFill/>
              </a:ln>
              <a:solidFill>
                <a:srgbClr val="FFFFFF"/>
              </a:solidFill>
              <a:effectLst/>
              <a:uLnTx/>
              <a:uFillTx/>
              <a:latin typeface="+mj-ea"/>
              <a:ea typeface="+mj-ea"/>
            </a:endParaRPr>
          </a:p>
        </p:txBody>
      </p:sp>
      <p:sp>
        <p:nvSpPr>
          <p:cNvPr id="78" name="Rectangle 77">
            <a:extLst>
              <a:ext uri="{FF2B5EF4-FFF2-40B4-BE49-F238E27FC236}">
                <a16:creationId xmlns:a16="http://schemas.microsoft.com/office/drawing/2014/main" xmlns="" id="{18560DB6-8070-4A8A-B9C8-2CBC509A9ECA}"/>
              </a:ext>
            </a:extLst>
          </p:cNvPr>
          <p:cNvSpPr/>
          <p:nvPr/>
        </p:nvSpPr>
        <p:spPr>
          <a:xfrm>
            <a:off x="3656790" y="1877632"/>
            <a:ext cx="802177"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noProof="0" dirty="0" smtClean="0">
                <a:solidFill>
                  <a:srgbClr val="FFFFFF"/>
                </a:solidFill>
                <a:latin typeface="+mj-ea"/>
                <a:ea typeface="+mj-ea"/>
              </a:rPr>
              <a:t>Tue (Feb 22)</a:t>
            </a:r>
            <a:endParaRPr kumimoji="0" lang="en-GB" sz="800" b="0" i="0" u="none" strike="noStrike" kern="0" cap="none" spc="0" normalizeH="0" baseline="0" noProof="0" dirty="0">
              <a:ln>
                <a:noFill/>
              </a:ln>
              <a:solidFill>
                <a:srgbClr val="FFFFFF"/>
              </a:solidFill>
              <a:effectLst/>
              <a:uLnTx/>
              <a:uFillTx/>
              <a:latin typeface="+mj-ea"/>
              <a:ea typeface="+mj-ea"/>
            </a:endParaRPr>
          </a:p>
        </p:txBody>
      </p:sp>
      <p:sp>
        <p:nvSpPr>
          <p:cNvPr id="150" name="Rectangle 77">
            <a:extLst>
              <a:ext uri="{FF2B5EF4-FFF2-40B4-BE49-F238E27FC236}">
                <a16:creationId xmlns:a16="http://schemas.microsoft.com/office/drawing/2014/main" xmlns="" id="{18560DB6-8070-4A8A-B9C8-2CBC509A9ECA}"/>
              </a:ext>
            </a:extLst>
          </p:cNvPr>
          <p:cNvSpPr/>
          <p:nvPr/>
        </p:nvSpPr>
        <p:spPr>
          <a:xfrm>
            <a:off x="4501502" y="1877632"/>
            <a:ext cx="802177"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US" altLang="zh-CN" sz="800" kern="0" noProof="0" dirty="0" smtClean="0">
                <a:solidFill>
                  <a:srgbClr val="FFFFFF"/>
                </a:solidFill>
                <a:latin typeface="+mj-ea"/>
                <a:ea typeface="+mj-ea"/>
              </a:rPr>
              <a:t>Wed (Feb 23)</a:t>
            </a:r>
            <a:endParaRPr kumimoji="0" lang="en-GB" sz="800" b="0" i="0" u="none" strike="noStrike" kern="0" cap="none" spc="0" normalizeH="0" baseline="0" noProof="0" dirty="0">
              <a:ln>
                <a:noFill/>
              </a:ln>
              <a:solidFill>
                <a:srgbClr val="FFFFFF"/>
              </a:solidFill>
              <a:effectLst/>
              <a:uLnTx/>
              <a:uFillTx/>
              <a:latin typeface="+mj-ea"/>
              <a:ea typeface="+mj-ea"/>
            </a:endParaRPr>
          </a:p>
        </p:txBody>
      </p:sp>
      <p:sp>
        <p:nvSpPr>
          <p:cNvPr id="151" name="Rectangle 77">
            <a:extLst>
              <a:ext uri="{FF2B5EF4-FFF2-40B4-BE49-F238E27FC236}">
                <a16:creationId xmlns:a16="http://schemas.microsoft.com/office/drawing/2014/main" xmlns="" id="{18560DB6-8070-4A8A-B9C8-2CBC509A9ECA}"/>
              </a:ext>
            </a:extLst>
          </p:cNvPr>
          <p:cNvSpPr/>
          <p:nvPr/>
        </p:nvSpPr>
        <p:spPr>
          <a:xfrm>
            <a:off x="5346213" y="1877632"/>
            <a:ext cx="802177"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noProof="0" dirty="0" smtClean="0">
                <a:solidFill>
                  <a:srgbClr val="FFFFFF"/>
                </a:solidFill>
                <a:latin typeface="+mj-ea"/>
                <a:ea typeface="+mj-ea"/>
              </a:rPr>
              <a:t>Thu (Feb 24)</a:t>
            </a:r>
            <a:endParaRPr kumimoji="0" lang="en-GB" sz="800" b="0" i="0" u="none" strike="noStrike" kern="0" cap="none" spc="0" normalizeH="0" baseline="0" noProof="0" dirty="0">
              <a:ln>
                <a:noFill/>
              </a:ln>
              <a:solidFill>
                <a:srgbClr val="FFFFFF"/>
              </a:solidFill>
              <a:effectLst/>
              <a:uLnTx/>
              <a:uFillTx/>
              <a:latin typeface="+mj-ea"/>
              <a:ea typeface="+mj-ea"/>
            </a:endParaRPr>
          </a:p>
        </p:txBody>
      </p:sp>
      <p:sp>
        <p:nvSpPr>
          <p:cNvPr id="152" name="Rectangle 77">
            <a:extLst>
              <a:ext uri="{FF2B5EF4-FFF2-40B4-BE49-F238E27FC236}">
                <a16:creationId xmlns:a16="http://schemas.microsoft.com/office/drawing/2014/main" xmlns="" id="{18560DB6-8070-4A8A-B9C8-2CBC509A9ECA}"/>
              </a:ext>
            </a:extLst>
          </p:cNvPr>
          <p:cNvSpPr/>
          <p:nvPr/>
        </p:nvSpPr>
        <p:spPr>
          <a:xfrm>
            <a:off x="6190925" y="1877632"/>
            <a:ext cx="802177"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dirty="0" smtClean="0">
                <a:solidFill>
                  <a:srgbClr val="FFFFFF"/>
                </a:solidFill>
                <a:latin typeface="+mj-ea"/>
                <a:ea typeface="+mj-ea"/>
              </a:rPr>
              <a:t>Fri (Feb 25)</a:t>
            </a:r>
            <a:endParaRPr kumimoji="0" lang="en-GB" sz="800" b="0" i="0" u="none" strike="noStrike" kern="0" cap="none" spc="0" normalizeH="0" baseline="0" noProof="0" dirty="0">
              <a:ln>
                <a:noFill/>
              </a:ln>
              <a:solidFill>
                <a:srgbClr val="FFFFFF"/>
              </a:solidFill>
              <a:effectLst/>
              <a:uLnTx/>
              <a:uFillTx/>
              <a:latin typeface="+mj-ea"/>
              <a:ea typeface="+mj-ea"/>
            </a:endParaRPr>
          </a:p>
        </p:txBody>
      </p:sp>
      <p:sp>
        <p:nvSpPr>
          <p:cNvPr id="153" name="Rectangle 77">
            <a:extLst>
              <a:ext uri="{FF2B5EF4-FFF2-40B4-BE49-F238E27FC236}">
                <a16:creationId xmlns:a16="http://schemas.microsoft.com/office/drawing/2014/main" xmlns="" id="{18560DB6-8070-4A8A-B9C8-2CBC509A9ECA}"/>
              </a:ext>
            </a:extLst>
          </p:cNvPr>
          <p:cNvSpPr/>
          <p:nvPr/>
        </p:nvSpPr>
        <p:spPr>
          <a:xfrm>
            <a:off x="7035637" y="1877632"/>
            <a:ext cx="802177"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noProof="0" dirty="0">
                <a:solidFill>
                  <a:srgbClr val="FFFFFF"/>
                </a:solidFill>
                <a:latin typeface="+mj-ea"/>
                <a:ea typeface="+mj-ea"/>
              </a:rPr>
              <a:t>Sat/Sun</a:t>
            </a:r>
            <a:endParaRPr kumimoji="0" lang="en-GB" sz="800" b="0" i="0" u="none" strike="noStrike" kern="0" cap="none" spc="0" normalizeH="0" baseline="0" noProof="0" dirty="0">
              <a:ln>
                <a:noFill/>
              </a:ln>
              <a:solidFill>
                <a:srgbClr val="FFFFFF"/>
              </a:solidFill>
              <a:effectLst/>
              <a:uLnTx/>
              <a:uFillTx/>
              <a:latin typeface="+mj-ea"/>
              <a:ea typeface="+mj-ea"/>
            </a:endParaRPr>
          </a:p>
        </p:txBody>
      </p:sp>
      <p:sp>
        <p:nvSpPr>
          <p:cNvPr id="154" name="Rectangle 77">
            <a:extLst>
              <a:ext uri="{FF2B5EF4-FFF2-40B4-BE49-F238E27FC236}">
                <a16:creationId xmlns:a16="http://schemas.microsoft.com/office/drawing/2014/main" xmlns="" id="{18560DB6-8070-4A8A-B9C8-2CBC509A9ECA}"/>
              </a:ext>
            </a:extLst>
          </p:cNvPr>
          <p:cNvSpPr/>
          <p:nvPr/>
        </p:nvSpPr>
        <p:spPr>
          <a:xfrm>
            <a:off x="7880348" y="1877632"/>
            <a:ext cx="802177"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dirty="0" smtClean="0">
                <a:solidFill>
                  <a:srgbClr val="FFFFFF"/>
                </a:solidFill>
                <a:latin typeface="+mj-ea"/>
                <a:ea typeface="+mj-ea"/>
              </a:rPr>
              <a:t>Mon (Feb 28)</a:t>
            </a:r>
            <a:endParaRPr kumimoji="0" lang="en-GB" sz="800" b="0" i="0" u="none" strike="noStrike" kern="0" cap="none" spc="0" normalizeH="0" baseline="0" noProof="0" dirty="0">
              <a:ln>
                <a:noFill/>
              </a:ln>
              <a:solidFill>
                <a:srgbClr val="FFFFFF"/>
              </a:solidFill>
              <a:effectLst/>
              <a:uLnTx/>
              <a:uFillTx/>
              <a:latin typeface="+mj-ea"/>
              <a:ea typeface="+mj-ea"/>
            </a:endParaRPr>
          </a:p>
        </p:txBody>
      </p:sp>
      <p:sp>
        <p:nvSpPr>
          <p:cNvPr id="155" name="Rectangle 77">
            <a:extLst>
              <a:ext uri="{FF2B5EF4-FFF2-40B4-BE49-F238E27FC236}">
                <a16:creationId xmlns:a16="http://schemas.microsoft.com/office/drawing/2014/main" xmlns="" id="{18560DB6-8070-4A8A-B9C8-2CBC509A9ECA}"/>
              </a:ext>
            </a:extLst>
          </p:cNvPr>
          <p:cNvSpPr/>
          <p:nvPr/>
        </p:nvSpPr>
        <p:spPr>
          <a:xfrm>
            <a:off x="8725060" y="1877632"/>
            <a:ext cx="802177"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noProof="0" dirty="0" smtClean="0">
                <a:solidFill>
                  <a:srgbClr val="FFFFFF"/>
                </a:solidFill>
                <a:latin typeface="+mj-ea"/>
                <a:ea typeface="+mj-ea"/>
              </a:rPr>
              <a:t>Tue (Mar 1)</a:t>
            </a:r>
            <a:endParaRPr kumimoji="0" lang="en-GB" sz="800" b="0" i="0" u="none" strike="noStrike" kern="0" cap="none" spc="0" normalizeH="0" baseline="0" noProof="0" dirty="0">
              <a:ln>
                <a:noFill/>
              </a:ln>
              <a:solidFill>
                <a:srgbClr val="FFFFFF"/>
              </a:solidFill>
              <a:effectLst/>
              <a:uLnTx/>
              <a:uFillTx/>
              <a:latin typeface="+mj-ea"/>
              <a:ea typeface="+mj-ea"/>
            </a:endParaRPr>
          </a:p>
        </p:txBody>
      </p:sp>
      <p:sp>
        <p:nvSpPr>
          <p:cNvPr id="156" name="Rectangle 77">
            <a:extLst>
              <a:ext uri="{FF2B5EF4-FFF2-40B4-BE49-F238E27FC236}">
                <a16:creationId xmlns:a16="http://schemas.microsoft.com/office/drawing/2014/main" xmlns="" id="{18560DB6-8070-4A8A-B9C8-2CBC509A9ECA}"/>
              </a:ext>
            </a:extLst>
          </p:cNvPr>
          <p:cNvSpPr/>
          <p:nvPr/>
        </p:nvSpPr>
        <p:spPr>
          <a:xfrm>
            <a:off x="9569771" y="1877632"/>
            <a:ext cx="802177"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noProof="0" dirty="0" smtClean="0">
                <a:solidFill>
                  <a:srgbClr val="FFFFFF"/>
                </a:solidFill>
                <a:latin typeface="+mj-ea"/>
                <a:ea typeface="+mj-ea"/>
              </a:rPr>
              <a:t>Wed (Mar 2)</a:t>
            </a:r>
            <a:endParaRPr kumimoji="0" lang="en-GB" sz="800" b="0" i="0" u="none" strike="noStrike" kern="0" cap="none" spc="0" normalizeH="0" baseline="0" noProof="0" dirty="0">
              <a:ln>
                <a:noFill/>
              </a:ln>
              <a:solidFill>
                <a:srgbClr val="FFFFFF"/>
              </a:solidFill>
              <a:effectLst/>
              <a:uLnTx/>
              <a:uFillTx/>
              <a:latin typeface="+mj-ea"/>
              <a:ea typeface="+mj-ea"/>
            </a:endParaRPr>
          </a:p>
        </p:txBody>
      </p:sp>
      <p:sp>
        <p:nvSpPr>
          <p:cNvPr id="157" name="Rectangle 77">
            <a:extLst>
              <a:ext uri="{FF2B5EF4-FFF2-40B4-BE49-F238E27FC236}">
                <a16:creationId xmlns:a16="http://schemas.microsoft.com/office/drawing/2014/main" xmlns="" id="{18560DB6-8070-4A8A-B9C8-2CBC509A9ECA}"/>
              </a:ext>
            </a:extLst>
          </p:cNvPr>
          <p:cNvSpPr/>
          <p:nvPr/>
        </p:nvSpPr>
        <p:spPr>
          <a:xfrm>
            <a:off x="10414479" y="1877632"/>
            <a:ext cx="802177"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dirty="0" smtClean="0">
                <a:solidFill>
                  <a:srgbClr val="FFFFFF"/>
                </a:solidFill>
                <a:latin typeface="+mj-ea"/>
                <a:ea typeface="+mj-ea"/>
              </a:rPr>
              <a:t>Thu (Mar 3)</a:t>
            </a:r>
            <a:endParaRPr kumimoji="0" lang="en-GB" sz="800" b="0" i="0" u="none" strike="noStrike" kern="0" cap="none" spc="0" normalizeH="0" baseline="0" noProof="0" dirty="0">
              <a:ln>
                <a:noFill/>
              </a:ln>
              <a:solidFill>
                <a:srgbClr val="FFFFFF"/>
              </a:solidFill>
              <a:effectLst/>
              <a:uLnTx/>
              <a:uFillTx/>
              <a:latin typeface="+mj-ea"/>
              <a:ea typeface="+mj-ea"/>
            </a:endParaRPr>
          </a:p>
        </p:txBody>
      </p:sp>
      <p:cxnSp>
        <p:nvCxnSpPr>
          <p:cNvPr id="158" name="Straight Connector 12">
            <a:extLst>
              <a:ext uri="{FF2B5EF4-FFF2-40B4-BE49-F238E27FC236}">
                <a16:creationId xmlns:a16="http://schemas.microsoft.com/office/drawing/2014/main" xmlns="" id="{825FDC2B-41AD-4F30-924B-1762B1E437CD}"/>
              </a:ext>
            </a:extLst>
          </p:cNvPr>
          <p:cNvCxnSpPr>
            <a:cxnSpLocks/>
          </p:cNvCxnSpPr>
          <p:nvPr/>
        </p:nvCxnSpPr>
        <p:spPr bwMode="auto">
          <a:xfrm flipV="1">
            <a:off x="1123203" y="2056441"/>
            <a:ext cx="0" cy="3687841"/>
          </a:xfrm>
          <a:prstGeom prst="line">
            <a:avLst/>
          </a:prstGeom>
          <a:noFill/>
          <a:ln w="19050" algn="ctr">
            <a:solidFill>
              <a:schemeClr val="accent3">
                <a:lumMod val="75000"/>
              </a:schemeClr>
            </a:solidFill>
            <a:prstDash val="dash"/>
            <a:round/>
            <a:headEnd/>
            <a:tailEnd/>
          </a:ln>
          <a:extLst>
            <a:ext uri="{909E8E84-426E-40DD-AFC4-6F175D3DCCD1}">
              <a14:hiddenFill xmlns:a14="http://schemas.microsoft.com/office/drawing/2010/main">
                <a:noFill/>
              </a14:hiddenFill>
            </a:ext>
          </a:extLst>
        </p:spPr>
      </p:cxnSp>
      <p:cxnSp>
        <p:nvCxnSpPr>
          <p:cNvPr id="160" name="Straight Connector 12">
            <a:extLst>
              <a:ext uri="{FF2B5EF4-FFF2-40B4-BE49-F238E27FC236}">
                <a16:creationId xmlns:a16="http://schemas.microsoft.com/office/drawing/2014/main" xmlns="" id="{825FDC2B-41AD-4F30-924B-1762B1E437CD}"/>
              </a:ext>
            </a:extLst>
          </p:cNvPr>
          <p:cNvCxnSpPr>
            <a:cxnSpLocks/>
          </p:cNvCxnSpPr>
          <p:nvPr/>
        </p:nvCxnSpPr>
        <p:spPr bwMode="auto">
          <a:xfrm flipV="1">
            <a:off x="1936171" y="2046468"/>
            <a:ext cx="0" cy="3687841"/>
          </a:xfrm>
          <a:prstGeom prst="line">
            <a:avLst/>
          </a:prstGeom>
          <a:noFill/>
          <a:ln w="19050" algn="ctr">
            <a:solidFill>
              <a:schemeClr val="accent3">
                <a:lumMod val="75000"/>
              </a:schemeClr>
            </a:solidFill>
            <a:prstDash val="dash"/>
            <a:round/>
            <a:headEnd/>
            <a:tailEnd/>
          </a:ln>
          <a:extLst>
            <a:ext uri="{909E8E84-426E-40DD-AFC4-6F175D3DCCD1}">
              <a14:hiddenFill xmlns:a14="http://schemas.microsoft.com/office/drawing/2010/main">
                <a:noFill/>
              </a14:hiddenFill>
            </a:ext>
          </a:extLst>
        </p:spPr>
      </p:cxnSp>
      <p:cxnSp>
        <p:nvCxnSpPr>
          <p:cNvPr id="162" name="Straight Connector 12">
            <a:extLst>
              <a:ext uri="{FF2B5EF4-FFF2-40B4-BE49-F238E27FC236}">
                <a16:creationId xmlns:a16="http://schemas.microsoft.com/office/drawing/2014/main" xmlns="" id="{825FDC2B-41AD-4F30-924B-1762B1E437CD}"/>
              </a:ext>
            </a:extLst>
          </p:cNvPr>
          <p:cNvCxnSpPr>
            <a:cxnSpLocks/>
          </p:cNvCxnSpPr>
          <p:nvPr/>
        </p:nvCxnSpPr>
        <p:spPr bwMode="auto">
          <a:xfrm flipV="1">
            <a:off x="2787999" y="2053586"/>
            <a:ext cx="0" cy="3687841"/>
          </a:xfrm>
          <a:prstGeom prst="line">
            <a:avLst/>
          </a:prstGeom>
          <a:noFill/>
          <a:ln w="19050" algn="ctr">
            <a:solidFill>
              <a:schemeClr val="accent3">
                <a:lumMod val="75000"/>
              </a:schemeClr>
            </a:solidFill>
            <a:prstDash val="dash"/>
            <a:round/>
            <a:headEnd/>
            <a:tailEnd/>
          </a:ln>
          <a:extLst>
            <a:ext uri="{909E8E84-426E-40DD-AFC4-6F175D3DCCD1}">
              <a14:hiddenFill xmlns:a14="http://schemas.microsoft.com/office/drawing/2010/main">
                <a:noFill/>
              </a14:hiddenFill>
            </a:ext>
          </a:extLst>
        </p:spPr>
      </p:cxnSp>
      <p:cxnSp>
        <p:nvCxnSpPr>
          <p:cNvPr id="163" name="Straight Connector 12">
            <a:extLst>
              <a:ext uri="{FF2B5EF4-FFF2-40B4-BE49-F238E27FC236}">
                <a16:creationId xmlns:a16="http://schemas.microsoft.com/office/drawing/2014/main" xmlns="" id="{825FDC2B-41AD-4F30-924B-1762B1E437CD}"/>
              </a:ext>
            </a:extLst>
          </p:cNvPr>
          <p:cNvCxnSpPr>
            <a:cxnSpLocks/>
          </p:cNvCxnSpPr>
          <p:nvPr/>
        </p:nvCxnSpPr>
        <p:spPr bwMode="auto">
          <a:xfrm flipV="1">
            <a:off x="3632211" y="2060704"/>
            <a:ext cx="0" cy="3687841"/>
          </a:xfrm>
          <a:prstGeom prst="line">
            <a:avLst/>
          </a:prstGeom>
          <a:noFill/>
          <a:ln w="19050" algn="ctr">
            <a:solidFill>
              <a:schemeClr val="accent3">
                <a:lumMod val="75000"/>
              </a:schemeClr>
            </a:solidFill>
            <a:prstDash val="dash"/>
            <a:round/>
            <a:headEnd/>
            <a:tailEnd/>
          </a:ln>
          <a:extLst>
            <a:ext uri="{909E8E84-426E-40DD-AFC4-6F175D3DCCD1}">
              <a14:hiddenFill xmlns:a14="http://schemas.microsoft.com/office/drawing/2010/main">
                <a:noFill/>
              </a14:hiddenFill>
            </a:ext>
          </a:extLst>
        </p:spPr>
      </p:cxnSp>
      <p:cxnSp>
        <p:nvCxnSpPr>
          <p:cNvPr id="164" name="Straight Connector 12">
            <a:extLst>
              <a:ext uri="{FF2B5EF4-FFF2-40B4-BE49-F238E27FC236}">
                <a16:creationId xmlns:a16="http://schemas.microsoft.com/office/drawing/2014/main" xmlns="" id="{825FDC2B-41AD-4F30-924B-1762B1E437CD}"/>
              </a:ext>
            </a:extLst>
          </p:cNvPr>
          <p:cNvCxnSpPr>
            <a:cxnSpLocks/>
          </p:cNvCxnSpPr>
          <p:nvPr/>
        </p:nvCxnSpPr>
        <p:spPr bwMode="auto">
          <a:xfrm flipV="1">
            <a:off x="4484041" y="2042187"/>
            <a:ext cx="0" cy="3687841"/>
          </a:xfrm>
          <a:prstGeom prst="line">
            <a:avLst/>
          </a:prstGeom>
          <a:noFill/>
          <a:ln w="19050" algn="ctr">
            <a:solidFill>
              <a:schemeClr val="accent3">
                <a:lumMod val="75000"/>
              </a:schemeClr>
            </a:solidFill>
            <a:prstDash val="dash"/>
            <a:round/>
            <a:headEnd/>
            <a:tailEnd/>
          </a:ln>
          <a:extLst>
            <a:ext uri="{909E8E84-426E-40DD-AFC4-6F175D3DCCD1}">
              <a14:hiddenFill xmlns:a14="http://schemas.microsoft.com/office/drawing/2010/main">
                <a:noFill/>
              </a14:hiddenFill>
            </a:ext>
          </a:extLst>
        </p:spPr>
      </p:cxnSp>
      <p:cxnSp>
        <p:nvCxnSpPr>
          <p:cNvPr id="165" name="Straight Connector 12">
            <a:extLst>
              <a:ext uri="{FF2B5EF4-FFF2-40B4-BE49-F238E27FC236}">
                <a16:creationId xmlns:a16="http://schemas.microsoft.com/office/drawing/2014/main" xmlns="" id="{825FDC2B-41AD-4F30-924B-1762B1E437CD}"/>
              </a:ext>
            </a:extLst>
          </p:cNvPr>
          <p:cNvCxnSpPr>
            <a:cxnSpLocks/>
          </p:cNvCxnSpPr>
          <p:nvPr/>
        </p:nvCxnSpPr>
        <p:spPr bwMode="auto">
          <a:xfrm flipV="1">
            <a:off x="5328251" y="2049305"/>
            <a:ext cx="0" cy="3687841"/>
          </a:xfrm>
          <a:prstGeom prst="line">
            <a:avLst/>
          </a:prstGeom>
          <a:noFill/>
          <a:ln w="19050" algn="ctr">
            <a:solidFill>
              <a:schemeClr val="accent3">
                <a:lumMod val="75000"/>
              </a:schemeClr>
            </a:solidFill>
            <a:prstDash val="dash"/>
            <a:round/>
            <a:headEnd/>
            <a:tailEnd/>
          </a:ln>
          <a:extLst>
            <a:ext uri="{909E8E84-426E-40DD-AFC4-6F175D3DCCD1}">
              <a14:hiddenFill xmlns:a14="http://schemas.microsoft.com/office/drawing/2010/main">
                <a:noFill/>
              </a14:hiddenFill>
            </a:ext>
          </a:extLst>
        </p:spPr>
      </p:cxnSp>
      <p:cxnSp>
        <p:nvCxnSpPr>
          <p:cNvPr id="166" name="Straight Connector 12">
            <a:extLst>
              <a:ext uri="{FF2B5EF4-FFF2-40B4-BE49-F238E27FC236}">
                <a16:creationId xmlns:a16="http://schemas.microsoft.com/office/drawing/2014/main" xmlns="" id="{825FDC2B-41AD-4F30-924B-1762B1E437CD}"/>
              </a:ext>
            </a:extLst>
          </p:cNvPr>
          <p:cNvCxnSpPr>
            <a:cxnSpLocks/>
          </p:cNvCxnSpPr>
          <p:nvPr/>
        </p:nvCxnSpPr>
        <p:spPr bwMode="auto">
          <a:xfrm flipV="1">
            <a:off x="6172458" y="2047879"/>
            <a:ext cx="0" cy="3687841"/>
          </a:xfrm>
          <a:prstGeom prst="line">
            <a:avLst/>
          </a:prstGeom>
          <a:noFill/>
          <a:ln w="19050" algn="ctr">
            <a:solidFill>
              <a:schemeClr val="accent3">
                <a:lumMod val="75000"/>
              </a:schemeClr>
            </a:solidFill>
            <a:prstDash val="dash"/>
            <a:round/>
            <a:headEnd/>
            <a:tailEnd/>
          </a:ln>
          <a:extLst>
            <a:ext uri="{909E8E84-426E-40DD-AFC4-6F175D3DCCD1}">
              <a14:hiddenFill xmlns:a14="http://schemas.microsoft.com/office/drawing/2010/main">
                <a:noFill/>
              </a14:hiddenFill>
            </a:ext>
          </a:extLst>
        </p:spPr>
      </p:cxnSp>
      <p:cxnSp>
        <p:nvCxnSpPr>
          <p:cNvPr id="167" name="Straight Connector 12">
            <a:extLst>
              <a:ext uri="{FF2B5EF4-FFF2-40B4-BE49-F238E27FC236}">
                <a16:creationId xmlns:a16="http://schemas.microsoft.com/office/drawing/2014/main" xmlns="" id="{825FDC2B-41AD-4F30-924B-1762B1E437CD}"/>
              </a:ext>
            </a:extLst>
          </p:cNvPr>
          <p:cNvCxnSpPr>
            <a:cxnSpLocks/>
          </p:cNvCxnSpPr>
          <p:nvPr/>
        </p:nvCxnSpPr>
        <p:spPr bwMode="auto">
          <a:xfrm flipV="1">
            <a:off x="7016664" y="2054997"/>
            <a:ext cx="0" cy="3687841"/>
          </a:xfrm>
          <a:prstGeom prst="line">
            <a:avLst/>
          </a:prstGeom>
          <a:noFill/>
          <a:ln w="19050" algn="ctr">
            <a:solidFill>
              <a:schemeClr val="accent3">
                <a:lumMod val="75000"/>
              </a:schemeClr>
            </a:solidFill>
            <a:prstDash val="dash"/>
            <a:round/>
            <a:headEnd/>
            <a:tailEnd/>
          </a:ln>
          <a:extLst>
            <a:ext uri="{909E8E84-426E-40DD-AFC4-6F175D3DCCD1}">
              <a14:hiddenFill xmlns:a14="http://schemas.microsoft.com/office/drawing/2010/main">
                <a:noFill/>
              </a14:hiddenFill>
            </a:ext>
          </a:extLst>
        </p:spPr>
      </p:cxnSp>
      <p:cxnSp>
        <p:nvCxnSpPr>
          <p:cNvPr id="168" name="Straight Connector 12">
            <a:extLst>
              <a:ext uri="{FF2B5EF4-FFF2-40B4-BE49-F238E27FC236}">
                <a16:creationId xmlns:a16="http://schemas.microsoft.com/office/drawing/2014/main" xmlns="" id="{825FDC2B-41AD-4F30-924B-1762B1E437CD}"/>
              </a:ext>
            </a:extLst>
          </p:cNvPr>
          <p:cNvCxnSpPr>
            <a:cxnSpLocks/>
          </p:cNvCxnSpPr>
          <p:nvPr/>
        </p:nvCxnSpPr>
        <p:spPr bwMode="auto">
          <a:xfrm flipV="1">
            <a:off x="7860876" y="2053571"/>
            <a:ext cx="0" cy="3687841"/>
          </a:xfrm>
          <a:prstGeom prst="line">
            <a:avLst/>
          </a:prstGeom>
          <a:noFill/>
          <a:ln w="19050" algn="ctr">
            <a:solidFill>
              <a:schemeClr val="accent3">
                <a:lumMod val="75000"/>
              </a:schemeClr>
            </a:solidFill>
            <a:prstDash val="dash"/>
            <a:round/>
            <a:headEnd/>
            <a:tailEnd/>
          </a:ln>
          <a:extLst>
            <a:ext uri="{909E8E84-426E-40DD-AFC4-6F175D3DCCD1}">
              <a14:hiddenFill xmlns:a14="http://schemas.microsoft.com/office/drawing/2010/main">
                <a:noFill/>
              </a14:hiddenFill>
            </a:ext>
          </a:extLst>
        </p:spPr>
      </p:cxnSp>
      <p:cxnSp>
        <p:nvCxnSpPr>
          <p:cNvPr id="169" name="Straight Connector 12">
            <a:extLst>
              <a:ext uri="{FF2B5EF4-FFF2-40B4-BE49-F238E27FC236}">
                <a16:creationId xmlns:a16="http://schemas.microsoft.com/office/drawing/2014/main" xmlns="" id="{825FDC2B-41AD-4F30-924B-1762B1E437CD}"/>
              </a:ext>
            </a:extLst>
          </p:cNvPr>
          <p:cNvCxnSpPr>
            <a:cxnSpLocks/>
          </p:cNvCxnSpPr>
          <p:nvPr/>
        </p:nvCxnSpPr>
        <p:spPr bwMode="auto">
          <a:xfrm flipV="1">
            <a:off x="8705086" y="2060689"/>
            <a:ext cx="0" cy="3687841"/>
          </a:xfrm>
          <a:prstGeom prst="line">
            <a:avLst/>
          </a:prstGeom>
          <a:noFill/>
          <a:ln w="19050" algn="ctr">
            <a:solidFill>
              <a:schemeClr val="accent3">
                <a:lumMod val="75000"/>
              </a:schemeClr>
            </a:solidFill>
            <a:prstDash val="dash"/>
            <a:round/>
            <a:headEnd/>
            <a:tailEnd/>
          </a:ln>
          <a:extLst>
            <a:ext uri="{909E8E84-426E-40DD-AFC4-6F175D3DCCD1}">
              <a14:hiddenFill xmlns:a14="http://schemas.microsoft.com/office/drawing/2010/main">
                <a:noFill/>
              </a14:hiddenFill>
            </a:ext>
          </a:extLst>
        </p:spPr>
      </p:cxnSp>
      <p:cxnSp>
        <p:nvCxnSpPr>
          <p:cNvPr id="170" name="Straight Connector 12">
            <a:extLst>
              <a:ext uri="{FF2B5EF4-FFF2-40B4-BE49-F238E27FC236}">
                <a16:creationId xmlns:a16="http://schemas.microsoft.com/office/drawing/2014/main" xmlns="" id="{825FDC2B-41AD-4F30-924B-1762B1E437CD}"/>
              </a:ext>
            </a:extLst>
          </p:cNvPr>
          <p:cNvCxnSpPr>
            <a:cxnSpLocks/>
          </p:cNvCxnSpPr>
          <p:nvPr/>
        </p:nvCxnSpPr>
        <p:spPr bwMode="auto">
          <a:xfrm flipV="1">
            <a:off x="9549297" y="2050718"/>
            <a:ext cx="0" cy="3687841"/>
          </a:xfrm>
          <a:prstGeom prst="line">
            <a:avLst/>
          </a:prstGeom>
          <a:noFill/>
          <a:ln w="19050" algn="ctr">
            <a:solidFill>
              <a:schemeClr val="accent3">
                <a:lumMod val="75000"/>
              </a:schemeClr>
            </a:solidFill>
            <a:prstDash val="dash"/>
            <a:round/>
            <a:headEnd/>
            <a:tailEnd/>
          </a:ln>
          <a:extLst>
            <a:ext uri="{909E8E84-426E-40DD-AFC4-6F175D3DCCD1}">
              <a14:hiddenFill xmlns:a14="http://schemas.microsoft.com/office/drawing/2010/main">
                <a:noFill/>
              </a14:hiddenFill>
            </a:ext>
          </a:extLst>
        </p:spPr>
      </p:cxnSp>
      <p:cxnSp>
        <p:nvCxnSpPr>
          <p:cNvPr id="171" name="Straight Connector 12">
            <a:extLst>
              <a:ext uri="{FF2B5EF4-FFF2-40B4-BE49-F238E27FC236}">
                <a16:creationId xmlns:a16="http://schemas.microsoft.com/office/drawing/2014/main" xmlns="" id="{825FDC2B-41AD-4F30-924B-1762B1E437CD}"/>
              </a:ext>
            </a:extLst>
          </p:cNvPr>
          <p:cNvCxnSpPr>
            <a:cxnSpLocks/>
          </p:cNvCxnSpPr>
          <p:nvPr/>
        </p:nvCxnSpPr>
        <p:spPr bwMode="auto">
          <a:xfrm flipV="1">
            <a:off x="10393141" y="2057837"/>
            <a:ext cx="0" cy="3687841"/>
          </a:xfrm>
          <a:prstGeom prst="line">
            <a:avLst/>
          </a:prstGeom>
          <a:noFill/>
          <a:ln w="19050" algn="ctr">
            <a:solidFill>
              <a:schemeClr val="accent3">
                <a:lumMod val="75000"/>
              </a:schemeClr>
            </a:solidFill>
            <a:prstDash val="dash"/>
            <a:round/>
            <a:headEnd/>
            <a:tailEnd/>
          </a:ln>
          <a:extLst>
            <a:ext uri="{909E8E84-426E-40DD-AFC4-6F175D3DCCD1}">
              <a14:hiddenFill xmlns:a14="http://schemas.microsoft.com/office/drawing/2010/main">
                <a:noFill/>
              </a14:hiddenFill>
            </a:ext>
          </a:extLst>
        </p:spPr>
      </p:cxnSp>
      <p:cxnSp>
        <p:nvCxnSpPr>
          <p:cNvPr id="172" name="Straight Connector 12">
            <a:extLst>
              <a:ext uri="{FF2B5EF4-FFF2-40B4-BE49-F238E27FC236}">
                <a16:creationId xmlns:a16="http://schemas.microsoft.com/office/drawing/2014/main" xmlns="" id="{825FDC2B-41AD-4F30-924B-1762B1E437CD}"/>
              </a:ext>
            </a:extLst>
          </p:cNvPr>
          <p:cNvCxnSpPr>
            <a:cxnSpLocks/>
          </p:cNvCxnSpPr>
          <p:nvPr/>
        </p:nvCxnSpPr>
        <p:spPr bwMode="auto">
          <a:xfrm flipV="1">
            <a:off x="11235641" y="2047863"/>
            <a:ext cx="0" cy="3687841"/>
          </a:xfrm>
          <a:prstGeom prst="line">
            <a:avLst/>
          </a:prstGeom>
          <a:noFill/>
          <a:ln w="19050" algn="ctr">
            <a:solidFill>
              <a:schemeClr val="accent3">
                <a:lumMod val="75000"/>
              </a:schemeClr>
            </a:solidFill>
            <a:prstDash val="dash"/>
            <a:round/>
            <a:headEnd/>
            <a:tailEnd/>
          </a:ln>
          <a:extLst>
            <a:ext uri="{909E8E84-426E-40DD-AFC4-6F175D3DCCD1}">
              <a14:hiddenFill xmlns:a14="http://schemas.microsoft.com/office/drawing/2010/main">
                <a:noFill/>
              </a14:hiddenFill>
            </a:ext>
          </a:extLst>
        </p:spPr>
      </p:cxnSp>
      <p:cxnSp>
        <p:nvCxnSpPr>
          <p:cNvPr id="20" name="直接连接符 19"/>
          <p:cNvCxnSpPr/>
          <p:nvPr/>
        </p:nvCxnSpPr>
        <p:spPr bwMode="auto">
          <a:xfrm>
            <a:off x="670431" y="2069587"/>
            <a:ext cx="10552050" cy="0"/>
          </a:xfrm>
          <a:prstGeom prst="line">
            <a:avLst/>
          </a:prstGeom>
          <a:noFill/>
          <a:ln w="19050" cap="flat" cmpd="sng" algn="ctr">
            <a:solidFill>
              <a:schemeClr val="accent3">
                <a:lumMod val="65000"/>
              </a:schemeClr>
            </a:solidFill>
            <a:prstDash val="dash"/>
            <a:round/>
            <a:headEnd type="none" w="med" len="med"/>
            <a:tailEnd type="none" w="med" len="med"/>
          </a:ln>
          <a:effectLst/>
        </p:spPr>
      </p:cxnSp>
      <p:cxnSp>
        <p:nvCxnSpPr>
          <p:cNvPr id="173" name="直接连接符 172"/>
          <p:cNvCxnSpPr/>
          <p:nvPr/>
        </p:nvCxnSpPr>
        <p:spPr bwMode="auto">
          <a:xfrm>
            <a:off x="685665" y="5730028"/>
            <a:ext cx="11326783" cy="14254"/>
          </a:xfrm>
          <a:prstGeom prst="line">
            <a:avLst/>
          </a:prstGeom>
          <a:noFill/>
          <a:ln w="19050" cap="flat" cmpd="sng" algn="ctr">
            <a:solidFill>
              <a:schemeClr val="accent3">
                <a:lumMod val="65000"/>
              </a:schemeClr>
            </a:solidFill>
            <a:prstDash val="dash"/>
            <a:round/>
            <a:headEnd type="none" w="med" len="med"/>
            <a:tailEnd type="none" w="med" len="med"/>
          </a:ln>
          <a:effectLst/>
        </p:spPr>
      </p:cxnSp>
      <p:cxnSp>
        <p:nvCxnSpPr>
          <p:cNvPr id="174" name="直接连接符 173"/>
          <p:cNvCxnSpPr/>
          <p:nvPr/>
        </p:nvCxnSpPr>
        <p:spPr bwMode="auto">
          <a:xfrm>
            <a:off x="685664" y="3865831"/>
            <a:ext cx="11325838" cy="25315"/>
          </a:xfrm>
          <a:prstGeom prst="line">
            <a:avLst/>
          </a:prstGeom>
          <a:noFill/>
          <a:ln w="19050" cap="flat" cmpd="sng" algn="ctr">
            <a:solidFill>
              <a:schemeClr val="accent3">
                <a:lumMod val="65000"/>
              </a:schemeClr>
            </a:solidFill>
            <a:prstDash val="dash"/>
            <a:round/>
            <a:headEnd type="none" w="med" len="med"/>
            <a:tailEnd type="none" w="med" len="med"/>
          </a:ln>
          <a:effectLst/>
        </p:spPr>
      </p:cxnSp>
      <p:cxnSp>
        <p:nvCxnSpPr>
          <p:cNvPr id="175" name="直接连接符 174"/>
          <p:cNvCxnSpPr/>
          <p:nvPr/>
        </p:nvCxnSpPr>
        <p:spPr bwMode="auto">
          <a:xfrm>
            <a:off x="670431" y="4724575"/>
            <a:ext cx="11385926" cy="3804"/>
          </a:xfrm>
          <a:prstGeom prst="line">
            <a:avLst/>
          </a:prstGeom>
          <a:noFill/>
          <a:ln w="19050" cap="flat" cmpd="sng" algn="ctr">
            <a:solidFill>
              <a:schemeClr val="accent3">
                <a:lumMod val="65000"/>
              </a:schemeClr>
            </a:solidFill>
            <a:prstDash val="dash"/>
            <a:round/>
            <a:headEnd type="none" w="med" len="med"/>
            <a:tailEnd type="none" w="med" len="med"/>
          </a:ln>
          <a:effectLst/>
        </p:spPr>
      </p:cxnSp>
      <p:cxnSp>
        <p:nvCxnSpPr>
          <p:cNvPr id="176" name="直接连接符 175"/>
          <p:cNvCxnSpPr/>
          <p:nvPr/>
        </p:nvCxnSpPr>
        <p:spPr bwMode="auto">
          <a:xfrm flipV="1">
            <a:off x="676775" y="2965671"/>
            <a:ext cx="11366577" cy="1"/>
          </a:xfrm>
          <a:prstGeom prst="line">
            <a:avLst/>
          </a:prstGeom>
          <a:noFill/>
          <a:ln w="19050" cap="flat" cmpd="sng" algn="ctr">
            <a:solidFill>
              <a:schemeClr val="accent3">
                <a:lumMod val="65000"/>
              </a:schemeClr>
            </a:solidFill>
            <a:prstDash val="dash"/>
            <a:round/>
            <a:headEnd type="none" w="med" len="med"/>
            <a:tailEnd type="none" w="med" len="med"/>
          </a:ln>
          <a:effectLst/>
        </p:spPr>
      </p:cxnSp>
      <p:sp>
        <p:nvSpPr>
          <p:cNvPr id="177" name="Rectangle 67">
            <a:extLst>
              <a:ext uri="{FF2B5EF4-FFF2-40B4-BE49-F238E27FC236}">
                <a16:creationId xmlns:a16="http://schemas.microsoft.com/office/drawing/2014/main" xmlns="" id="{61214404-3E99-431F-A1D1-0A44E2021497}"/>
              </a:ext>
            </a:extLst>
          </p:cNvPr>
          <p:cNvSpPr/>
          <p:nvPr/>
        </p:nvSpPr>
        <p:spPr>
          <a:xfrm>
            <a:off x="269010" y="1383540"/>
            <a:ext cx="1655822" cy="442269"/>
          </a:xfrm>
          <a:prstGeom prst="rect">
            <a:avLst/>
          </a:prstGeom>
          <a:solidFill>
            <a:schemeClr val="tx2">
              <a:lumMod val="60000"/>
              <a:lumOff val="40000"/>
            </a:schemeClr>
          </a:solidFill>
          <a:ln>
            <a:noFill/>
          </a:ln>
          <a:effectLst/>
        </p:spPr>
        <p:txBody>
          <a:bodyPr lIns="54000" tIns="54000" rIns="5400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kumimoji="0" lang="en-GB" sz="800" b="0" i="0" u="none" strike="noStrike" kern="0" cap="none" spc="0" normalizeH="0" baseline="0" noProof="0" dirty="0">
                <a:ln>
                  <a:noFill/>
                </a:ln>
                <a:solidFill>
                  <a:srgbClr val="FFFFFF"/>
                </a:solidFill>
                <a:effectLst/>
                <a:uLnTx/>
                <a:uFillTx/>
                <a:latin typeface="+mj-ea"/>
                <a:ea typeface="+mj-ea"/>
              </a:rPr>
              <a:t>Pre-meeting</a:t>
            </a:r>
          </a:p>
        </p:txBody>
      </p:sp>
      <p:sp>
        <p:nvSpPr>
          <p:cNvPr id="178" name="Rectangle 67">
            <a:extLst>
              <a:ext uri="{FF2B5EF4-FFF2-40B4-BE49-F238E27FC236}">
                <a16:creationId xmlns:a16="http://schemas.microsoft.com/office/drawing/2014/main" xmlns="" id="{61214404-3E99-431F-A1D1-0A44E2021497}"/>
              </a:ext>
            </a:extLst>
          </p:cNvPr>
          <p:cNvSpPr/>
          <p:nvPr/>
        </p:nvSpPr>
        <p:spPr>
          <a:xfrm>
            <a:off x="2787999" y="1383540"/>
            <a:ext cx="3360391" cy="442269"/>
          </a:xfrm>
          <a:prstGeom prst="rect">
            <a:avLst/>
          </a:prstGeom>
          <a:solidFill>
            <a:srgbClr val="124191"/>
          </a:solidFill>
          <a:ln>
            <a:noFill/>
          </a:ln>
          <a:effectLst/>
        </p:spPr>
        <p:txBody>
          <a:bodyPr lIns="54000" tIns="54000" rIns="5400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dirty="0">
                <a:solidFill>
                  <a:srgbClr val="FFFFFF"/>
                </a:solidFill>
                <a:latin typeface="+mj-ea"/>
                <a:ea typeface="+mj-ea"/>
              </a:rPr>
              <a:t>1</a:t>
            </a:r>
            <a:r>
              <a:rPr lang="en-GB" sz="800" kern="0" baseline="30000" dirty="0">
                <a:solidFill>
                  <a:srgbClr val="FFFFFF"/>
                </a:solidFill>
                <a:latin typeface="+mj-ea"/>
                <a:ea typeface="+mj-ea"/>
              </a:rPr>
              <a:t>st</a:t>
            </a:r>
            <a:r>
              <a:rPr lang="en-GB" sz="800" kern="0" dirty="0">
                <a:solidFill>
                  <a:srgbClr val="FFFFFF"/>
                </a:solidFill>
                <a:latin typeface="+mj-ea"/>
                <a:ea typeface="+mj-ea"/>
              </a:rPr>
              <a:t> round </a:t>
            </a:r>
            <a:r>
              <a:rPr lang="en-GB" sz="800" kern="0" dirty="0" smtClean="0">
                <a:solidFill>
                  <a:srgbClr val="FFFFFF"/>
                </a:solidFill>
                <a:latin typeface="+mj-ea"/>
                <a:ea typeface="+mj-ea"/>
              </a:rPr>
              <a:t>(Feb 21~24)</a:t>
            </a:r>
            <a:endParaRPr kumimoji="0" lang="en-GB" sz="800" b="0" i="0" u="none" strike="noStrike" kern="0" cap="none" spc="0" normalizeH="0" baseline="0" noProof="0" dirty="0">
              <a:ln>
                <a:noFill/>
              </a:ln>
              <a:solidFill>
                <a:srgbClr val="FFFFFF"/>
              </a:solidFill>
              <a:effectLst/>
              <a:uLnTx/>
              <a:uFillTx/>
              <a:latin typeface="+mj-ea"/>
              <a:ea typeface="+mj-ea"/>
            </a:endParaRPr>
          </a:p>
        </p:txBody>
      </p:sp>
      <p:sp>
        <p:nvSpPr>
          <p:cNvPr id="179" name="Rectangle 67">
            <a:extLst>
              <a:ext uri="{FF2B5EF4-FFF2-40B4-BE49-F238E27FC236}">
                <a16:creationId xmlns:a16="http://schemas.microsoft.com/office/drawing/2014/main" xmlns="" id="{61214404-3E99-431F-A1D1-0A44E2021497}"/>
              </a:ext>
            </a:extLst>
          </p:cNvPr>
          <p:cNvSpPr/>
          <p:nvPr/>
        </p:nvSpPr>
        <p:spPr>
          <a:xfrm>
            <a:off x="7880347" y="1383540"/>
            <a:ext cx="4176009" cy="442269"/>
          </a:xfrm>
          <a:prstGeom prst="rect">
            <a:avLst/>
          </a:prstGeom>
          <a:solidFill>
            <a:srgbClr val="124191"/>
          </a:solidFill>
          <a:ln>
            <a:noFill/>
          </a:ln>
          <a:effectLst/>
        </p:spPr>
        <p:txBody>
          <a:bodyPr lIns="54000" tIns="54000" rIns="5400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noProof="0" dirty="0">
                <a:solidFill>
                  <a:srgbClr val="FFFFFF"/>
                </a:solidFill>
                <a:latin typeface="+mj-ea"/>
                <a:ea typeface="+mj-ea"/>
              </a:rPr>
              <a:t>2</a:t>
            </a:r>
            <a:r>
              <a:rPr lang="en-GB" sz="800" kern="0" baseline="30000" noProof="0" dirty="0">
                <a:solidFill>
                  <a:srgbClr val="FFFFFF"/>
                </a:solidFill>
                <a:latin typeface="+mj-ea"/>
                <a:ea typeface="+mj-ea"/>
              </a:rPr>
              <a:t>nd</a:t>
            </a:r>
            <a:r>
              <a:rPr lang="en-GB" sz="800" kern="0" noProof="0" dirty="0">
                <a:solidFill>
                  <a:srgbClr val="FFFFFF"/>
                </a:solidFill>
                <a:latin typeface="+mj-ea"/>
                <a:ea typeface="+mj-ea"/>
              </a:rPr>
              <a:t> round </a:t>
            </a:r>
            <a:r>
              <a:rPr lang="en-GB" sz="800" kern="0" noProof="0" dirty="0" smtClean="0">
                <a:solidFill>
                  <a:srgbClr val="FFFFFF"/>
                </a:solidFill>
                <a:latin typeface="+mj-ea"/>
                <a:ea typeface="+mj-ea"/>
              </a:rPr>
              <a:t>(Feb 28 ~ Mar 3)</a:t>
            </a:r>
            <a:endParaRPr kumimoji="0" lang="en-GB" sz="800" b="0" i="0" u="none" strike="noStrike" kern="0" cap="none" spc="0" normalizeH="0" baseline="0" noProof="0" dirty="0">
              <a:ln>
                <a:noFill/>
              </a:ln>
              <a:solidFill>
                <a:srgbClr val="FFFFFF"/>
              </a:solidFill>
              <a:effectLst/>
              <a:uLnTx/>
              <a:uFillTx/>
              <a:latin typeface="+mj-ea"/>
              <a:ea typeface="+mj-ea"/>
            </a:endParaRPr>
          </a:p>
        </p:txBody>
      </p:sp>
      <p:sp>
        <p:nvSpPr>
          <p:cNvPr id="180" name="Rectangle 67">
            <a:extLst>
              <a:ext uri="{FF2B5EF4-FFF2-40B4-BE49-F238E27FC236}">
                <a16:creationId xmlns:a16="http://schemas.microsoft.com/office/drawing/2014/main" xmlns="" id="{61214404-3E99-431F-A1D1-0A44E2021497}"/>
              </a:ext>
            </a:extLst>
          </p:cNvPr>
          <p:cNvSpPr/>
          <p:nvPr/>
        </p:nvSpPr>
        <p:spPr>
          <a:xfrm>
            <a:off x="7035637" y="1383540"/>
            <a:ext cx="802177" cy="442269"/>
          </a:xfrm>
          <a:prstGeom prst="rect">
            <a:avLst/>
          </a:prstGeom>
          <a:solidFill>
            <a:schemeClr val="accent4">
              <a:lumMod val="75000"/>
              <a:lumOff val="25000"/>
            </a:schemeClr>
          </a:solidFill>
          <a:ln>
            <a:noFill/>
          </a:ln>
          <a:effectLst/>
        </p:spPr>
        <p:txBody>
          <a:bodyPr lIns="54000" tIns="54000" rIns="5400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dirty="0">
                <a:solidFill>
                  <a:srgbClr val="FFFFFF"/>
                </a:solidFill>
                <a:latin typeface="+mj-ea"/>
                <a:ea typeface="+mj-ea"/>
              </a:rPr>
              <a:t>Quiet Period</a:t>
            </a:r>
            <a:endParaRPr kumimoji="0" lang="en-GB" sz="800" b="0" i="0" u="none" strike="noStrike" kern="0" cap="none" spc="0" normalizeH="0" baseline="0" noProof="0" dirty="0">
              <a:ln>
                <a:noFill/>
              </a:ln>
              <a:solidFill>
                <a:srgbClr val="FFFFFF"/>
              </a:solidFill>
              <a:effectLst/>
              <a:uLnTx/>
              <a:uFillTx/>
              <a:latin typeface="+mj-ea"/>
              <a:ea typeface="+mj-ea"/>
            </a:endParaRPr>
          </a:p>
        </p:txBody>
      </p:sp>
      <p:sp>
        <p:nvSpPr>
          <p:cNvPr id="24" name="文本框 23"/>
          <p:cNvSpPr txBox="1"/>
          <p:nvPr/>
        </p:nvSpPr>
        <p:spPr>
          <a:xfrm>
            <a:off x="18585" y="2113860"/>
            <a:ext cx="688009" cy="215444"/>
          </a:xfrm>
          <a:prstGeom prst="rect">
            <a:avLst/>
          </a:prstGeom>
          <a:noFill/>
        </p:spPr>
        <p:txBody>
          <a:bodyPr wrap="none" rtlCol="0">
            <a:spAutoFit/>
          </a:bodyPr>
          <a:lstStyle/>
          <a:p>
            <a:r>
              <a:rPr lang="en-US" altLang="zh-CN" sz="800" dirty="0">
                <a:latin typeface="+mj-ea"/>
                <a:ea typeface="+mj-ea"/>
              </a:rPr>
              <a:t>00:00 UTC</a:t>
            </a:r>
            <a:endParaRPr lang="zh-CN" altLang="en-US" sz="800" dirty="0">
              <a:latin typeface="+mj-ea"/>
              <a:ea typeface="+mj-ea"/>
            </a:endParaRPr>
          </a:p>
        </p:txBody>
      </p:sp>
      <p:sp>
        <p:nvSpPr>
          <p:cNvPr id="181" name="文本框 180"/>
          <p:cNvSpPr txBox="1"/>
          <p:nvPr/>
        </p:nvSpPr>
        <p:spPr>
          <a:xfrm>
            <a:off x="52554" y="2760088"/>
            <a:ext cx="688009" cy="215444"/>
          </a:xfrm>
          <a:prstGeom prst="rect">
            <a:avLst/>
          </a:prstGeom>
          <a:noFill/>
        </p:spPr>
        <p:txBody>
          <a:bodyPr wrap="none" rtlCol="0">
            <a:spAutoFit/>
          </a:bodyPr>
          <a:lstStyle/>
          <a:p>
            <a:r>
              <a:rPr lang="en-US" altLang="zh-CN" sz="800" dirty="0">
                <a:latin typeface="+mj-ea"/>
                <a:ea typeface="+mj-ea"/>
              </a:rPr>
              <a:t>08:00 UTC</a:t>
            </a:r>
            <a:endParaRPr lang="zh-CN" altLang="en-US" sz="800" dirty="0">
              <a:latin typeface="+mj-ea"/>
              <a:ea typeface="+mj-ea"/>
            </a:endParaRPr>
          </a:p>
        </p:txBody>
      </p:sp>
      <p:sp>
        <p:nvSpPr>
          <p:cNvPr id="182" name="文本框 181"/>
          <p:cNvSpPr txBox="1"/>
          <p:nvPr/>
        </p:nvSpPr>
        <p:spPr>
          <a:xfrm>
            <a:off x="52554" y="3621792"/>
            <a:ext cx="688009" cy="215444"/>
          </a:xfrm>
          <a:prstGeom prst="rect">
            <a:avLst/>
          </a:prstGeom>
          <a:noFill/>
        </p:spPr>
        <p:txBody>
          <a:bodyPr wrap="none" rtlCol="0">
            <a:spAutoFit/>
          </a:bodyPr>
          <a:lstStyle/>
          <a:p>
            <a:r>
              <a:rPr lang="en-US" altLang="zh-CN" sz="800" dirty="0">
                <a:latin typeface="+mj-ea"/>
                <a:ea typeface="+mj-ea"/>
              </a:rPr>
              <a:t>12:00 UTC</a:t>
            </a:r>
            <a:endParaRPr lang="zh-CN" altLang="en-US" sz="800" dirty="0">
              <a:latin typeface="+mj-ea"/>
              <a:ea typeface="+mj-ea"/>
            </a:endParaRPr>
          </a:p>
        </p:txBody>
      </p:sp>
      <p:sp>
        <p:nvSpPr>
          <p:cNvPr id="183" name="文本框 182"/>
          <p:cNvSpPr txBox="1"/>
          <p:nvPr/>
        </p:nvSpPr>
        <p:spPr>
          <a:xfrm>
            <a:off x="52554" y="4509131"/>
            <a:ext cx="688009" cy="215444"/>
          </a:xfrm>
          <a:prstGeom prst="rect">
            <a:avLst/>
          </a:prstGeom>
          <a:noFill/>
        </p:spPr>
        <p:txBody>
          <a:bodyPr wrap="none" rtlCol="0">
            <a:spAutoFit/>
          </a:bodyPr>
          <a:lstStyle/>
          <a:p>
            <a:r>
              <a:rPr lang="en-US" altLang="zh-CN" sz="800" dirty="0">
                <a:latin typeface="+mj-ea"/>
                <a:ea typeface="+mj-ea"/>
              </a:rPr>
              <a:t>16:00 UTC</a:t>
            </a:r>
            <a:endParaRPr lang="zh-CN" altLang="en-US" sz="800" dirty="0">
              <a:latin typeface="+mj-ea"/>
              <a:ea typeface="+mj-ea"/>
            </a:endParaRPr>
          </a:p>
        </p:txBody>
      </p:sp>
      <p:sp>
        <p:nvSpPr>
          <p:cNvPr id="184" name="文本框 183"/>
          <p:cNvSpPr txBox="1"/>
          <p:nvPr/>
        </p:nvSpPr>
        <p:spPr>
          <a:xfrm>
            <a:off x="52554" y="5481926"/>
            <a:ext cx="688009" cy="215444"/>
          </a:xfrm>
          <a:prstGeom prst="rect">
            <a:avLst/>
          </a:prstGeom>
          <a:noFill/>
        </p:spPr>
        <p:txBody>
          <a:bodyPr wrap="none" rtlCol="0">
            <a:spAutoFit/>
          </a:bodyPr>
          <a:lstStyle/>
          <a:p>
            <a:r>
              <a:rPr lang="en-US" altLang="zh-CN" sz="800" dirty="0">
                <a:latin typeface="+mj-ea"/>
                <a:ea typeface="+mj-ea"/>
              </a:rPr>
              <a:t>24:00 UTC</a:t>
            </a:r>
            <a:endParaRPr lang="zh-CN" altLang="en-US" sz="800" dirty="0">
              <a:latin typeface="+mj-ea"/>
              <a:ea typeface="+mj-ea"/>
            </a:endParaRPr>
          </a:p>
        </p:txBody>
      </p:sp>
      <p:sp>
        <p:nvSpPr>
          <p:cNvPr id="185" name="Rectangle: Rounded Corners 201">
            <a:extLst>
              <a:ext uri="{FF2B5EF4-FFF2-40B4-BE49-F238E27FC236}">
                <a16:creationId xmlns:a16="http://schemas.microsoft.com/office/drawing/2014/main" xmlns="" id="{B6CDA6FF-6740-49E7-B14C-1831ED62E0F8}"/>
              </a:ext>
            </a:extLst>
          </p:cNvPr>
          <p:cNvSpPr/>
          <p:nvPr/>
        </p:nvSpPr>
        <p:spPr>
          <a:xfrm>
            <a:off x="4511748" y="2189327"/>
            <a:ext cx="786133" cy="576000"/>
          </a:xfrm>
          <a:prstGeom prst="roundRect">
            <a:avLst/>
          </a:prstGeom>
          <a:gradFill rotWithShape="1">
            <a:gsLst>
              <a:gs pos="0">
                <a:srgbClr val="C0504D">
                  <a:shade val="51000"/>
                  <a:satMod val="130000"/>
                </a:srgbClr>
              </a:gs>
              <a:gs pos="80000">
                <a:srgbClr val="C0504D">
                  <a:shade val="93000"/>
                  <a:satMod val="130000"/>
                </a:srgbClr>
              </a:gs>
              <a:gs pos="100000">
                <a:srgbClr val="C0504D">
                  <a:shade val="94000"/>
                  <a:satMod val="135000"/>
                </a:srgbClr>
              </a:gs>
            </a:gsLst>
            <a:lin ang="16200000" scaled="0"/>
          </a:gra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rgbClr val="FFFFFF"/>
                </a:solidFill>
                <a:latin typeface="+mj-ea"/>
                <a:ea typeface="+mj-ea"/>
                <a:cs typeface="+mn-cs"/>
              </a:rPr>
              <a:t>GTW session 4:00-7:00 UTC</a:t>
            </a:r>
          </a:p>
        </p:txBody>
      </p:sp>
      <p:sp>
        <p:nvSpPr>
          <p:cNvPr id="186" name="Rectangle: Rounded Corners 201">
            <a:extLst>
              <a:ext uri="{FF2B5EF4-FFF2-40B4-BE49-F238E27FC236}">
                <a16:creationId xmlns:a16="http://schemas.microsoft.com/office/drawing/2014/main" xmlns="" id="{B6CDA6FF-6740-49E7-B14C-1831ED62E0F8}"/>
              </a:ext>
            </a:extLst>
          </p:cNvPr>
          <p:cNvSpPr/>
          <p:nvPr/>
        </p:nvSpPr>
        <p:spPr>
          <a:xfrm>
            <a:off x="5351882" y="2189327"/>
            <a:ext cx="786133" cy="576000"/>
          </a:xfrm>
          <a:prstGeom prst="roundRect">
            <a:avLst/>
          </a:prstGeom>
          <a:gradFill rotWithShape="1">
            <a:gsLst>
              <a:gs pos="0">
                <a:srgbClr val="C0504D">
                  <a:shade val="51000"/>
                  <a:satMod val="130000"/>
                </a:srgbClr>
              </a:gs>
              <a:gs pos="80000">
                <a:srgbClr val="C0504D">
                  <a:shade val="93000"/>
                  <a:satMod val="130000"/>
                </a:srgbClr>
              </a:gs>
              <a:gs pos="100000">
                <a:srgbClr val="C0504D">
                  <a:shade val="94000"/>
                  <a:satMod val="135000"/>
                </a:srgbClr>
              </a:gs>
            </a:gsLst>
            <a:lin ang="16200000" scaled="0"/>
          </a:gra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rgbClr val="FFFFFF"/>
                </a:solidFill>
                <a:latin typeface="+mj-ea"/>
                <a:ea typeface="+mj-ea"/>
                <a:cs typeface="+mn-cs"/>
              </a:rPr>
              <a:t>GTW session 4:00-7:00 UTC</a:t>
            </a:r>
          </a:p>
        </p:txBody>
      </p:sp>
      <p:sp>
        <p:nvSpPr>
          <p:cNvPr id="187" name="Rectangle: Rounded Corners 201">
            <a:extLst>
              <a:ext uri="{FF2B5EF4-FFF2-40B4-BE49-F238E27FC236}">
                <a16:creationId xmlns:a16="http://schemas.microsoft.com/office/drawing/2014/main" xmlns="" id="{B6CDA6FF-6740-49E7-B14C-1831ED62E0F8}"/>
              </a:ext>
            </a:extLst>
          </p:cNvPr>
          <p:cNvSpPr/>
          <p:nvPr/>
        </p:nvSpPr>
        <p:spPr>
          <a:xfrm>
            <a:off x="6187795" y="2189327"/>
            <a:ext cx="786133" cy="576000"/>
          </a:xfrm>
          <a:prstGeom prst="roundRect">
            <a:avLst/>
          </a:prstGeom>
          <a:gradFill rotWithShape="1">
            <a:gsLst>
              <a:gs pos="0">
                <a:srgbClr val="C0504D">
                  <a:shade val="51000"/>
                  <a:satMod val="130000"/>
                </a:srgbClr>
              </a:gs>
              <a:gs pos="80000">
                <a:srgbClr val="C0504D">
                  <a:shade val="93000"/>
                  <a:satMod val="130000"/>
                </a:srgbClr>
              </a:gs>
              <a:gs pos="100000">
                <a:srgbClr val="C0504D">
                  <a:shade val="94000"/>
                  <a:satMod val="135000"/>
                </a:srgbClr>
              </a:gs>
            </a:gsLst>
            <a:lin ang="16200000" scaled="0"/>
          </a:gra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rgbClr val="FFFFFF"/>
                </a:solidFill>
                <a:latin typeface="+mj-ea"/>
                <a:ea typeface="+mj-ea"/>
                <a:cs typeface="+mn-cs"/>
              </a:rPr>
              <a:t>GTW session 4:00-7:00 UTC</a:t>
            </a:r>
          </a:p>
        </p:txBody>
      </p:sp>
      <p:sp>
        <p:nvSpPr>
          <p:cNvPr id="188" name="Rectangle: Rounded Corners 201">
            <a:extLst>
              <a:ext uri="{FF2B5EF4-FFF2-40B4-BE49-F238E27FC236}">
                <a16:creationId xmlns:a16="http://schemas.microsoft.com/office/drawing/2014/main" xmlns="" id="{B6CDA6FF-6740-49E7-B14C-1831ED62E0F8}"/>
              </a:ext>
            </a:extLst>
          </p:cNvPr>
          <p:cNvSpPr/>
          <p:nvPr/>
        </p:nvSpPr>
        <p:spPr>
          <a:xfrm>
            <a:off x="7883367" y="3968256"/>
            <a:ext cx="786133" cy="576000"/>
          </a:xfrm>
          <a:prstGeom prst="roundRect">
            <a:avLst/>
          </a:prstGeom>
          <a:gradFill rotWithShape="1">
            <a:gsLst>
              <a:gs pos="0">
                <a:srgbClr val="C0504D">
                  <a:shade val="51000"/>
                  <a:satMod val="130000"/>
                </a:srgbClr>
              </a:gs>
              <a:gs pos="80000">
                <a:srgbClr val="C0504D">
                  <a:shade val="93000"/>
                  <a:satMod val="130000"/>
                </a:srgbClr>
              </a:gs>
              <a:gs pos="100000">
                <a:srgbClr val="C0504D">
                  <a:shade val="94000"/>
                  <a:satMod val="135000"/>
                </a:srgbClr>
              </a:gs>
            </a:gsLst>
            <a:lin ang="16200000" scaled="0"/>
          </a:gra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kumimoji="0" lang="en-US" sz="800" b="1" i="0" u="none" strike="noStrike" kern="0" cap="none" spc="0" normalizeH="0" baseline="0" noProof="0" dirty="0">
                <a:ln>
                  <a:noFill/>
                </a:ln>
                <a:solidFill>
                  <a:srgbClr val="FFFFFF"/>
                </a:solidFill>
                <a:effectLst/>
                <a:uLnTx/>
                <a:uFillTx/>
                <a:latin typeface="+mj-ea"/>
                <a:ea typeface="+mj-ea"/>
                <a:cs typeface="+mn-cs"/>
              </a:rPr>
              <a:t>GTW </a:t>
            </a:r>
            <a:r>
              <a:rPr kumimoji="0" lang="en-US" sz="800" b="1" i="0" u="none" strike="noStrike" kern="0" cap="none" spc="0" normalizeH="0" baseline="0" noProof="0" dirty="0" err="1" smtClean="0">
                <a:ln>
                  <a:noFill/>
                </a:ln>
                <a:solidFill>
                  <a:srgbClr val="FFFFFF"/>
                </a:solidFill>
                <a:effectLst/>
                <a:uLnTx/>
                <a:uFillTx/>
                <a:latin typeface="+mj-ea"/>
                <a:ea typeface="+mj-ea"/>
                <a:cs typeface="+mn-cs"/>
              </a:rPr>
              <a:t>sessio</a:t>
            </a:r>
            <a:r>
              <a:rPr lang="en-US" sz="800" b="1" kern="0" dirty="0" smtClean="0">
                <a:solidFill>
                  <a:srgbClr val="FFFFFF"/>
                </a:solidFill>
                <a:latin typeface="+mj-ea"/>
                <a:ea typeface="+mj-ea"/>
                <a:cs typeface="+mn-cs"/>
              </a:rPr>
              <a:t>n 13:00</a:t>
            </a:r>
            <a:r>
              <a:rPr kumimoji="0" lang="en-US" sz="800" b="1" i="0" u="none" strike="noStrike" kern="0" cap="none" spc="0" normalizeH="0" baseline="0" noProof="0" dirty="0" smtClean="0">
                <a:ln>
                  <a:noFill/>
                </a:ln>
                <a:solidFill>
                  <a:srgbClr val="FFFFFF"/>
                </a:solidFill>
                <a:effectLst/>
                <a:uLnTx/>
                <a:uFillTx/>
                <a:latin typeface="+mj-ea"/>
                <a:ea typeface="+mj-ea"/>
                <a:cs typeface="+mn-cs"/>
                <a:sym typeface="Wingdings" panose="05000000000000000000" pitchFamily="2" charset="2"/>
              </a:rPr>
              <a:t>-16:00 </a:t>
            </a:r>
            <a:r>
              <a:rPr kumimoji="0" lang="en-US" sz="800" b="1" i="0" u="none" strike="noStrike" kern="0" cap="none" spc="0" normalizeH="0" baseline="0" noProof="0" dirty="0">
                <a:ln>
                  <a:noFill/>
                </a:ln>
                <a:solidFill>
                  <a:srgbClr val="FFFFFF"/>
                </a:solidFill>
                <a:effectLst/>
                <a:uLnTx/>
                <a:uFillTx/>
                <a:latin typeface="+mj-ea"/>
                <a:ea typeface="+mj-ea"/>
                <a:cs typeface="+mn-cs"/>
                <a:sym typeface="Wingdings" panose="05000000000000000000" pitchFamily="2" charset="2"/>
              </a:rPr>
              <a:t>UTC</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189" name="Rectangle: Rounded Corners 201">
            <a:extLst>
              <a:ext uri="{FF2B5EF4-FFF2-40B4-BE49-F238E27FC236}">
                <a16:creationId xmlns:a16="http://schemas.microsoft.com/office/drawing/2014/main" xmlns="" id="{B6CDA6FF-6740-49E7-B14C-1831ED62E0F8}"/>
              </a:ext>
            </a:extLst>
          </p:cNvPr>
          <p:cNvSpPr/>
          <p:nvPr/>
        </p:nvSpPr>
        <p:spPr>
          <a:xfrm>
            <a:off x="8728739" y="3968256"/>
            <a:ext cx="786133" cy="576000"/>
          </a:xfrm>
          <a:prstGeom prst="roundRect">
            <a:avLst/>
          </a:prstGeom>
          <a:gradFill rotWithShape="1">
            <a:gsLst>
              <a:gs pos="0">
                <a:srgbClr val="C0504D">
                  <a:shade val="51000"/>
                  <a:satMod val="130000"/>
                </a:srgbClr>
              </a:gs>
              <a:gs pos="80000">
                <a:srgbClr val="C0504D">
                  <a:shade val="93000"/>
                  <a:satMod val="130000"/>
                </a:srgbClr>
              </a:gs>
              <a:gs pos="100000">
                <a:srgbClr val="C0504D">
                  <a:shade val="94000"/>
                  <a:satMod val="135000"/>
                </a:srgbClr>
              </a:gs>
            </a:gsLst>
            <a:lin ang="16200000" scaled="0"/>
          </a:gra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rgbClr val="FFFFFF"/>
                </a:solidFill>
                <a:latin typeface="+mj-ea"/>
                <a:ea typeface="+mj-ea"/>
                <a:cs typeface="+mn-cs"/>
              </a:rPr>
              <a:t>GTW session 13:00-16:00 UTC</a:t>
            </a:r>
          </a:p>
        </p:txBody>
      </p:sp>
      <p:sp>
        <p:nvSpPr>
          <p:cNvPr id="190" name="Rectangle: Rounded Corners 201">
            <a:extLst>
              <a:ext uri="{FF2B5EF4-FFF2-40B4-BE49-F238E27FC236}">
                <a16:creationId xmlns:a16="http://schemas.microsoft.com/office/drawing/2014/main" xmlns="" id="{B6CDA6FF-6740-49E7-B14C-1831ED62E0F8}"/>
              </a:ext>
            </a:extLst>
          </p:cNvPr>
          <p:cNvSpPr/>
          <p:nvPr/>
        </p:nvSpPr>
        <p:spPr>
          <a:xfrm>
            <a:off x="9584439" y="3968256"/>
            <a:ext cx="786133" cy="576000"/>
          </a:xfrm>
          <a:prstGeom prst="roundRect">
            <a:avLst/>
          </a:prstGeom>
          <a:gradFill rotWithShape="1">
            <a:gsLst>
              <a:gs pos="0">
                <a:srgbClr val="C0504D">
                  <a:shade val="51000"/>
                  <a:satMod val="130000"/>
                </a:srgbClr>
              </a:gs>
              <a:gs pos="80000">
                <a:srgbClr val="C0504D">
                  <a:shade val="93000"/>
                  <a:satMod val="130000"/>
                </a:srgbClr>
              </a:gs>
              <a:gs pos="100000">
                <a:srgbClr val="C0504D">
                  <a:shade val="94000"/>
                  <a:satMod val="135000"/>
                </a:srgbClr>
              </a:gs>
            </a:gsLst>
            <a:lin ang="16200000" scaled="0"/>
          </a:gra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rgbClr val="FFFFFF"/>
                </a:solidFill>
                <a:latin typeface="+mj-ea"/>
                <a:ea typeface="+mj-ea"/>
                <a:cs typeface="+mn-cs"/>
              </a:rPr>
              <a:t>GTW session 13:00-16:00 UTC</a:t>
            </a:r>
          </a:p>
        </p:txBody>
      </p:sp>
      <p:sp>
        <p:nvSpPr>
          <p:cNvPr id="191" name="Rectangle: Rounded Corners 201">
            <a:extLst>
              <a:ext uri="{FF2B5EF4-FFF2-40B4-BE49-F238E27FC236}">
                <a16:creationId xmlns:a16="http://schemas.microsoft.com/office/drawing/2014/main" xmlns="" id="{B6CDA6FF-6740-49E7-B14C-1831ED62E0F8}"/>
              </a:ext>
            </a:extLst>
          </p:cNvPr>
          <p:cNvSpPr/>
          <p:nvPr/>
        </p:nvSpPr>
        <p:spPr>
          <a:xfrm>
            <a:off x="2814339" y="2965671"/>
            <a:ext cx="786133" cy="598781"/>
          </a:xfrm>
          <a:prstGeom prst="roundRect">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kumimoji="0" lang="en-US" sz="800" b="1" i="0" u="none" strike="noStrike" kern="0" cap="none" spc="0" normalizeH="0" baseline="0" noProof="0" dirty="0">
                <a:ln>
                  <a:noFill/>
                </a:ln>
                <a:solidFill>
                  <a:srgbClr val="FFFFFF"/>
                </a:solidFill>
                <a:effectLst/>
                <a:uLnTx/>
                <a:uFillTx/>
                <a:latin typeface="+mj-ea"/>
                <a:ea typeface="+mj-ea"/>
                <a:cs typeface="+mn-cs"/>
              </a:rPr>
              <a:t>Meeting starts</a:t>
            </a:r>
          </a:p>
          <a:p>
            <a:pPr marL="0" marR="0" lvl="0" indent="0" algn="ctr" defTabSz="514299" eaLnBrk="1" fontAlgn="auto" latinLnBrk="0" hangingPunct="1">
              <a:lnSpc>
                <a:spcPct val="100000"/>
              </a:lnSpc>
              <a:spcBef>
                <a:spcPts val="0"/>
              </a:spcBef>
              <a:spcAft>
                <a:spcPts val="0"/>
              </a:spcAft>
              <a:buClrTx/>
              <a:buSzTx/>
              <a:buFontTx/>
              <a:buNone/>
              <a:tabLst/>
              <a:defRPr/>
            </a:pPr>
            <a:r>
              <a:rPr kumimoji="0" lang="en-US" sz="800" b="1" i="0" u="none" strike="noStrike" kern="0" cap="none" spc="0" normalizeH="0" baseline="0" noProof="0" dirty="0">
                <a:ln>
                  <a:noFill/>
                </a:ln>
                <a:solidFill>
                  <a:srgbClr val="FFFFFF"/>
                </a:solidFill>
                <a:effectLst/>
                <a:uLnTx/>
                <a:uFillTx/>
                <a:latin typeface="+mj-ea"/>
                <a:ea typeface="+mj-ea"/>
                <a:cs typeface="+mn-cs"/>
              </a:rPr>
              <a:t>8:00</a:t>
            </a:r>
            <a:r>
              <a:rPr kumimoji="0" lang="en-US" sz="800" b="1" i="0" u="none" strike="noStrike" kern="0" cap="none" spc="0" normalizeH="0" noProof="0" dirty="0">
                <a:ln>
                  <a:noFill/>
                </a:ln>
                <a:solidFill>
                  <a:srgbClr val="FFFFFF"/>
                </a:solidFill>
                <a:effectLst/>
                <a:uLnTx/>
                <a:uFillTx/>
                <a:latin typeface="+mj-ea"/>
                <a:ea typeface="+mj-ea"/>
                <a:cs typeface="+mn-cs"/>
              </a:rPr>
              <a:t> </a:t>
            </a:r>
            <a:r>
              <a:rPr kumimoji="0" lang="en-US" sz="800" b="1" i="0" u="none" strike="noStrike" kern="0" cap="none" spc="0" normalizeH="0" noProof="0" dirty="0" smtClean="0">
                <a:ln>
                  <a:noFill/>
                </a:ln>
                <a:solidFill>
                  <a:srgbClr val="FFFFFF"/>
                </a:solidFill>
                <a:effectLst/>
                <a:uLnTx/>
                <a:uFillTx/>
                <a:latin typeface="+mj-ea"/>
                <a:ea typeface="+mj-ea"/>
                <a:cs typeface="+mn-cs"/>
              </a:rPr>
              <a:t>UTC</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192" name="Rectangle: Rounded Corners 201">
            <a:extLst>
              <a:ext uri="{FF2B5EF4-FFF2-40B4-BE49-F238E27FC236}">
                <a16:creationId xmlns:a16="http://schemas.microsoft.com/office/drawing/2014/main" xmlns="" id="{B6CDA6FF-6740-49E7-B14C-1831ED62E0F8}"/>
              </a:ext>
            </a:extLst>
          </p:cNvPr>
          <p:cNvSpPr/>
          <p:nvPr/>
        </p:nvSpPr>
        <p:spPr>
          <a:xfrm>
            <a:off x="1138032" y="4809060"/>
            <a:ext cx="786133" cy="576000"/>
          </a:xfrm>
          <a:prstGeom prst="roundRect">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rgbClr val="FFFFFF"/>
                </a:solidFill>
                <a:latin typeface="+mj-ea"/>
                <a:ea typeface="+mj-ea"/>
                <a:cs typeface="+mn-cs"/>
              </a:rPr>
              <a:t>Comments on initial </a:t>
            </a:r>
            <a:r>
              <a:rPr lang="en-US" sz="800" b="1" kern="0" dirty="0" smtClean="0">
                <a:solidFill>
                  <a:srgbClr val="FFFFFF"/>
                </a:solidFill>
                <a:latin typeface="+mj-ea"/>
                <a:ea typeface="+mj-ea"/>
                <a:cs typeface="+mn-cs"/>
              </a:rPr>
              <a:t>summary, checking agenda</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rgbClr val="FFFFFF"/>
                </a:solidFill>
                <a:latin typeface="+mj-ea"/>
                <a:ea typeface="+mj-ea"/>
                <a:cs typeface="+mn-cs"/>
              </a:rPr>
              <a:t>17</a:t>
            </a:r>
            <a:r>
              <a:rPr kumimoji="0" lang="en-US" sz="800" b="1" i="0" u="none" strike="noStrike" kern="0" cap="none" spc="0" normalizeH="0" baseline="0" noProof="0" dirty="0">
                <a:ln>
                  <a:noFill/>
                </a:ln>
                <a:solidFill>
                  <a:srgbClr val="FFFFFF"/>
                </a:solidFill>
                <a:effectLst/>
                <a:uLnTx/>
                <a:uFillTx/>
                <a:latin typeface="+mj-ea"/>
                <a:ea typeface="+mj-ea"/>
                <a:cs typeface="+mn-cs"/>
              </a:rPr>
              <a:t>:00</a:t>
            </a:r>
            <a:r>
              <a:rPr kumimoji="0" lang="en-US" sz="800" b="1" i="0" u="none" strike="noStrike" kern="0" cap="none" spc="0" normalizeH="0" noProof="0" dirty="0">
                <a:ln>
                  <a:noFill/>
                </a:ln>
                <a:solidFill>
                  <a:srgbClr val="FFFFFF"/>
                </a:solidFill>
                <a:effectLst/>
                <a:uLnTx/>
                <a:uFillTx/>
                <a:latin typeface="+mj-ea"/>
                <a:ea typeface="+mj-ea"/>
                <a:cs typeface="+mn-cs"/>
              </a:rPr>
              <a:t> </a:t>
            </a:r>
            <a:r>
              <a:rPr kumimoji="0" lang="en-US" sz="800" b="1" i="0" u="none" strike="noStrike" kern="0" cap="none" spc="0" normalizeH="0" noProof="0" dirty="0" smtClean="0">
                <a:ln>
                  <a:noFill/>
                </a:ln>
                <a:solidFill>
                  <a:srgbClr val="FFFFFF"/>
                </a:solidFill>
                <a:effectLst/>
                <a:uLnTx/>
                <a:uFillTx/>
                <a:latin typeface="+mj-ea"/>
                <a:ea typeface="+mj-ea"/>
                <a:cs typeface="+mn-cs"/>
              </a:rPr>
              <a:t>UTC</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195" name="Rectangle: Rounded Corners 201">
            <a:extLst>
              <a:ext uri="{FF2B5EF4-FFF2-40B4-BE49-F238E27FC236}">
                <a16:creationId xmlns:a16="http://schemas.microsoft.com/office/drawing/2014/main" xmlns="" id="{B6CDA6FF-6740-49E7-B14C-1831ED62E0F8}"/>
              </a:ext>
            </a:extLst>
          </p:cNvPr>
          <p:cNvSpPr/>
          <p:nvPr/>
        </p:nvSpPr>
        <p:spPr>
          <a:xfrm>
            <a:off x="5352320" y="5584521"/>
            <a:ext cx="786133" cy="576000"/>
          </a:xfrm>
          <a:prstGeom prst="roundRect">
            <a:avLst/>
          </a:prstGeom>
          <a:solidFill>
            <a:srgbClr val="FF0000"/>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rgbClr val="FFFFFF"/>
                </a:solidFill>
                <a:latin typeface="+mj-ea"/>
                <a:ea typeface="+mj-ea"/>
                <a:cs typeface="+mn-cs"/>
              </a:rPr>
              <a:t>1</a:t>
            </a:r>
            <a:r>
              <a:rPr lang="en-US" sz="800" b="1" kern="0" baseline="30000" dirty="0">
                <a:solidFill>
                  <a:srgbClr val="FFFFFF"/>
                </a:solidFill>
                <a:latin typeface="+mj-ea"/>
                <a:ea typeface="+mj-ea"/>
                <a:cs typeface="+mn-cs"/>
              </a:rPr>
              <a:t>st</a:t>
            </a:r>
            <a:r>
              <a:rPr lang="en-US" sz="800" b="1" kern="0" dirty="0">
                <a:solidFill>
                  <a:srgbClr val="FFFFFF"/>
                </a:solidFill>
                <a:latin typeface="+mj-ea"/>
                <a:ea typeface="+mj-ea"/>
                <a:cs typeface="+mn-cs"/>
              </a:rPr>
              <a:t> round formal summary</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noProof="0" dirty="0" smtClean="0">
                <a:solidFill>
                  <a:srgbClr val="FFFFFF"/>
                </a:solidFill>
                <a:latin typeface="+mj-ea"/>
                <a:ea typeface="+mj-ea"/>
                <a:cs typeface="+mn-cs"/>
              </a:rPr>
              <a:t>23</a:t>
            </a:r>
            <a:r>
              <a:rPr kumimoji="0" lang="en-US" sz="800" b="1" i="0" u="none" strike="noStrike" kern="0" cap="none" spc="0" normalizeH="0" baseline="0" noProof="0" dirty="0" smtClean="0">
                <a:ln>
                  <a:noFill/>
                </a:ln>
                <a:solidFill>
                  <a:srgbClr val="FFFFFF"/>
                </a:solidFill>
                <a:effectLst/>
                <a:uLnTx/>
                <a:uFillTx/>
                <a:latin typeface="+mj-ea"/>
                <a:ea typeface="+mj-ea"/>
                <a:cs typeface="+mn-cs"/>
              </a:rPr>
              <a:t>:59</a:t>
            </a:r>
            <a:r>
              <a:rPr kumimoji="0" lang="en-US" sz="800" b="1" i="0" u="none" strike="noStrike" kern="0" cap="none" spc="0" normalizeH="0" noProof="0" dirty="0" smtClean="0">
                <a:ln>
                  <a:noFill/>
                </a:ln>
                <a:solidFill>
                  <a:srgbClr val="FFFFFF"/>
                </a:solidFill>
                <a:effectLst/>
                <a:uLnTx/>
                <a:uFillTx/>
                <a:latin typeface="+mj-ea"/>
                <a:ea typeface="+mj-ea"/>
                <a:cs typeface="+mn-cs"/>
              </a:rPr>
              <a:t> </a:t>
            </a:r>
            <a:r>
              <a:rPr kumimoji="0" lang="en-US" sz="800" b="1" i="0" u="none" strike="noStrike" kern="0" cap="none" spc="0" normalizeH="0" noProof="0" dirty="0">
                <a:ln>
                  <a:noFill/>
                </a:ln>
                <a:solidFill>
                  <a:srgbClr val="FFFFFF"/>
                </a:solidFill>
                <a:effectLst/>
                <a:uLnTx/>
                <a:uFillTx/>
                <a:latin typeface="+mj-ea"/>
                <a:ea typeface="+mj-ea"/>
                <a:cs typeface="+mn-cs"/>
              </a:rPr>
              <a:t>UTC</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197" name="Rectangle: Rounded Corners 201">
            <a:extLst>
              <a:ext uri="{FF2B5EF4-FFF2-40B4-BE49-F238E27FC236}">
                <a16:creationId xmlns:a16="http://schemas.microsoft.com/office/drawing/2014/main" xmlns="" id="{B6CDA6FF-6740-49E7-B14C-1831ED62E0F8}"/>
              </a:ext>
            </a:extLst>
          </p:cNvPr>
          <p:cNvSpPr/>
          <p:nvPr/>
        </p:nvSpPr>
        <p:spPr>
          <a:xfrm>
            <a:off x="7037724" y="2185116"/>
            <a:ext cx="786133" cy="3526396"/>
          </a:xfrm>
          <a:prstGeom prst="roundRect">
            <a:avLst/>
          </a:prstGeom>
          <a:solidFill>
            <a:schemeClr val="accent4">
              <a:lumMod val="65000"/>
              <a:lumOff val="35000"/>
            </a:schemeClr>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a:solidFill>
                  <a:srgbClr val="FFFFFF"/>
                </a:solidFill>
                <a:latin typeface="+mj-ea"/>
                <a:ea typeface="+mj-ea"/>
                <a:cs typeface="+mn-cs"/>
              </a:rPr>
              <a:t>Quiet period 3:00 Sat-23:00 Sun UTC</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198" name="Rectangle: Rounded Corners 201">
            <a:extLst>
              <a:ext uri="{FF2B5EF4-FFF2-40B4-BE49-F238E27FC236}">
                <a16:creationId xmlns:a16="http://schemas.microsoft.com/office/drawing/2014/main" xmlns="" id="{B6CDA6FF-6740-49E7-B14C-1831ED62E0F8}"/>
              </a:ext>
            </a:extLst>
          </p:cNvPr>
          <p:cNvSpPr/>
          <p:nvPr/>
        </p:nvSpPr>
        <p:spPr>
          <a:xfrm>
            <a:off x="7896525" y="2968458"/>
            <a:ext cx="786133" cy="584038"/>
          </a:xfrm>
          <a:prstGeom prst="roundRect">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rgbClr val="FFFFFF"/>
                </a:solidFill>
                <a:latin typeface="+mj-ea"/>
                <a:ea typeface="+mj-ea"/>
                <a:cs typeface="+mn-cs"/>
              </a:rPr>
              <a:t>Chair update report &amp; </a:t>
            </a:r>
            <a:r>
              <a:rPr lang="en-US" sz="800" b="1" kern="0" dirty="0" err="1">
                <a:solidFill>
                  <a:srgbClr val="FFFFFF"/>
                </a:solidFill>
                <a:latin typeface="+mj-ea"/>
                <a:ea typeface="+mj-ea"/>
                <a:cs typeface="+mn-cs"/>
              </a:rPr>
              <a:t>Tdoc</a:t>
            </a:r>
            <a:r>
              <a:rPr lang="en-US" sz="800" b="1" kern="0" dirty="0">
                <a:solidFill>
                  <a:srgbClr val="FFFFFF"/>
                </a:solidFill>
                <a:latin typeface="+mj-ea"/>
                <a:ea typeface="+mj-ea"/>
                <a:cs typeface="+mn-cs"/>
              </a:rPr>
              <a:t> number </a:t>
            </a:r>
            <a:r>
              <a:rPr lang="en-US" sz="800" b="1" kern="0" dirty="0" smtClean="0">
                <a:solidFill>
                  <a:srgbClr val="FFFFFF"/>
                </a:solidFill>
                <a:latin typeface="+mj-ea"/>
                <a:ea typeface="+mj-ea"/>
                <a:cs typeface="+mn-cs"/>
              </a:rPr>
              <a:t> before</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noProof="0" dirty="0">
                <a:solidFill>
                  <a:srgbClr val="FFFFFF"/>
                </a:solidFill>
                <a:latin typeface="+mj-ea"/>
                <a:ea typeface="+mj-ea"/>
                <a:cs typeface="+mn-cs"/>
              </a:rPr>
              <a:t>8</a:t>
            </a:r>
            <a:r>
              <a:rPr kumimoji="0" lang="en-US" sz="800" b="1" i="0" u="none" strike="noStrike" kern="0" cap="none" spc="0" normalizeH="0" baseline="0" noProof="0" dirty="0">
                <a:ln>
                  <a:noFill/>
                </a:ln>
                <a:solidFill>
                  <a:srgbClr val="FFFFFF"/>
                </a:solidFill>
                <a:effectLst/>
                <a:uLnTx/>
                <a:uFillTx/>
                <a:latin typeface="+mj-ea"/>
                <a:ea typeface="+mj-ea"/>
                <a:cs typeface="+mn-cs"/>
              </a:rPr>
              <a:t>:00</a:t>
            </a:r>
            <a:r>
              <a:rPr kumimoji="0" lang="en-US" sz="800" b="1" i="0" u="none" strike="noStrike" kern="0" cap="none" spc="0" normalizeH="0" noProof="0" dirty="0">
                <a:ln>
                  <a:noFill/>
                </a:ln>
                <a:solidFill>
                  <a:srgbClr val="FFFFFF"/>
                </a:solidFill>
                <a:effectLst/>
                <a:uLnTx/>
                <a:uFillTx/>
                <a:latin typeface="+mj-ea"/>
                <a:ea typeface="+mj-ea"/>
                <a:cs typeface="+mn-cs"/>
              </a:rPr>
              <a:t> UTC</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199" name="Rectangle: Rounded Corners 201">
            <a:extLst>
              <a:ext uri="{FF2B5EF4-FFF2-40B4-BE49-F238E27FC236}">
                <a16:creationId xmlns:a16="http://schemas.microsoft.com/office/drawing/2014/main" xmlns="" id="{B6CDA6FF-6740-49E7-B14C-1831ED62E0F8}"/>
              </a:ext>
            </a:extLst>
          </p:cNvPr>
          <p:cNvSpPr/>
          <p:nvPr/>
        </p:nvSpPr>
        <p:spPr>
          <a:xfrm>
            <a:off x="7890266" y="4809060"/>
            <a:ext cx="786133" cy="1010094"/>
          </a:xfrm>
          <a:prstGeom prst="roundRect">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rgbClr val="FFFFFF"/>
                </a:solidFill>
                <a:latin typeface="+mj-ea"/>
                <a:ea typeface="+mj-ea"/>
                <a:cs typeface="+mn-cs"/>
              </a:rPr>
              <a:t>2</a:t>
            </a:r>
            <a:r>
              <a:rPr lang="en-US" sz="800" b="1" kern="0" baseline="30000" dirty="0">
                <a:solidFill>
                  <a:srgbClr val="FFFFFF"/>
                </a:solidFill>
                <a:latin typeface="+mj-ea"/>
                <a:ea typeface="+mj-ea"/>
                <a:cs typeface="+mn-cs"/>
              </a:rPr>
              <a:t>nd</a:t>
            </a:r>
            <a:r>
              <a:rPr lang="en-US" sz="800" b="1" kern="0" dirty="0">
                <a:solidFill>
                  <a:srgbClr val="FFFFFF"/>
                </a:solidFill>
                <a:latin typeface="+mj-ea"/>
                <a:ea typeface="+mj-ea"/>
                <a:cs typeface="+mn-cs"/>
              </a:rPr>
              <a:t> round initial drafts &amp; </a:t>
            </a:r>
            <a:r>
              <a:rPr lang="en-US" sz="800" b="1" kern="0" dirty="0" smtClean="0">
                <a:solidFill>
                  <a:srgbClr val="FFFFFF"/>
                </a:solidFill>
                <a:latin typeface="+mj-ea"/>
                <a:ea typeface="+mj-ea"/>
                <a:cs typeface="+mn-cs"/>
              </a:rPr>
              <a:t>revisions (deadline for new </a:t>
            </a:r>
            <a:r>
              <a:rPr lang="en-US" sz="800" b="1" kern="0" dirty="0" err="1" smtClean="0">
                <a:solidFill>
                  <a:srgbClr val="FFFFFF"/>
                </a:solidFill>
                <a:latin typeface="+mj-ea"/>
                <a:ea typeface="+mj-ea"/>
                <a:cs typeface="+mn-cs"/>
              </a:rPr>
              <a:t>tdoc</a:t>
            </a:r>
            <a:r>
              <a:rPr lang="en-US" sz="800" b="1" kern="0" dirty="0" smtClean="0">
                <a:solidFill>
                  <a:srgbClr val="FFFFFF"/>
                </a:solidFill>
                <a:latin typeface="+mj-ea"/>
                <a:ea typeface="+mj-ea"/>
                <a:cs typeface="+mn-cs"/>
              </a:rPr>
              <a:t># request) </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smtClean="0">
                <a:solidFill>
                  <a:srgbClr val="FFFFFF"/>
                </a:solidFill>
                <a:latin typeface="+mj-ea"/>
                <a:ea typeface="+mj-ea"/>
                <a:cs typeface="+mn-cs"/>
              </a:rPr>
              <a:t>17</a:t>
            </a:r>
            <a:r>
              <a:rPr kumimoji="0" lang="en-US" sz="800" b="1" i="0" u="none" strike="noStrike" kern="0" cap="none" spc="0" normalizeH="0" baseline="0" noProof="0" dirty="0" smtClean="0">
                <a:ln>
                  <a:noFill/>
                </a:ln>
                <a:solidFill>
                  <a:srgbClr val="FFFFFF"/>
                </a:solidFill>
                <a:effectLst/>
                <a:uLnTx/>
                <a:uFillTx/>
                <a:latin typeface="+mj-ea"/>
                <a:ea typeface="+mj-ea"/>
                <a:cs typeface="+mn-cs"/>
              </a:rPr>
              <a:t>:00</a:t>
            </a:r>
            <a:r>
              <a:rPr kumimoji="0" lang="en-US" sz="800" b="1" i="0" u="none" strike="noStrike" kern="0" cap="none" spc="0" normalizeH="0" noProof="0" dirty="0" smtClean="0">
                <a:ln>
                  <a:noFill/>
                </a:ln>
                <a:solidFill>
                  <a:srgbClr val="FFFFFF"/>
                </a:solidFill>
                <a:effectLst/>
                <a:uLnTx/>
                <a:uFillTx/>
                <a:latin typeface="+mj-ea"/>
                <a:ea typeface="+mj-ea"/>
                <a:cs typeface="+mn-cs"/>
              </a:rPr>
              <a:t> </a:t>
            </a:r>
            <a:r>
              <a:rPr kumimoji="0" lang="en-US" sz="800" b="1" i="0" u="none" strike="noStrike" kern="0" cap="none" spc="0" normalizeH="0" noProof="0" dirty="0">
                <a:ln>
                  <a:noFill/>
                </a:ln>
                <a:solidFill>
                  <a:srgbClr val="FFFFFF"/>
                </a:solidFill>
                <a:effectLst/>
                <a:uLnTx/>
                <a:uFillTx/>
                <a:latin typeface="+mj-ea"/>
                <a:ea typeface="+mj-ea"/>
                <a:cs typeface="+mn-cs"/>
              </a:rPr>
              <a:t>UTC</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207" name="Rectangle: Rounded Corners 201">
            <a:extLst>
              <a:ext uri="{FF2B5EF4-FFF2-40B4-BE49-F238E27FC236}">
                <a16:creationId xmlns:a16="http://schemas.microsoft.com/office/drawing/2014/main" xmlns="" id="{B6CDA6FF-6740-49E7-B14C-1831ED62E0F8}"/>
              </a:ext>
            </a:extLst>
          </p:cNvPr>
          <p:cNvSpPr/>
          <p:nvPr/>
        </p:nvSpPr>
        <p:spPr>
          <a:xfrm>
            <a:off x="290787" y="4809060"/>
            <a:ext cx="786133" cy="576000"/>
          </a:xfrm>
          <a:prstGeom prst="roundRect">
            <a:avLst/>
          </a:prstGeom>
          <a:solidFill>
            <a:srgbClr val="FF0000"/>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rgbClr val="FFFFFF"/>
                </a:solidFill>
                <a:latin typeface="+mj-ea"/>
                <a:ea typeface="+mj-ea"/>
                <a:cs typeface="+mn-cs"/>
              </a:rPr>
              <a:t>Initial summary</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rgbClr val="FFFFFF"/>
                </a:solidFill>
                <a:latin typeface="+mj-ea"/>
                <a:ea typeface="+mj-ea"/>
                <a:cs typeface="+mn-cs"/>
              </a:rPr>
              <a:t>17</a:t>
            </a:r>
            <a:r>
              <a:rPr kumimoji="0" lang="en-US" sz="800" b="1" i="0" u="none" strike="noStrike" kern="0" cap="none" spc="0" normalizeH="0" baseline="0" noProof="0" dirty="0">
                <a:ln>
                  <a:noFill/>
                </a:ln>
                <a:solidFill>
                  <a:srgbClr val="FFFFFF"/>
                </a:solidFill>
                <a:effectLst/>
                <a:uLnTx/>
                <a:uFillTx/>
                <a:latin typeface="+mj-ea"/>
                <a:ea typeface="+mj-ea"/>
                <a:cs typeface="+mn-cs"/>
              </a:rPr>
              <a:t>:00</a:t>
            </a:r>
            <a:r>
              <a:rPr kumimoji="0" lang="en-US" sz="800" b="1" i="0" u="none" strike="noStrike" kern="0" cap="none" spc="0" normalizeH="0" noProof="0" dirty="0">
                <a:ln>
                  <a:noFill/>
                </a:ln>
                <a:solidFill>
                  <a:srgbClr val="FFFFFF"/>
                </a:solidFill>
                <a:effectLst/>
                <a:uLnTx/>
                <a:uFillTx/>
                <a:latin typeface="+mj-ea"/>
                <a:ea typeface="+mj-ea"/>
                <a:cs typeface="+mn-cs"/>
              </a:rPr>
              <a:t> UTC</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208" name="Rectangle: Rounded Corners 201">
            <a:extLst>
              <a:ext uri="{FF2B5EF4-FFF2-40B4-BE49-F238E27FC236}">
                <a16:creationId xmlns:a16="http://schemas.microsoft.com/office/drawing/2014/main" xmlns="" id="{B6CDA6FF-6740-49E7-B14C-1831ED62E0F8}"/>
              </a:ext>
            </a:extLst>
          </p:cNvPr>
          <p:cNvSpPr/>
          <p:nvPr/>
        </p:nvSpPr>
        <p:spPr>
          <a:xfrm>
            <a:off x="1963781" y="2175460"/>
            <a:ext cx="786133" cy="3526396"/>
          </a:xfrm>
          <a:prstGeom prst="roundRect">
            <a:avLst/>
          </a:prstGeom>
          <a:solidFill>
            <a:schemeClr val="accent3">
              <a:lumMod val="65000"/>
            </a:schemeClr>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68" name="Rectangle: Rounded Corners 201">
            <a:extLst>
              <a:ext uri="{FF2B5EF4-FFF2-40B4-BE49-F238E27FC236}">
                <a16:creationId xmlns:a16="http://schemas.microsoft.com/office/drawing/2014/main" xmlns="" id="{B6CDA6FF-6740-49E7-B14C-1831ED62E0F8}"/>
              </a:ext>
            </a:extLst>
          </p:cNvPr>
          <p:cNvSpPr/>
          <p:nvPr/>
        </p:nvSpPr>
        <p:spPr>
          <a:xfrm>
            <a:off x="6179009" y="2038122"/>
            <a:ext cx="786133" cy="277212"/>
          </a:xfrm>
          <a:prstGeom prst="roundRect">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rgbClr val="FFFFFF"/>
                </a:solidFill>
                <a:latin typeface="+mj-ea"/>
                <a:ea typeface="+mj-ea"/>
                <a:cs typeface="+mn-cs"/>
              </a:rPr>
              <a:t>kicks off </a:t>
            </a:r>
            <a:r>
              <a:rPr lang="en-US" sz="800" b="1" kern="0" dirty="0" smtClean="0">
                <a:solidFill>
                  <a:srgbClr val="FFFFFF"/>
                </a:solidFill>
                <a:latin typeface="+mj-ea"/>
                <a:ea typeface="+mj-ea"/>
                <a:cs typeface="+mn-cs"/>
              </a:rPr>
              <a:t>2</a:t>
            </a:r>
            <a:r>
              <a:rPr lang="en-US" sz="800" b="1" kern="0" baseline="30000" dirty="0" smtClean="0">
                <a:solidFill>
                  <a:srgbClr val="FFFFFF"/>
                </a:solidFill>
                <a:latin typeface="+mj-ea"/>
                <a:ea typeface="+mj-ea"/>
                <a:cs typeface="+mn-cs"/>
              </a:rPr>
              <a:t>nd</a:t>
            </a:r>
            <a:r>
              <a:rPr lang="en-US" sz="800" b="1" kern="0" dirty="0" smtClean="0">
                <a:solidFill>
                  <a:srgbClr val="FFFFFF"/>
                </a:solidFill>
                <a:latin typeface="+mj-ea"/>
                <a:ea typeface="+mj-ea"/>
                <a:cs typeface="+mn-cs"/>
              </a:rPr>
              <a:t> by </a:t>
            </a:r>
            <a:r>
              <a:rPr lang="en-US" sz="800" b="1" kern="0" dirty="0">
                <a:solidFill>
                  <a:srgbClr val="FFFFFF"/>
                </a:solidFill>
                <a:latin typeface="+mj-ea"/>
                <a:ea typeface="+mj-ea"/>
                <a:cs typeface="+mn-cs"/>
              </a:rPr>
              <a:t>4:00 UTC</a:t>
            </a:r>
          </a:p>
        </p:txBody>
      </p:sp>
      <p:sp>
        <p:nvSpPr>
          <p:cNvPr id="2" name="矩形标注 1"/>
          <p:cNvSpPr/>
          <p:nvPr/>
        </p:nvSpPr>
        <p:spPr bwMode="auto">
          <a:xfrm>
            <a:off x="5292543" y="4276117"/>
            <a:ext cx="815011" cy="612648"/>
          </a:xfrm>
          <a:prstGeom prst="wedgeRectCallout">
            <a:avLst>
              <a:gd name="adj1" fmla="val 76363"/>
              <a:gd name="adj2" fmla="val 20653"/>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342900" marR="0" indent="-342900" algn="l" defTabSz="914400" rtl="0" eaLnBrk="0" fontAlgn="base" latinLnBrk="0" hangingPunct="0">
              <a:lnSpc>
                <a:spcPct val="100000"/>
              </a:lnSpc>
              <a:spcBef>
                <a:spcPct val="20000"/>
              </a:spcBef>
              <a:spcAft>
                <a:spcPts val="600"/>
              </a:spcAft>
              <a:buClrTx/>
              <a:buSzTx/>
              <a:buFontTx/>
              <a:buBlip>
                <a:blip r:embed="rId2"/>
              </a:buBlip>
              <a:tabLst/>
            </a:pPr>
            <a:endParaRPr kumimoji="0" lang="zh-CN" altLang="en-US" sz="800" b="0" i="0" u="none" strike="noStrike" cap="none" normalizeH="0" baseline="0">
              <a:ln>
                <a:noFill/>
              </a:ln>
              <a:solidFill>
                <a:schemeClr val="tx1"/>
              </a:solidFill>
              <a:effectLst/>
              <a:latin typeface="+mj-ea"/>
              <a:ea typeface="+mj-ea"/>
            </a:endParaRPr>
          </a:p>
        </p:txBody>
      </p:sp>
      <p:sp>
        <p:nvSpPr>
          <p:cNvPr id="87" name="Rectangle: Rounded Corners 201">
            <a:extLst>
              <a:ext uri="{FF2B5EF4-FFF2-40B4-BE49-F238E27FC236}">
                <a16:creationId xmlns:a16="http://schemas.microsoft.com/office/drawing/2014/main" xmlns="" id="{B6CDA6FF-6740-49E7-B14C-1831ED62E0F8}"/>
              </a:ext>
            </a:extLst>
          </p:cNvPr>
          <p:cNvSpPr/>
          <p:nvPr/>
        </p:nvSpPr>
        <p:spPr>
          <a:xfrm>
            <a:off x="2818614" y="3968256"/>
            <a:ext cx="786133" cy="572334"/>
          </a:xfrm>
          <a:prstGeom prst="roundRect">
            <a:avLst/>
          </a:prstGeom>
          <a:gradFill rotWithShape="1">
            <a:gsLst>
              <a:gs pos="0">
                <a:srgbClr val="C0504D">
                  <a:shade val="51000"/>
                  <a:satMod val="130000"/>
                </a:srgbClr>
              </a:gs>
              <a:gs pos="80000">
                <a:srgbClr val="C0504D">
                  <a:shade val="93000"/>
                  <a:satMod val="130000"/>
                </a:srgbClr>
              </a:gs>
              <a:gs pos="100000">
                <a:srgbClr val="C0504D">
                  <a:shade val="94000"/>
                  <a:satMod val="135000"/>
                </a:srgbClr>
              </a:gs>
            </a:gsLst>
            <a:lin ang="16200000" scaled="0"/>
          </a:gra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kumimoji="0" lang="en-US" sz="800" b="1" i="0" u="none" strike="noStrike" kern="0" cap="none" spc="0" normalizeH="0" baseline="0" noProof="0" dirty="0">
                <a:ln>
                  <a:noFill/>
                </a:ln>
                <a:solidFill>
                  <a:srgbClr val="FFFFFF"/>
                </a:solidFill>
                <a:effectLst/>
                <a:uLnTx/>
                <a:uFillTx/>
                <a:latin typeface="+mj-ea"/>
                <a:ea typeface="+mj-ea"/>
                <a:cs typeface="+mn-cs"/>
              </a:rPr>
              <a:t>GTW session</a:t>
            </a:r>
          </a:p>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smtClean="0">
                <a:solidFill>
                  <a:srgbClr val="FFFFFF"/>
                </a:solidFill>
                <a:latin typeface="+mj-ea"/>
                <a:ea typeface="+mj-ea"/>
                <a:cs typeface="+mn-cs"/>
                <a:sym typeface="Wingdings" panose="05000000000000000000" pitchFamily="2" charset="2"/>
              </a:rPr>
              <a:t>13</a:t>
            </a:r>
            <a:r>
              <a:rPr kumimoji="0" lang="en-US" sz="800" b="1" i="0" u="none" strike="noStrike" kern="0" cap="none" spc="0" normalizeH="0" baseline="0" noProof="0" dirty="0" smtClean="0">
                <a:ln>
                  <a:noFill/>
                </a:ln>
                <a:solidFill>
                  <a:srgbClr val="FFFFFF"/>
                </a:solidFill>
                <a:effectLst/>
                <a:uLnTx/>
                <a:uFillTx/>
                <a:latin typeface="+mj-ea"/>
                <a:ea typeface="+mj-ea"/>
                <a:cs typeface="+mn-cs"/>
                <a:sym typeface="Wingdings" panose="05000000000000000000" pitchFamily="2" charset="2"/>
              </a:rPr>
              <a:t>:00-16:00  UTC</a:t>
            </a:r>
          </a:p>
        </p:txBody>
      </p:sp>
      <p:sp>
        <p:nvSpPr>
          <p:cNvPr id="88" name="Rectangle: Rounded Corners 201">
            <a:extLst>
              <a:ext uri="{FF2B5EF4-FFF2-40B4-BE49-F238E27FC236}">
                <a16:creationId xmlns:a16="http://schemas.microsoft.com/office/drawing/2014/main" xmlns="" id="{B6CDA6FF-6740-49E7-B14C-1831ED62E0F8}"/>
              </a:ext>
            </a:extLst>
          </p:cNvPr>
          <p:cNvSpPr/>
          <p:nvPr/>
        </p:nvSpPr>
        <p:spPr>
          <a:xfrm>
            <a:off x="3662899" y="2189327"/>
            <a:ext cx="786133" cy="576000"/>
          </a:xfrm>
          <a:prstGeom prst="roundRect">
            <a:avLst/>
          </a:prstGeom>
          <a:gradFill rotWithShape="1">
            <a:gsLst>
              <a:gs pos="0">
                <a:srgbClr val="C0504D">
                  <a:shade val="51000"/>
                  <a:satMod val="130000"/>
                </a:srgbClr>
              </a:gs>
              <a:gs pos="80000">
                <a:srgbClr val="C0504D">
                  <a:shade val="93000"/>
                  <a:satMod val="130000"/>
                </a:srgbClr>
              </a:gs>
              <a:gs pos="100000">
                <a:srgbClr val="C0504D">
                  <a:shade val="94000"/>
                  <a:satMod val="135000"/>
                </a:srgbClr>
              </a:gs>
            </a:gsLst>
            <a:lin ang="16200000" scaled="0"/>
          </a:gra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kumimoji="0" lang="en-US" sz="800" b="1" i="0" u="none" strike="noStrike" kern="0" cap="none" spc="0" normalizeH="0" baseline="0" noProof="0" dirty="0">
                <a:ln>
                  <a:noFill/>
                </a:ln>
                <a:solidFill>
                  <a:srgbClr val="FFFFFF"/>
                </a:solidFill>
                <a:effectLst/>
                <a:uLnTx/>
                <a:uFillTx/>
                <a:latin typeface="+mj-ea"/>
                <a:ea typeface="+mj-ea"/>
                <a:cs typeface="+mn-cs"/>
              </a:rPr>
              <a:t>GTW </a:t>
            </a:r>
            <a:r>
              <a:rPr kumimoji="0" lang="en-US" sz="800" b="1" i="0" u="none" strike="noStrike" kern="0" cap="none" spc="0" normalizeH="0" baseline="0" noProof="0" dirty="0" err="1" smtClean="0">
                <a:ln>
                  <a:noFill/>
                </a:ln>
                <a:solidFill>
                  <a:srgbClr val="FFFFFF"/>
                </a:solidFill>
                <a:effectLst/>
                <a:uLnTx/>
                <a:uFillTx/>
                <a:latin typeface="+mj-ea"/>
                <a:ea typeface="+mj-ea"/>
                <a:cs typeface="+mn-cs"/>
              </a:rPr>
              <a:t>sessio</a:t>
            </a:r>
            <a:r>
              <a:rPr lang="en-US" sz="800" b="1" kern="0" dirty="0" smtClean="0">
                <a:solidFill>
                  <a:srgbClr val="FFFFFF"/>
                </a:solidFill>
                <a:latin typeface="+mj-ea"/>
                <a:ea typeface="+mj-ea"/>
                <a:cs typeface="+mn-cs"/>
              </a:rPr>
              <a:t>n 4:</a:t>
            </a:r>
            <a:r>
              <a:rPr kumimoji="0" lang="en-US" sz="800" b="1" i="0" u="none" strike="noStrike" kern="0" cap="none" spc="0" normalizeH="0" baseline="0" noProof="0" dirty="0" smtClean="0">
                <a:ln>
                  <a:noFill/>
                </a:ln>
                <a:solidFill>
                  <a:srgbClr val="FFFFFF"/>
                </a:solidFill>
                <a:effectLst/>
                <a:uLnTx/>
                <a:uFillTx/>
                <a:latin typeface="+mj-ea"/>
                <a:ea typeface="+mj-ea"/>
                <a:cs typeface="+mn-cs"/>
                <a:sym typeface="Wingdings" panose="05000000000000000000" pitchFamily="2" charset="2"/>
              </a:rPr>
              <a:t>00-7:00 </a:t>
            </a:r>
            <a:r>
              <a:rPr kumimoji="0" lang="en-US" sz="800" b="1" i="0" u="none" strike="noStrike" kern="0" cap="none" spc="0" normalizeH="0" baseline="0" noProof="0" dirty="0">
                <a:ln>
                  <a:noFill/>
                </a:ln>
                <a:solidFill>
                  <a:srgbClr val="FFFFFF"/>
                </a:solidFill>
                <a:effectLst/>
                <a:uLnTx/>
                <a:uFillTx/>
                <a:latin typeface="+mj-ea"/>
                <a:ea typeface="+mj-ea"/>
                <a:cs typeface="+mn-cs"/>
                <a:sym typeface="Wingdings" panose="05000000000000000000" pitchFamily="2" charset="2"/>
              </a:rPr>
              <a:t>UTC</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89" name="Rectangle 77">
            <a:extLst>
              <a:ext uri="{FF2B5EF4-FFF2-40B4-BE49-F238E27FC236}">
                <a16:creationId xmlns:a16="http://schemas.microsoft.com/office/drawing/2014/main" xmlns="" id="{18560DB6-8070-4A8A-B9C8-2CBC509A9ECA}"/>
              </a:ext>
            </a:extLst>
          </p:cNvPr>
          <p:cNvSpPr/>
          <p:nvPr/>
        </p:nvSpPr>
        <p:spPr>
          <a:xfrm>
            <a:off x="11257565" y="1877631"/>
            <a:ext cx="802177"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noProof="0" dirty="0">
                <a:solidFill>
                  <a:srgbClr val="FFFFFF"/>
                </a:solidFill>
                <a:latin typeface="+mj-ea"/>
                <a:ea typeface="+mj-ea"/>
              </a:rPr>
              <a:t>Fri</a:t>
            </a:r>
            <a:endParaRPr kumimoji="0" lang="en-GB" sz="800" b="0" i="0" u="none" strike="noStrike" kern="0" cap="none" spc="0" normalizeH="0" baseline="0" noProof="0" dirty="0">
              <a:ln>
                <a:noFill/>
              </a:ln>
              <a:solidFill>
                <a:srgbClr val="FFFFFF"/>
              </a:solidFill>
              <a:effectLst/>
              <a:uLnTx/>
              <a:uFillTx/>
              <a:latin typeface="+mj-ea"/>
              <a:ea typeface="+mj-ea"/>
            </a:endParaRPr>
          </a:p>
        </p:txBody>
      </p:sp>
      <p:cxnSp>
        <p:nvCxnSpPr>
          <p:cNvPr id="91" name="Straight Connector 12">
            <a:extLst>
              <a:ext uri="{FF2B5EF4-FFF2-40B4-BE49-F238E27FC236}">
                <a16:creationId xmlns:a16="http://schemas.microsoft.com/office/drawing/2014/main" xmlns="" id="{825FDC2B-41AD-4F30-924B-1762B1E437CD}"/>
              </a:ext>
            </a:extLst>
          </p:cNvPr>
          <p:cNvCxnSpPr>
            <a:cxnSpLocks/>
          </p:cNvCxnSpPr>
          <p:nvPr/>
        </p:nvCxnSpPr>
        <p:spPr bwMode="auto">
          <a:xfrm flipV="1">
            <a:off x="12056357" y="2021910"/>
            <a:ext cx="0" cy="3687841"/>
          </a:xfrm>
          <a:prstGeom prst="line">
            <a:avLst/>
          </a:prstGeom>
          <a:noFill/>
          <a:ln w="19050" algn="ctr">
            <a:solidFill>
              <a:schemeClr val="accent3">
                <a:lumMod val="75000"/>
              </a:schemeClr>
            </a:solidFill>
            <a:prstDash val="dash"/>
            <a:round/>
            <a:headEnd/>
            <a:tailEnd/>
          </a:ln>
          <a:extLst>
            <a:ext uri="{909E8E84-426E-40DD-AFC4-6F175D3DCCD1}">
              <a14:hiddenFill xmlns:a14="http://schemas.microsoft.com/office/drawing/2010/main">
                <a:noFill/>
              </a14:hiddenFill>
            </a:ext>
          </a:extLst>
        </p:spPr>
      </p:cxnSp>
      <p:sp>
        <p:nvSpPr>
          <p:cNvPr id="92" name="Rectangle: Rounded Corners 201">
            <a:extLst>
              <a:ext uri="{FF2B5EF4-FFF2-40B4-BE49-F238E27FC236}">
                <a16:creationId xmlns:a16="http://schemas.microsoft.com/office/drawing/2014/main" xmlns="" id="{B6CDA6FF-6740-49E7-B14C-1831ED62E0F8}"/>
              </a:ext>
            </a:extLst>
          </p:cNvPr>
          <p:cNvSpPr/>
          <p:nvPr/>
        </p:nvSpPr>
        <p:spPr>
          <a:xfrm>
            <a:off x="10433015" y="3968256"/>
            <a:ext cx="786133" cy="576000"/>
          </a:xfrm>
          <a:prstGeom prst="roundRect">
            <a:avLst/>
          </a:prstGeom>
          <a:gradFill rotWithShape="1">
            <a:gsLst>
              <a:gs pos="0">
                <a:srgbClr val="C0504D">
                  <a:shade val="51000"/>
                  <a:satMod val="130000"/>
                </a:srgbClr>
              </a:gs>
              <a:gs pos="80000">
                <a:srgbClr val="C0504D">
                  <a:shade val="93000"/>
                  <a:satMod val="130000"/>
                </a:srgbClr>
              </a:gs>
              <a:gs pos="100000">
                <a:srgbClr val="C0504D">
                  <a:shade val="94000"/>
                  <a:satMod val="135000"/>
                </a:srgbClr>
              </a:gs>
            </a:gsLst>
            <a:lin ang="16200000" scaled="0"/>
          </a:gra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kumimoji="0" lang="en-US" sz="800" b="1" i="0" u="none" strike="noStrike" kern="0" cap="none" spc="0" normalizeH="0" baseline="0" noProof="0" dirty="0">
                <a:ln>
                  <a:noFill/>
                </a:ln>
                <a:solidFill>
                  <a:srgbClr val="FFFFFF"/>
                </a:solidFill>
                <a:effectLst/>
                <a:uLnTx/>
                <a:uFillTx/>
                <a:latin typeface="+mj-ea"/>
                <a:ea typeface="+mj-ea"/>
                <a:cs typeface="+mn-cs"/>
              </a:rPr>
              <a:t>GTW session</a:t>
            </a:r>
          </a:p>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smtClean="0">
                <a:solidFill>
                  <a:srgbClr val="FFFFFF"/>
                </a:solidFill>
                <a:latin typeface="+mj-ea"/>
                <a:ea typeface="+mj-ea"/>
                <a:cs typeface="+mn-cs"/>
                <a:sym typeface="Wingdings" panose="05000000000000000000" pitchFamily="2" charset="2"/>
              </a:rPr>
              <a:t>13</a:t>
            </a:r>
            <a:r>
              <a:rPr kumimoji="0" lang="en-US" sz="800" b="1" i="0" u="none" strike="noStrike" kern="0" cap="none" spc="0" normalizeH="0" baseline="0" noProof="0" dirty="0" smtClean="0">
                <a:ln>
                  <a:noFill/>
                </a:ln>
                <a:solidFill>
                  <a:srgbClr val="FFFFFF"/>
                </a:solidFill>
                <a:effectLst/>
                <a:uLnTx/>
                <a:uFillTx/>
                <a:latin typeface="+mj-ea"/>
                <a:ea typeface="+mj-ea"/>
                <a:cs typeface="+mn-cs"/>
                <a:sym typeface="Wingdings" panose="05000000000000000000" pitchFamily="2" charset="2"/>
              </a:rPr>
              <a:t>:00-16:00 </a:t>
            </a:r>
            <a:r>
              <a:rPr kumimoji="0" lang="en-US" sz="800" b="1" i="0" u="none" strike="noStrike" kern="0" cap="none" spc="0" normalizeH="0" baseline="0" noProof="0" dirty="0">
                <a:ln>
                  <a:noFill/>
                </a:ln>
                <a:solidFill>
                  <a:srgbClr val="FFFFFF"/>
                </a:solidFill>
                <a:effectLst/>
                <a:uLnTx/>
                <a:uFillTx/>
                <a:latin typeface="+mj-ea"/>
                <a:ea typeface="+mj-ea"/>
                <a:cs typeface="+mn-cs"/>
                <a:sym typeface="Wingdings" panose="05000000000000000000" pitchFamily="2" charset="2"/>
              </a:rPr>
              <a:t>UTC</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93" name="Rectangle: Rounded Corners 201">
            <a:extLst>
              <a:ext uri="{FF2B5EF4-FFF2-40B4-BE49-F238E27FC236}">
                <a16:creationId xmlns:a16="http://schemas.microsoft.com/office/drawing/2014/main" xmlns="" id="{B6CDA6FF-6740-49E7-B14C-1831ED62E0F8}"/>
              </a:ext>
            </a:extLst>
          </p:cNvPr>
          <p:cNvSpPr/>
          <p:nvPr/>
        </p:nvSpPr>
        <p:spPr>
          <a:xfrm>
            <a:off x="10433015" y="2965671"/>
            <a:ext cx="786133" cy="576000"/>
          </a:xfrm>
          <a:prstGeom prst="roundRect">
            <a:avLst/>
          </a:prstGeom>
          <a:solidFill>
            <a:srgbClr val="FF0000"/>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chemeClr val="bg1"/>
                </a:solidFill>
                <a:latin typeface="+mj-ea"/>
                <a:ea typeface="+mj-ea"/>
                <a:cs typeface="+mn-cs"/>
              </a:rPr>
              <a:t>2</a:t>
            </a:r>
            <a:r>
              <a:rPr lang="en-US" sz="800" b="1" kern="0" baseline="30000" dirty="0">
                <a:solidFill>
                  <a:schemeClr val="bg1"/>
                </a:solidFill>
                <a:latin typeface="+mj-ea"/>
                <a:ea typeface="+mj-ea"/>
                <a:cs typeface="+mn-cs"/>
              </a:rPr>
              <a:t>nd</a:t>
            </a:r>
            <a:r>
              <a:rPr lang="en-US" sz="800" b="1" kern="0" dirty="0">
                <a:solidFill>
                  <a:schemeClr val="bg1"/>
                </a:solidFill>
                <a:latin typeface="+mj-ea"/>
                <a:ea typeface="+mj-ea"/>
                <a:cs typeface="+mn-cs"/>
              </a:rPr>
              <a:t> round formal summary</a:t>
            </a:r>
            <a:endParaRPr kumimoji="0" lang="en-US" sz="800" b="1" i="0" u="none" strike="noStrike" kern="0" cap="none" spc="0" normalizeH="0" baseline="0" noProof="0" dirty="0">
              <a:ln>
                <a:noFill/>
              </a:ln>
              <a:solidFill>
                <a:schemeClr val="bg1"/>
              </a:solidFill>
              <a:effectLst/>
              <a:uLnTx/>
              <a:uFillTx/>
              <a:latin typeface="+mj-ea"/>
              <a:ea typeface="+mj-ea"/>
              <a:cs typeface="+mn-cs"/>
            </a:endParaRPr>
          </a:p>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smtClean="0">
                <a:solidFill>
                  <a:schemeClr val="bg1"/>
                </a:solidFill>
                <a:latin typeface="+mj-ea"/>
                <a:ea typeface="+mj-ea"/>
                <a:cs typeface="+mn-cs"/>
              </a:rPr>
              <a:t>8:00</a:t>
            </a:r>
            <a:r>
              <a:rPr kumimoji="0" lang="en-US" sz="800" b="1" i="0" u="none" strike="noStrike" kern="0" cap="none" spc="0" normalizeH="0" noProof="0" dirty="0" smtClean="0">
                <a:ln>
                  <a:noFill/>
                </a:ln>
                <a:solidFill>
                  <a:schemeClr val="bg1"/>
                </a:solidFill>
                <a:effectLst/>
                <a:uLnTx/>
                <a:uFillTx/>
                <a:latin typeface="+mj-ea"/>
                <a:ea typeface="+mj-ea"/>
                <a:cs typeface="+mn-cs"/>
              </a:rPr>
              <a:t> </a:t>
            </a:r>
            <a:r>
              <a:rPr kumimoji="0" lang="en-US" sz="800" b="1" i="0" u="none" strike="noStrike" kern="0" cap="none" spc="0" normalizeH="0" noProof="0" dirty="0">
                <a:ln>
                  <a:noFill/>
                </a:ln>
                <a:solidFill>
                  <a:schemeClr val="bg1"/>
                </a:solidFill>
                <a:effectLst/>
                <a:uLnTx/>
                <a:uFillTx/>
                <a:latin typeface="+mj-ea"/>
                <a:ea typeface="+mj-ea"/>
                <a:cs typeface="+mn-cs"/>
              </a:rPr>
              <a:t>UTC</a:t>
            </a:r>
            <a:endParaRPr kumimoji="0" lang="en-US" sz="800" b="1" i="0" u="none" strike="noStrike" kern="0" cap="none" spc="0" normalizeH="0" baseline="0" noProof="0" dirty="0">
              <a:ln>
                <a:noFill/>
              </a:ln>
              <a:solidFill>
                <a:schemeClr val="bg1"/>
              </a:solidFill>
              <a:effectLst/>
              <a:uLnTx/>
              <a:uFillTx/>
              <a:latin typeface="+mj-ea"/>
              <a:ea typeface="+mj-ea"/>
              <a:cs typeface="+mn-cs"/>
            </a:endParaRPr>
          </a:p>
        </p:txBody>
      </p:sp>
      <p:sp>
        <p:nvSpPr>
          <p:cNvPr id="94" name="Rectangle: Rounded Corners 201">
            <a:extLst>
              <a:ext uri="{FF2B5EF4-FFF2-40B4-BE49-F238E27FC236}">
                <a16:creationId xmlns:a16="http://schemas.microsoft.com/office/drawing/2014/main" xmlns="" id="{B6CDA6FF-6740-49E7-B14C-1831ED62E0F8}"/>
              </a:ext>
            </a:extLst>
          </p:cNvPr>
          <p:cNvSpPr/>
          <p:nvPr/>
        </p:nvSpPr>
        <p:spPr>
          <a:xfrm>
            <a:off x="10433015" y="4809060"/>
            <a:ext cx="786133" cy="576000"/>
          </a:xfrm>
          <a:prstGeom prst="roundRect">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noProof="0" dirty="0">
                <a:solidFill>
                  <a:srgbClr val="FFFFFF"/>
                </a:solidFill>
                <a:latin typeface="+mj-ea"/>
                <a:ea typeface="+mj-ea"/>
                <a:cs typeface="+mn-cs"/>
              </a:rPr>
              <a:t>Meeting closes</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noProof="0" dirty="0">
                <a:solidFill>
                  <a:srgbClr val="FFFFFF"/>
                </a:solidFill>
                <a:latin typeface="+mj-ea"/>
                <a:ea typeface="+mj-ea"/>
                <a:cs typeface="+mn-cs"/>
              </a:rPr>
              <a:t>17</a:t>
            </a:r>
            <a:r>
              <a:rPr kumimoji="0" lang="en-US" sz="800" b="1" i="0" u="none" strike="noStrike" kern="0" cap="none" spc="0" normalizeH="0" baseline="0" noProof="0" dirty="0">
                <a:ln>
                  <a:noFill/>
                </a:ln>
                <a:solidFill>
                  <a:srgbClr val="FFFFFF"/>
                </a:solidFill>
                <a:effectLst/>
                <a:uLnTx/>
                <a:uFillTx/>
                <a:latin typeface="+mj-ea"/>
                <a:ea typeface="+mj-ea"/>
                <a:cs typeface="+mn-cs"/>
              </a:rPr>
              <a:t>:00</a:t>
            </a:r>
            <a:r>
              <a:rPr kumimoji="0" lang="en-US" sz="800" b="1" i="0" u="none" strike="noStrike" kern="0" cap="none" spc="0" normalizeH="0" noProof="0" dirty="0">
                <a:ln>
                  <a:noFill/>
                </a:ln>
                <a:solidFill>
                  <a:srgbClr val="FFFFFF"/>
                </a:solidFill>
                <a:effectLst/>
                <a:uLnTx/>
                <a:uFillTx/>
                <a:latin typeface="+mj-ea"/>
                <a:ea typeface="+mj-ea"/>
                <a:cs typeface="+mn-cs"/>
              </a:rPr>
              <a:t> UTC</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98" name="Rectangle: Rounded Corners 201">
            <a:extLst>
              <a:ext uri="{FF2B5EF4-FFF2-40B4-BE49-F238E27FC236}">
                <a16:creationId xmlns:a16="http://schemas.microsoft.com/office/drawing/2014/main" xmlns="" id="{B6CDA6FF-6740-49E7-B14C-1831ED62E0F8}"/>
              </a:ext>
            </a:extLst>
          </p:cNvPr>
          <p:cNvSpPr/>
          <p:nvPr/>
        </p:nvSpPr>
        <p:spPr>
          <a:xfrm>
            <a:off x="9584439" y="4809060"/>
            <a:ext cx="786133" cy="563697"/>
          </a:xfrm>
          <a:prstGeom prst="roundRect">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chemeClr val="bg1"/>
                </a:solidFill>
                <a:latin typeface="+mj-ea"/>
                <a:ea typeface="+mj-ea"/>
                <a:cs typeface="+mn-cs"/>
              </a:rPr>
              <a:t>2</a:t>
            </a:r>
            <a:r>
              <a:rPr lang="en-US" sz="800" b="1" kern="0" baseline="30000" dirty="0">
                <a:solidFill>
                  <a:schemeClr val="bg1"/>
                </a:solidFill>
                <a:latin typeface="+mj-ea"/>
                <a:ea typeface="+mj-ea"/>
                <a:cs typeface="+mn-cs"/>
              </a:rPr>
              <a:t>nd</a:t>
            </a:r>
            <a:r>
              <a:rPr lang="en-US" sz="800" b="1" kern="0" dirty="0">
                <a:solidFill>
                  <a:schemeClr val="bg1"/>
                </a:solidFill>
                <a:latin typeface="+mj-ea"/>
                <a:ea typeface="+mj-ea"/>
                <a:cs typeface="+mn-cs"/>
              </a:rPr>
              <a:t> </a:t>
            </a:r>
            <a:r>
              <a:rPr lang="en-US" sz="800" b="1" kern="0" dirty="0" smtClean="0">
                <a:solidFill>
                  <a:schemeClr val="bg1"/>
                </a:solidFill>
                <a:latin typeface="+mj-ea"/>
                <a:ea typeface="+mj-ea"/>
                <a:cs typeface="+mn-cs"/>
              </a:rPr>
              <a:t>round final formal </a:t>
            </a:r>
            <a:r>
              <a:rPr lang="en-US" sz="800" b="1" kern="0" dirty="0" err="1" smtClean="0">
                <a:solidFill>
                  <a:schemeClr val="bg1"/>
                </a:solidFill>
                <a:latin typeface="+mj-ea"/>
                <a:ea typeface="+mj-ea"/>
                <a:cs typeface="+mn-cs"/>
              </a:rPr>
              <a:t>Tdoc</a:t>
            </a:r>
            <a:r>
              <a:rPr lang="en-US" sz="800" b="1" kern="0" dirty="0" smtClean="0">
                <a:solidFill>
                  <a:schemeClr val="bg1"/>
                </a:solidFill>
                <a:latin typeface="+mj-ea"/>
                <a:ea typeface="+mj-ea"/>
                <a:cs typeface="+mn-cs"/>
              </a:rPr>
              <a:t> submission</a:t>
            </a:r>
            <a:endParaRPr lang="en-US" sz="800" b="1" kern="0" dirty="0">
              <a:solidFill>
                <a:schemeClr val="bg1"/>
              </a:solidFill>
              <a:latin typeface="+mj-ea"/>
              <a:ea typeface="+mj-ea"/>
              <a:cs typeface="+mn-cs"/>
            </a:endParaRPr>
          </a:p>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smtClean="0">
                <a:solidFill>
                  <a:schemeClr val="bg1"/>
                </a:solidFill>
                <a:latin typeface="+mj-ea"/>
                <a:ea typeface="+mj-ea"/>
                <a:cs typeface="+mn-cs"/>
              </a:rPr>
              <a:t>17:00 </a:t>
            </a:r>
            <a:r>
              <a:rPr lang="en-US" sz="800" b="1" kern="0" dirty="0">
                <a:solidFill>
                  <a:schemeClr val="bg1"/>
                </a:solidFill>
                <a:latin typeface="+mj-ea"/>
                <a:ea typeface="+mj-ea"/>
                <a:cs typeface="+mn-cs"/>
              </a:rPr>
              <a:t>UTC</a:t>
            </a:r>
            <a:endParaRPr kumimoji="0" lang="en-US" sz="800" b="1" i="0" u="none" strike="noStrike" kern="0" cap="none" spc="0" normalizeH="0" baseline="0" noProof="0" dirty="0">
              <a:ln>
                <a:noFill/>
              </a:ln>
              <a:solidFill>
                <a:schemeClr val="bg1"/>
              </a:solidFill>
              <a:effectLst/>
              <a:uLnTx/>
              <a:uFillTx/>
              <a:latin typeface="+mj-ea"/>
              <a:ea typeface="+mj-ea"/>
              <a:cs typeface="+mn-cs"/>
            </a:endParaRPr>
          </a:p>
        </p:txBody>
      </p:sp>
      <p:sp>
        <p:nvSpPr>
          <p:cNvPr id="100" name="Rectangle: Rounded Corners 201">
            <a:extLst>
              <a:ext uri="{FF2B5EF4-FFF2-40B4-BE49-F238E27FC236}">
                <a16:creationId xmlns:a16="http://schemas.microsoft.com/office/drawing/2014/main" xmlns="" id="{B6CDA6FF-6740-49E7-B14C-1831ED62E0F8}"/>
              </a:ext>
            </a:extLst>
          </p:cNvPr>
          <p:cNvSpPr/>
          <p:nvPr/>
        </p:nvSpPr>
        <p:spPr>
          <a:xfrm>
            <a:off x="5362673" y="2969163"/>
            <a:ext cx="786133" cy="577054"/>
          </a:xfrm>
          <a:prstGeom prst="roundRect">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chemeClr val="bg1"/>
                </a:solidFill>
                <a:latin typeface="+mj-ea"/>
                <a:ea typeface="+mj-ea"/>
                <a:cs typeface="+mn-cs"/>
              </a:rPr>
              <a:t>1</a:t>
            </a:r>
            <a:r>
              <a:rPr lang="en-US" sz="800" b="1" kern="0" baseline="30000" dirty="0">
                <a:solidFill>
                  <a:schemeClr val="bg1"/>
                </a:solidFill>
                <a:latin typeface="+mj-ea"/>
                <a:ea typeface="+mj-ea"/>
                <a:cs typeface="+mn-cs"/>
              </a:rPr>
              <a:t>st</a:t>
            </a:r>
            <a:r>
              <a:rPr lang="en-US" sz="800" b="1" kern="0" dirty="0">
                <a:solidFill>
                  <a:schemeClr val="bg1"/>
                </a:solidFill>
                <a:latin typeface="+mj-ea"/>
                <a:ea typeface="+mj-ea"/>
                <a:cs typeface="+mn-cs"/>
              </a:rPr>
              <a:t> round </a:t>
            </a:r>
            <a:r>
              <a:rPr lang="en-US" sz="800" b="1" kern="0" dirty="0" smtClean="0">
                <a:solidFill>
                  <a:schemeClr val="bg1"/>
                </a:solidFill>
                <a:latin typeface="+mj-ea"/>
                <a:ea typeface="+mj-ea"/>
                <a:cs typeface="+mn-cs"/>
              </a:rPr>
              <a:t>comments &amp; responses</a:t>
            </a:r>
            <a:endParaRPr kumimoji="0" lang="en-US" sz="800" b="1" i="0" u="none" strike="noStrike" kern="0" cap="none" spc="0" normalizeH="0" baseline="0" noProof="0" dirty="0">
              <a:ln>
                <a:noFill/>
              </a:ln>
              <a:solidFill>
                <a:schemeClr val="bg1"/>
              </a:solidFill>
              <a:effectLst/>
              <a:uLnTx/>
              <a:uFillTx/>
              <a:latin typeface="+mj-ea"/>
              <a:ea typeface="+mj-ea"/>
              <a:cs typeface="+mn-cs"/>
            </a:endParaRPr>
          </a:p>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chemeClr val="bg1"/>
                </a:solidFill>
                <a:latin typeface="+mj-ea"/>
                <a:ea typeface="+mj-ea"/>
                <a:cs typeface="+mn-cs"/>
              </a:rPr>
              <a:t>8</a:t>
            </a:r>
            <a:r>
              <a:rPr kumimoji="0" lang="en-US" sz="800" b="1" i="0" u="none" strike="noStrike" kern="0" cap="none" spc="0" normalizeH="0" baseline="0" noProof="0" dirty="0" smtClean="0">
                <a:ln>
                  <a:noFill/>
                </a:ln>
                <a:solidFill>
                  <a:schemeClr val="bg1"/>
                </a:solidFill>
                <a:effectLst/>
                <a:uLnTx/>
                <a:uFillTx/>
                <a:latin typeface="+mj-ea"/>
                <a:ea typeface="+mj-ea"/>
                <a:cs typeface="+mn-cs"/>
              </a:rPr>
              <a:t>:00</a:t>
            </a:r>
            <a:r>
              <a:rPr kumimoji="0" lang="en-US" sz="800" b="1" i="0" u="none" strike="noStrike" kern="0" cap="none" spc="0" normalizeH="0" noProof="0" dirty="0" smtClean="0">
                <a:ln>
                  <a:noFill/>
                </a:ln>
                <a:solidFill>
                  <a:schemeClr val="bg1"/>
                </a:solidFill>
                <a:effectLst/>
                <a:uLnTx/>
                <a:uFillTx/>
                <a:latin typeface="+mj-ea"/>
                <a:ea typeface="+mj-ea"/>
                <a:cs typeface="+mn-cs"/>
              </a:rPr>
              <a:t> </a:t>
            </a:r>
            <a:r>
              <a:rPr kumimoji="0" lang="en-US" sz="800" b="1" i="0" u="none" strike="noStrike" kern="0" cap="none" spc="0" normalizeH="0" noProof="0" dirty="0">
                <a:ln>
                  <a:noFill/>
                </a:ln>
                <a:solidFill>
                  <a:schemeClr val="bg1"/>
                </a:solidFill>
                <a:effectLst/>
                <a:uLnTx/>
                <a:uFillTx/>
                <a:latin typeface="+mj-ea"/>
                <a:ea typeface="+mj-ea"/>
                <a:cs typeface="+mn-cs"/>
              </a:rPr>
              <a:t>UTC</a:t>
            </a:r>
            <a:endParaRPr kumimoji="0" lang="en-US" sz="800" b="1" i="0" u="none" strike="noStrike" kern="0" cap="none" spc="0" normalizeH="0" baseline="0" noProof="0" dirty="0">
              <a:ln>
                <a:noFill/>
              </a:ln>
              <a:solidFill>
                <a:schemeClr val="bg1"/>
              </a:solidFill>
              <a:effectLst/>
              <a:uLnTx/>
              <a:uFillTx/>
              <a:latin typeface="+mj-ea"/>
              <a:ea typeface="+mj-ea"/>
              <a:cs typeface="+mn-cs"/>
            </a:endParaRPr>
          </a:p>
        </p:txBody>
      </p:sp>
      <p:sp>
        <p:nvSpPr>
          <p:cNvPr id="74" name="Rectangle 67">
            <a:extLst>
              <a:ext uri="{FF2B5EF4-FFF2-40B4-BE49-F238E27FC236}">
                <a16:creationId xmlns:a16="http://schemas.microsoft.com/office/drawing/2014/main" xmlns="" id="{61214404-3E99-431F-A1D1-0A44E2021497}"/>
              </a:ext>
            </a:extLst>
          </p:cNvPr>
          <p:cNvSpPr/>
          <p:nvPr/>
        </p:nvSpPr>
        <p:spPr>
          <a:xfrm>
            <a:off x="1944412" y="1383540"/>
            <a:ext cx="802177" cy="442269"/>
          </a:xfrm>
          <a:prstGeom prst="rect">
            <a:avLst/>
          </a:prstGeom>
          <a:solidFill>
            <a:schemeClr val="accent4">
              <a:lumMod val="75000"/>
              <a:lumOff val="25000"/>
            </a:schemeClr>
          </a:solidFill>
          <a:ln>
            <a:noFill/>
          </a:ln>
          <a:effectLst/>
        </p:spPr>
        <p:txBody>
          <a:bodyPr lIns="54000" tIns="54000" rIns="5400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dirty="0">
                <a:solidFill>
                  <a:srgbClr val="FFFFFF"/>
                </a:solidFill>
                <a:latin typeface="+mj-ea"/>
                <a:ea typeface="+mj-ea"/>
              </a:rPr>
              <a:t>Quiet Period</a:t>
            </a:r>
            <a:endParaRPr kumimoji="0" lang="en-GB" sz="800" b="0" i="0" u="none" strike="noStrike" kern="0" cap="none" spc="0" normalizeH="0" baseline="0" noProof="0" dirty="0">
              <a:ln>
                <a:noFill/>
              </a:ln>
              <a:solidFill>
                <a:srgbClr val="FFFFFF"/>
              </a:solidFill>
              <a:effectLst/>
              <a:uLnTx/>
              <a:uFillTx/>
              <a:latin typeface="+mj-ea"/>
              <a:ea typeface="+mj-ea"/>
            </a:endParaRPr>
          </a:p>
        </p:txBody>
      </p:sp>
      <p:sp>
        <p:nvSpPr>
          <p:cNvPr id="80" name="Rectangle: Rounded Corners 201">
            <a:extLst>
              <a:ext uri="{FF2B5EF4-FFF2-40B4-BE49-F238E27FC236}">
                <a16:creationId xmlns:a16="http://schemas.microsoft.com/office/drawing/2014/main" xmlns="" id="{B6CDA6FF-6740-49E7-B14C-1831ED62E0F8}"/>
              </a:ext>
            </a:extLst>
          </p:cNvPr>
          <p:cNvSpPr/>
          <p:nvPr/>
        </p:nvSpPr>
        <p:spPr>
          <a:xfrm>
            <a:off x="8728739" y="4809060"/>
            <a:ext cx="786133" cy="576000"/>
          </a:xfrm>
          <a:prstGeom prst="roundRect">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chemeClr val="bg1"/>
                </a:solidFill>
                <a:latin typeface="+mj-ea"/>
                <a:ea typeface="+mj-ea"/>
                <a:cs typeface="+mn-cs"/>
              </a:rPr>
              <a:t>2</a:t>
            </a:r>
            <a:r>
              <a:rPr lang="en-US" sz="800" b="1" kern="0" baseline="30000" dirty="0">
                <a:solidFill>
                  <a:schemeClr val="bg1"/>
                </a:solidFill>
                <a:latin typeface="+mj-ea"/>
                <a:ea typeface="+mj-ea"/>
                <a:cs typeface="+mn-cs"/>
              </a:rPr>
              <a:t>nd</a:t>
            </a:r>
            <a:r>
              <a:rPr lang="en-US" sz="800" b="1" kern="0" dirty="0">
                <a:solidFill>
                  <a:schemeClr val="bg1"/>
                </a:solidFill>
                <a:latin typeface="+mj-ea"/>
                <a:ea typeface="+mj-ea"/>
                <a:cs typeface="+mn-cs"/>
              </a:rPr>
              <a:t> round  comments &amp; responses</a:t>
            </a:r>
            <a:endParaRPr kumimoji="0" lang="en-US" sz="800" b="1" i="0" u="none" strike="noStrike" kern="0" cap="none" spc="0" normalizeH="0" baseline="0" noProof="0" dirty="0">
              <a:ln>
                <a:noFill/>
              </a:ln>
              <a:solidFill>
                <a:schemeClr val="bg1"/>
              </a:solidFill>
              <a:effectLst/>
              <a:uLnTx/>
              <a:uFillTx/>
              <a:latin typeface="+mj-ea"/>
              <a:ea typeface="+mj-ea"/>
              <a:cs typeface="+mn-cs"/>
            </a:endParaRPr>
          </a:p>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chemeClr val="bg1"/>
                </a:solidFill>
                <a:latin typeface="+mj-ea"/>
                <a:ea typeface="+mj-ea"/>
                <a:cs typeface="+mn-cs"/>
              </a:rPr>
              <a:t>17</a:t>
            </a:r>
            <a:r>
              <a:rPr kumimoji="0" lang="en-US" sz="800" b="1" i="0" u="none" strike="noStrike" kern="0" cap="none" spc="0" normalizeH="0" baseline="0" noProof="0" dirty="0">
                <a:ln>
                  <a:noFill/>
                </a:ln>
                <a:solidFill>
                  <a:schemeClr val="bg1"/>
                </a:solidFill>
                <a:effectLst/>
                <a:uLnTx/>
                <a:uFillTx/>
                <a:latin typeface="+mj-ea"/>
                <a:ea typeface="+mj-ea"/>
                <a:cs typeface="+mn-cs"/>
              </a:rPr>
              <a:t>:00</a:t>
            </a:r>
            <a:r>
              <a:rPr kumimoji="0" lang="en-US" sz="800" b="1" i="0" u="none" strike="noStrike" kern="0" cap="none" spc="0" normalizeH="0" noProof="0" dirty="0">
                <a:ln>
                  <a:noFill/>
                </a:ln>
                <a:solidFill>
                  <a:schemeClr val="bg1"/>
                </a:solidFill>
                <a:effectLst/>
                <a:uLnTx/>
                <a:uFillTx/>
                <a:latin typeface="+mj-ea"/>
                <a:ea typeface="+mj-ea"/>
                <a:cs typeface="+mn-cs"/>
              </a:rPr>
              <a:t> UTC</a:t>
            </a:r>
            <a:endParaRPr kumimoji="0" lang="en-US" sz="800" b="1" i="0" u="none" strike="noStrike" kern="0" cap="none" spc="0" normalizeH="0" baseline="0" noProof="0" dirty="0">
              <a:ln>
                <a:noFill/>
              </a:ln>
              <a:solidFill>
                <a:schemeClr val="bg1"/>
              </a:solidFill>
              <a:effectLst/>
              <a:uLnTx/>
              <a:uFillTx/>
              <a:latin typeface="+mj-ea"/>
              <a:ea typeface="+mj-ea"/>
              <a:cs typeface="+mn-cs"/>
            </a:endParaRPr>
          </a:p>
        </p:txBody>
      </p:sp>
      <p:sp>
        <p:nvSpPr>
          <p:cNvPr id="82" name="Rectangle: Rounded Corners 201">
            <a:extLst>
              <a:ext uri="{FF2B5EF4-FFF2-40B4-BE49-F238E27FC236}">
                <a16:creationId xmlns:a16="http://schemas.microsoft.com/office/drawing/2014/main" xmlns="" id="{B6CDA6FF-6740-49E7-B14C-1831ED62E0F8}"/>
              </a:ext>
            </a:extLst>
          </p:cNvPr>
          <p:cNvSpPr/>
          <p:nvPr/>
        </p:nvSpPr>
        <p:spPr>
          <a:xfrm>
            <a:off x="8728739" y="5457372"/>
            <a:ext cx="786133" cy="576000"/>
          </a:xfrm>
          <a:prstGeom prst="roundRect">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smtClean="0">
                <a:solidFill>
                  <a:schemeClr val="bg1"/>
                </a:solidFill>
                <a:latin typeface="+mj-ea"/>
                <a:ea typeface="+mj-ea"/>
                <a:cs typeface="+mn-cs"/>
              </a:rPr>
              <a:t>Share 2</a:t>
            </a:r>
            <a:r>
              <a:rPr lang="en-US" sz="800" b="1" kern="0" baseline="30000" dirty="0" smtClean="0">
                <a:solidFill>
                  <a:schemeClr val="bg1"/>
                </a:solidFill>
                <a:latin typeface="+mj-ea"/>
                <a:ea typeface="+mj-ea"/>
                <a:cs typeface="+mn-cs"/>
              </a:rPr>
              <a:t>nd</a:t>
            </a:r>
            <a:r>
              <a:rPr lang="en-US" sz="800" b="1" kern="0" dirty="0" smtClean="0">
                <a:solidFill>
                  <a:schemeClr val="bg1"/>
                </a:solidFill>
                <a:latin typeface="+mj-ea"/>
                <a:ea typeface="+mj-ea"/>
                <a:cs typeface="+mn-cs"/>
              </a:rPr>
              <a:t> </a:t>
            </a:r>
            <a:r>
              <a:rPr lang="en-US" sz="800" b="1" kern="0" dirty="0">
                <a:solidFill>
                  <a:schemeClr val="bg1"/>
                </a:solidFill>
                <a:latin typeface="+mj-ea"/>
                <a:ea typeface="+mj-ea"/>
                <a:cs typeface="+mn-cs"/>
              </a:rPr>
              <a:t>round final </a:t>
            </a:r>
            <a:r>
              <a:rPr lang="en-US" sz="800" b="1" kern="0" dirty="0" smtClean="0">
                <a:solidFill>
                  <a:schemeClr val="bg1"/>
                </a:solidFill>
                <a:latin typeface="+mj-ea"/>
                <a:ea typeface="+mj-ea"/>
                <a:cs typeface="+mn-cs"/>
              </a:rPr>
              <a:t>draft </a:t>
            </a:r>
            <a:r>
              <a:rPr lang="en-US" sz="800" b="1" kern="0" dirty="0" err="1" smtClean="0">
                <a:solidFill>
                  <a:schemeClr val="bg1"/>
                </a:solidFill>
                <a:latin typeface="+mj-ea"/>
                <a:ea typeface="+mj-ea"/>
                <a:cs typeface="+mn-cs"/>
              </a:rPr>
              <a:t>Tdoc</a:t>
            </a:r>
            <a:endParaRPr kumimoji="0" lang="en-US" sz="800" b="1" i="0" u="none" strike="noStrike" kern="0" cap="none" spc="0" normalizeH="0" baseline="0" noProof="0" dirty="0">
              <a:ln>
                <a:noFill/>
              </a:ln>
              <a:solidFill>
                <a:schemeClr val="bg1"/>
              </a:solidFill>
              <a:effectLst/>
              <a:uLnTx/>
              <a:uFillTx/>
              <a:latin typeface="+mj-ea"/>
              <a:ea typeface="+mj-ea"/>
              <a:cs typeface="+mn-cs"/>
            </a:endParaRPr>
          </a:p>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chemeClr val="bg1"/>
                </a:solidFill>
                <a:latin typeface="+mj-ea"/>
                <a:ea typeface="+mj-ea"/>
                <a:cs typeface="+mn-cs"/>
              </a:rPr>
              <a:t>19</a:t>
            </a:r>
            <a:r>
              <a:rPr kumimoji="0" lang="en-US" sz="800" b="1" i="0" u="none" strike="noStrike" kern="0" cap="none" spc="0" normalizeH="0" baseline="0" noProof="0" dirty="0">
                <a:ln>
                  <a:noFill/>
                </a:ln>
                <a:solidFill>
                  <a:schemeClr val="bg1"/>
                </a:solidFill>
                <a:effectLst/>
                <a:uLnTx/>
                <a:uFillTx/>
                <a:latin typeface="+mj-ea"/>
                <a:ea typeface="+mj-ea"/>
                <a:cs typeface="+mn-cs"/>
              </a:rPr>
              <a:t>:00</a:t>
            </a:r>
            <a:r>
              <a:rPr kumimoji="0" lang="en-US" sz="800" b="1" i="0" u="none" strike="noStrike" kern="0" cap="none" spc="0" normalizeH="0" noProof="0" dirty="0">
                <a:ln>
                  <a:noFill/>
                </a:ln>
                <a:solidFill>
                  <a:schemeClr val="bg1"/>
                </a:solidFill>
                <a:effectLst/>
                <a:uLnTx/>
                <a:uFillTx/>
                <a:latin typeface="+mj-ea"/>
                <a:ea typeface="+mj-ea"/>
                <a:cs typeface="+mn-cs"/>
              </a:rPr>
              <a:t> UTC</a:t>
            </a:r>
            <a:endParaRPr kumimoji="0" lang="en-US" sz="800" b="1" i="0" u="none" strike="noStrike" kern="0" cap="none" spc="0" normalizeH="0" baseline="0" noProof="0" dirty="0">
              <a:ln>
                <a:noFill/>
              </a:ln>
              <a:solidFill>
                <a:schemeClr val="bg1"/>
              </a:solidFill>
              <a:effectLst/>
              <a:uLnTx/>
              <a:uFillTx/>
              <a:latin typeface="+mj-ea"/>
              <a:ea typeface="+mj-ea"/>
              <a:cs typeface="+mn-cs"/>
            </a:endParaRPr>
          </a:p>
        </p:txBody>
      </p:sp>
      <p:sp>
        <p:nvSpPr>
          <p:cNvPr id="4" name="文本框 3"/>
          <p:cNvSpPr txBox="1"/>
          <p:nvPr/>
        </p:nvSpPr>
        <p:spPr>
          <a:xfrm>
            <a:off x="9408601" y="2464966"/>
            <a:ext cx="1119499" cy="523220"/>
          </a:xfrm>
          <a:prstGeom prst="rect">
            <a:avLst/>
          </a:prstGeom>
          <a:noFill/>
        </p:spPr>
        <p:txBody>
          <a:bodyPr wrap="square" rtlCol="0">
            <a:spAutoFit/>
          </a:bodyPr>
          <a:lstStyle/>
          <a:p>
            <a:pPr algn="ctr"/>
            <a:r>
              <a:rPr lang="en-US" altLang="zh-CN" sz="700" dirty="0" smtClean="0">
                <a:latin typeface="微软雅黑" panose="020B0503020204020204" pitchFamily="34" charset="-122"/>
                <a:ea typeface="微软雅黑" panose="020B0503020204020204" pitchFamily="34" charset="-122"/>
              </a:rPr>
              <a:t>(</a:t>
            </a:r>
            <a:r>
              <a:rPr lang="en-US" altLang="zh-CN" sz="700" dirty="0">
                <a:latin typeface="微软雅黑" panose="020B0503020204020204" pitchFamily="34" charset="-122"/>
                <a:ea typeface="微软雅黑" panose="020B0503020204020204" pitchFamily="34" charset="-122"/>
              </a:rPr>
              <a:t>check if final </a:t>
            </a:r>
            <a:r>
              <a:rPr lang="en-US" altLang="zh-CN" sz="700" dirty="0" err="1">
                <a:latin typeface="微软雅黑" panose="020B0503020204020204" pitchFamily="34" charset="-122"/>
                <a:ea typeface="微软雅黑" panose="020B0503020204020204" pitchFamily="34" charset="-122"/>
              </a:rPr>
              <a:t>Tdoc</a:t>
            </a:r>
            <a:r>
              <a:rPr lang="en-US" altLang="zh-CN" sz="700" dirty="0">
                <a:latin typeface="微软雅黑" panose="020B0503020204020204" pitchFamily="34" charset="-122"/>
                <a:ea typeface="微软雅黑" panose="020B0503020204020204" pitchFamily="34" charset="-122"/>
              </a:rPr>
              <a:t> is </a:t>
            </a:r>
            <a:r>
              <a:rPr lang="en-US" altLang="zh-CN" sz="700" dirty="0" smtClean="0">
                <a:latin typeface="微软雅黑" panose="020B0503020204020204" pitchFamily="34" charset="-122"/>
                <a:ea typeface="微软雅黑" panose="020B0503020204020204" pitchFamily="34" charset="-122"/>
              </a:rPr>
              <a:t>agreeable)</a:t>
            </a:r>
            <a:endParaRPr lang="en-US" altLang="zh-CN" sz="700" dirty="0">
              <a:latin typeface="微软雅黑" panose="020B0503020204020204" pitchFamily="34" charset="-122"/>
              <a:ea typeface="微软雅黑" panose="020B0503020204020204" pitchFamily="34" charset="-122"/>
            </a:endParaRPr>
          </a:p>
          <a:p>
            <a:pPr algn="ctr"/>
            <a:r>
              <a:rPr lang="en-US" altLang="zh-CN" sz="700" dirty="0" smtClean="0">
                <a:latin typeface="微软雅黑" panose="020B0503020204020204" pitchFamily="34" charset="-122"/>
                <a:ea typeface="微软雅黑" panose="020B0503020204020204" pitchFamily="34" charset="-122"/>
              </a:rPr>
              <a:t>Tue </a:t>
            </a:r>
            <a:r>
              <a:rPr lang="en-US" altLang="zh-CN" sz="700" dirty="0">
                <a:latin typeface="微软雅黑" panose="020B0503020204020204" pitchFamily="34" charset="-122"/>
                <a:ea typeface="微软雅黑" panose="020B0503020204020204" pitchFamily="34" charset="-122"/>
              </a:rPr>
              <a:t>19:00 ~ </a:t>
            </a:r>
            <a:r>
              <a:rPr lang="en-US" altLang="zh-CN" sz="700" dirty="0" smtClean="0">
                <a:latin typeface="微软雅黑" panose="020B0503020204020204" pitchFamily="34" charset="-122"/>
                <a:ea typeface="微软雅黑" panose="020B0503020204020204" pitchFamily="34" charset="-122"/>
              </a:rPr>
              <a:t>Wed 16:00 </a:t>
            </a:r>
            <a:r>
              <a:rPr lang="en-US" altLang="zh-CN" sz="700" dirty="0">
                <a:latin typeface="微软雅黑" panose="020B0503020204020204" pitchFamily="34" charset="-122"/>
                <a:ea typeface="微软雅黑" panose="020B0503020204020204" pitchFamily="34" charset="-122"/>
              </a:rPr>
              <a:t>UTC   </a:t>
            </a:r>
            <a:endParaRPr lang="zh-CN" altLang="en-US" sz="700" dirty="0">
              <a:latin typeface="微软雅黑" panose="020B0503020204020204" pitchFamily="34" charset="-122"/>
              <a:ea typeface="微软雅黑" panose="020B0503020204020204" pitchFamily="34" charset="-122"/>
            </a:endParaRPr>
          </a:p>
        </p:txBody>
      </p:sp>
      <p:sp>
        <p:nvSpPr>
          <p:cNvPr id="85" name="Rectangle: Rounded Corners 201">
            <a:extLst>
              <a:ext uri="{FF2B5EF4-FFF2-40B4-BE49-F238E27FC236}">
                <a16:creationId xmlns:a16="http://schemas.microsoft.com/office/drawing/2014/main" xmlns="" id="{B6CDA6FF-6740-49E7-B14C-1831ED62E0F8}"/>
              </a:ext>
            </a:extLst>
          </p:cNvPr>
          <p:cNvSpPr/>
          <p:nvPr/>
        </p:nvSpPr>
        <p:spPr>
          <a:xfrm>
            <a:off x="9584439" y="3324599"/>
            <a:ext cx="786133" cy="576000"/>
          </a:xfrm>
          <a:prstGeom prst="roundRect">
            <a:avLst/>
          </a:prstGeom>
          <a:solidFill>
            <a:srgbClr val="FF0000"/>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chemeClr val="bg1"/>
                </a:solidFill>
                <a:latin typeface="+mj-ea"/>
                <a:ea typeface="+mj-ea"/>
                <a:cs typeface="+mn-cs"/>
              </a:rPr>
              <a:t>2</a:t>
            </a:r>
            <a:r>
              <a:rPr lang="en-US" sz="800" b="1" kern="0" baseline="30000" dirty="0">
                <a:solidFill>
                  <a:schemeClr val="bg1"/>
                </a:solidFill>
                <a:latin typeface="+mj-ea"/>
                <a:ea typeface="+mj-ea"/>
                <a:cs typeface="+mn-cs"/>
              </a:rPr>
              <a:t>nd</a:t>
            </a:r>
            <a:r>
              <a:rPr lang="en-US" sz="800" b="1" kern="0" dirty="0">
                <a:solidFill>
                  <a:schemeClr val="bg1"/>
                </a:solidFill>
                <a:latin typeface="+mj-ea"/>
                <a:ea typeface="+mj-ea"/>
                <a:cs typeface="+mn-cs"/>
              </a:rPr>
              <a:t> round draft summary</a:t>
            </a:r>
            <a:endParaRPr kumimoji="0" lang="en-US" sz="800" b="1" i="0" u="none" strike="noStrike" kern="0" cap="none" spc="0" normalizeH="0" baseline="0" noProof="0" dirty="0">
              <a:ln>
                <a:noFill/>
              </a:ln>
              <a:solidFill>
                <a:schemeClr val="bg1"/>
              </a:solidFill>
              <a:effectLst/>
              <a:uLnTx/>
              <a:uFillTx/>
              <a:latin typeface="+mj-ea"/>
              <a:ea typeface="+mj-ea"/>
              <a:cs typeface="+mn-cs"/>
            </a:endParaRPr>
          </a:p>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smtClean="0">
                <a:solidFill>
                  <a:schemeClr val="bg1"/>
                </a:solidFill>
                <a:latin typeface="+mj-ea"/>
                <a:ea typeface="+mj-ea"/>
                <a:cs typeface="+mn-cs"/>
              </a:rPr>
              <a:t>11:59</a:t>
            </a:r>
            <a:r>
              <a:rPr kumimoji="0" lang="en-US" sz="800" b="1" i="0" u="none" strike="noStrike" kern="0" cap="none" spc="0" normalizeH="0" noProof="0" dirty="0" smtClean="0">
                <a:ln>
                  <a:noFill/>
                </a:ln>
                <a:solidFill>
                  <a:schemeClr val="bg1"/>
                </a:solidFill>
                <a:effectLst/>
                <a:uLnTx/>
                <a:uFillTx/>
                <a:latin typeface="+mj-ea"/>
                <a:ea typeface="+mj-ea"/>
                <a:cs typeface="+mn-cs"/>
              </a:rPr>
              <a:t> </a:t>
            </a:r>
            <a:r>
              <a:rPr kumimoji="0" lang="en-US" sz="800" b="1" i="0" u="none" strike="noStrike" kern="0" cap="none" spc="0" normalizeH="0" noProof="0" dirty="0">
                <a:ln>
                  <a:noFill/>
                </a:ln>
                <a:solidFill>
                  <a:schemeClr val="bg1"/>
                </a:solidFill>
                <a:effectLst/>
                <a:uLnTx/>
                <a:uFillTx/>
                <a:latin typeface="+mj-ea"/>
                <a:ea typeface="+mj-ea"/>
                <a:cs typeface="+mn-cs"/>
              </a:rPr>
              <a:t>UTC</a:t>
            </a:r>
            <a:endParaRPr kumimoji="0" lang="en-US" sz="800" b="1" i="0" u="none" strike="noStrike" kern="0" cap="none" spc="0" normalizeH="0" baseline="0" noProof="0" dirty="0">
              <a:ln>
                <a:noFill/>
              </a:ln>
              <a:solidFill>
                <a:schemeClr val="bg1"/>
              </a:solidFill>
              <a:effectLst/>
              <a:uLnTx/>
              <a:uFillTx/>
              <a:latin typeface="+mj-ea"/>
              <a:ea typeface="+mj-ea"/>
              <a:cs typeface="+mn-cs"/>
            </a:endParaRPr>
          </a:p>
        </p:txBody>
      </p:sp>
      <p:sp>
        <p:nvSpPr>
          <p:cNvPr id="90" name="Rectangle: Rounded Corners 201">
            <a:extLst>
              <a:ext uri="{FF2B5EF4-FFF2-40B4-BE49-F238E27FC236}">
                <a16:creationId xmlns:a16="http://schemas.microsoft.com/office/drawing/2014/main" xmlns="" id="{B6CDA6FF-6740-49E7-B14C-1831ED62E0F8}"/>
              </a:ext>
            </a:extLst>
          </p:cNvPr>
          <p:cNvSpPr/>
          <p:nvPr/>
        </p:nvSpPr>
        <p:spPr>
          <a:xfrm>
            <a:off x="9584439" y="5456219"/>
            <a:ext cx="786133" cy="859123"/>
          </a:xfrm>
          <a:prstGeom prst="roundRect">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chemeClr val="bg1"/>
                </a:solidFill>
                <a:latin typeface="+mj-ea"/>
                <a:ea typeface="+mj-ea"/>
                <a:cs typeface="+mn-cs"/>
              </a:rPr>
              <a:t>Chair </a:t>
            </a:r>
            <a:r>
              <a:rPr lang="en-US" sz="800" b="1" kern="0" dirty="0" smtClean="0">
                <a:solidFill>
                  <a:schemeClr val="bg1"/>
                </a:solidFill>
                <a:latin typeface="+mj-ea"/>
                <a:ea typeface="+mj-ea"/>
                <a:cs typeface="+mn-cs"/>
              </a:rPr>
              <a:t>announce which topics will continue </a:t>
            </a:r>
            <a:endParaRPr kumimoji="0" lang="en-US" sz="800" b="1" i="0" u="none" strike="noStrike" kern="0" cap="none" spc="0" normalizeH="0" baseline="0" noProof="0" dirty="0">
              <a:ln>
                <a:noFill/>
              </a:ln>
              <a:solidFill>
                <a:schemeClr val="bg1"/>
              </a:solidFill>
              <a:effectLst/>
              <a:uLnTx/>
              <a:uFillTx/>
              <a:latin typeface="+mj-ea"/>
              <a:ea typeface="+mj-ea"/>
              <a:cs typeface="+mn-cs"/>
            </a:endParaRPr>
          </a:p>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noProof="0" dirty="0" smtClean="0">
                <a:solidFill>
                  <a:schemeClr val="bg1"/>
                </a:solidFill>
                <a:latin typeface="+mj-ea"/>
                <a:ea typeface="+mj-ea"/>
                <a:cs typeface="+mn-cs"/>
              </a:rPr>
              <a:t>23</a:t>
            </a:r>
            <a:r>
              <a:rPr kumimoji="0" lang="en-US" sz="800" b="1" i="0" u="none" strike="noStrike" kern="0" cap="none" spc="0" normalizeH="0" baseline="0" noProof="0" dirty="0" smtClean="0">
                <a:ln>
                  <a:noFill/>
                </a:ln>
                <a:solidFill>
                  <a:schemeClr val="bg1"/>
                </a:solidFill>
                <a:effectLst/>
                <a:uLnTx/>
                <a:uFillTx/>
                <a:latin typeface="+mj-ea"/>
                <a:ea typeface="+mj-ea"/>
                <a:cs typeface="+mn-cs"/>
              </a:rPr>
              <a:t>:59</a:t>
            </a:r>
            <a:r>
              <a:rPr kumimoji="0" lang="en-US" sz="800" b="1" i="0" u="none" strike="noStrike" kern="0" cap="none" spc="0" normalizeH="0" noProof="0" dirty="0" smtClean="0">
                <a:ln>
                  <a:noFill/>
                </a:ln>
                <a:solidFill>
                  <a:schemeClr val="bg1"/>
                </a:solidFill>
                <a:effectLst/>
                <a:uLnTx/>
                <a:uFillTx/>
                <a:latin typeface="+mj-ea"/>
                <a:ea typeface="+mj-ea"/>
                <a:cs typeface="+mn-cs"/>
              </a:rPr>
              <a:t> </a:t>
            </a:r>
            <a:r>
              <a:rPr kumimoji="0" lang="en-US" sz="800" b="1" i="0" u="none" strike="noStrike" kern="0" cap="none" spc="0" normalizeH="0" noProof="0" dirty="0">
                <a:ln>
                  <a:noFill/>
                </a:ln>
                <a:solidFill>
                  <a:schemeClr val="bg1"/>
                </a:solidFill>
                <a:effectLst/>
                <a:uLnTx/>
                <a:uFillTx/>
                <a:latin typeface="+mj-ea"/>
                <a:ea typeface="+mj-ea"/>
                <a:cs typeface="+mn-cs"/>
              </a:rPr>
              <a:t>UTC</a:t>
            </a:r>
            <a:endParaRPr kumimoji="0" lang="en-US" sz="800" b="1" i="0" u="none" strike="noStrike" kern="0" cap="none" spc="0" normalizeH="0" baseline="0" noProof="0" dirty="0">
              <a:ln>
                <a:noFill/>
              </a:ln>
              <a:solidFill>
                <a:schemeClr val="bg1"/>
              </a:solidFill>
              <a:effectLst/>
              <a:uLnTx/>
              <a:uFillTx/>
              <a:latin typeface="+mj-ea"/>
              <a:ea typeface="+mj-ea"/>
              <a:cs typeface="+mn-cs"/>
            </a:endParaRPr>
          </a:p>
        </p:txBody>
      </p:sp>
      <p:sp>
        <p:nvSpPr>
          <p:cNvPr id="83" name="文本框 82"/>
          <p:cNvSpPr txBox="1"/>
          <p:nvPr/>
        </p:nvSpPr>
        <p:spPr>
          <a:xfrm>
            <a:off x="3555475" y="4872513"/>
            <a:ext cx="907198" cy="523220"/>
          </a:xfrm>
          <a:prstGeom prst="rect">
            <a:avLst/>
          </a:prstGeom>
          <a:noFill/>
        </p:spPr>
        <p:txBody>
          <a:bodyPr wrap="square" rtlCol="0">
            <a:spAutoFit/>
          </a:bodyPr>
          <a:lstStyle/>
          <a:p>
            <a:pPr algn="ctr"/>
            <a:r>
              <a:rPr lang="en-US" altLang="zh-CN" sz="700" dirty="0" smtClean="0">
                <a:latin typeface="微软雅黑" panose="020B0503020204020204" pitchFamily="34" charset="-122"/>
                <a:ea typeface="微软雅黑" panose="020B0503020204020204" pitchFamily="34" charset="-122"/>
              </a:rPr>
              <a:t>Companies need provide comments as early as possible</a:t>
            </a:r>
            <a:endParaRPr lang="zh-CN" altLang="en-US" sz="700" dirty="0">
              <a:latin typeface="微软雅黑" panose="020B0503020204020204" pitchFamily="34" charset="-122"/>
              <a:ea typeface="微软雅黑" panose="020B0503020204020204" pitchFamily="34" charset="-122"/>
            </a:endParaRPr>
          </a:p>
        </p:txBody>
      </p:sp>
      <p:sp>
        <p:nvSpPr>
          <p:cNvPr id="95" name="文本框 94"/>
          <p:cNvSpPr txBox="1"/>
          <p:nvPr/>
        </p:nvSpPr>
        <p:spPr>
          <a:xfrm>
            <a:off x="6121034" y="3974504"/>
            <a:ext cx="907198" cy="523220"/>
          </a:xfrm>
          <a:prstGeom prst="rect">
            <a:avLst/>
          </a:prstGeom>
          <a:noFill/>
        </p:spPr>
        <p:txBody>
          <a:bodyPr wrap="square" rtlCol="0">
            <a:spAutoFit/>
          </a:bodyPr>
          <a:lstStyle/>
          <a:p>
            <a:pPr algn="ctr"/>
            <a:r>
              <a:rPr lang="en-US" altLang="zh-CN" sz="700" dirty="0" smtClean="0">
                <a:latin typeface="微软雅黑" panose="020B0503020204020204" pitchFamily="34" charset="-122"/>
                <a:ea typeface="微软雅黑" panose="020B0503020204020204" pitchFamily="34" charset="-122"/>
              </a:rPr>
              <a:t>Companies need provide drafts &amp;  revisions as early as possible</a:t>
            </a:r>
            <a:endParaRPr lang="zh-CN" altLang="en-US" sz="700" dirty="0">
              <a:latin typeface="微软雅黑" panose="020B0503020204020204" pitchFamily="34" charset="-122"/>
              <a:ea typeface="微软雅黑" panose="020B0503020204020204" pitchFamily="34" charset="-122"/>
            </a:endParaRPr>
          </a:p>
        </p:txBody>
      </p:sp>
      <p:sp>
        <p:nvSpPr>
          <p:cNvPr id="96" name="Rectangle: Rounded Corners 201">
            <a:extLst>
              <a:ext uri="{FF2B5EF4-FFF2-40B4-BE49-F238E27FC236}">
                <a16:creationId xmlns:a16="http://schemas.microsoft.com/office/drawing/2014/main" xmlns="" id="{B6CDA6FF-6740-49E7-B14C-1831ED62E0F8}"/>
              </a:ext>
            </a:extLst>
          </p:cNvPr>
          <p:cNvSpPr/>
          <p:nvPr/>
        </p:nvSpPr>
        <p:spPr>
          <a:xfrm>
            <a:off x="9595722" y="4502902"/>
            <a:ext cx="763566" cy="362127"/>
          </a:xfrm>
          <a:prstGeom prst="roundRect">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kumimoji="0" lang="en-US" sz="800" b="1" i="0" u="none" strike="noStrike" kern="0" cap="none" spc="0" normalizeH="0" baseline="0" noProof="0" dirty="0" smtClean="0">
                <a:ln>
                  <a:noFill/>
                </a:ln>
                <a:solidFill>
                  <a:srgbClr val="FFFFFF"/>
                </a:solidFill>
                <a:effectLst/>
                <a:uLnTx/>
                <a:uFillTx/>
                <a:latin typeface="+mj-ea"/>
                <a:ea typeface="+mj-ea"/>
                <a:cs typeface="+mn-cs"/>
              </a:rPr>
              <a:t>Window closes &amp;</a:t>
            </a:r>
            <a:r>
              <a:rPr lang="en-US" sz="800" b="1" kern="0" dirty="0" smtClean="0">
                <a:solidFill>
                  <a:srgbClr val="FFFFFF"/>
                </a:solidFill>
                <a:latin typeface="+mj-ea"/>
                <a:ea typeface="+mj-ea"/>
                <a:cs typeface="+mn-cs"/>
              </a:rPr>
              <a:t>final </a:t>
            </a:r>
            <a:r>
              <a:rPr kumimoji="0" lang="en-US" sz="800" b="1" i="0" u="none" strike="noStrike" kern="0" cap="none" spc="0" normalizeH="0" baseline="0" noProof="0" dirty="0" smtClean="0">
                <a:ln>
                  <a:noFill/>
                </a:ln>
                <a:solidFill>
                  <a:srgbClr val="FFFFFF"/>
                </a:solidFill>
                <a:effectLst/>
                <a:uLnTx/>
                <a:uFillTx/>
                <a:latin typeface="+mj-ea"/>
                <a:ea typeface="+mj-ea"/>
                <a:cs typeface="+mn-cs"/>
              </a:rPr>
              <a:t>comments</a:t>
            </a:r>
          </a:p>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smtClean="0">
                <a:solidFill>
                  <a:srgbClr val="FFFFFF"/>
                </a:solidFill>
                <a:latin typeface="+mj-ea"/>
                <a:ea typeface="+mj-ea"/>
                <a:cs typeface="+mn-cs"/>
              </a:rPr>
              <a:t>16:00 UTC</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7" name="圆角矩形标注 6"/>
          <p:cNvSpPr/>
          <p:nvPr/>
        </p:nvSpPr>
        <p:spPr bwMode="auto">
          <a:xfrm>
            <a:off x="310732" y="3785703"/>
            <a:ext cx="1656605" cy="721680"/>
          </a:xfrm>
          <a:prstGeom prst="wedgeRoundRectCallout">
            <a:avLst>
              <a:gd name="adj1" fmla="val 21984"/>
              <a:gd name="adj2" fmla="val 125647"/>
              <a:gd name="adj3" fmla="val 16667"/>
            </a:avLst>
          </a:prstGeom>
          <a:noFill/>
          <a:ln w="9525" cap="flat" cmpd="sng" algn="ctr">
            <a:solidFill>
              <a:srgbClr val="0000FF"/>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r>
              <a:rPr lang="en-US" altLang="zh-CN" sz="800" b="1" dirty="0">
                <a:latin typeface="+mj-ea"/>
              </a:rPr>
              <a:t>Companies need feed back if </a:t>
            </a:r>
            <a:r>
              <a:rPr lang="en-US" altLang="zh-CN" sz="800" b="1" dirty="0" err="1">
                <a:latin typeface="+mj-ea"/>
              </a:rPr>
              <a:t>tdoc</a:t>
            </a:r>
            <a:r>
              <a:rPr lang="en-US" altLang="zh-CN" sz="800" b="1" dirty="0">
                <a:latin typeface="+mj-ea"/>
              </a:rPr>
              <a:t> is submitted in wrong </a:t>
            </a:r>
            <a:r>
              <a:rPr lang="en-US" altLang="zh-CN" sz="800" b="1" dirty="0" smtClean="0">
                <a:latin typeface="+mj-ea"/>
              </a:rPr>
              <a:t>agenda or </a:t>
            </a:r>
            <a:r>
              <a:rPr lang="en-US" altLang="zh-CN" sz="800" b="1" dirty="0" err="1" smtClean="0">
                <a:latin typeface="+mj-ea"/>
              </a:rPr>
              <a:t>tdoc</a:t>
            </a:r>
            <a:r>
              <a:rPr lang="en-US" altLang="zh-CN" sz="800" b="1" dirty="0" smtClean="0">
                <a:latin typeface="+mj-ea"/>
              </a:rPr>
              <a:t> is missing from email summary</a:t>
            </a:r>
            <a:endParaRPr lang="zh-CN" altLang="en-US" sz="800" b="1" dirty="0">
              <a:latin typeface="+mj-ea"/>
            </a:endParaRPr>
          </a:p>
        </p:txBody>
      </p:sp>
      <p:sp>
        <p:nvSpPr>
          <p:cNvPr id="102" name="圆角矩形标注 101"/>
          <p:cNvSpPr/>
          <p:nvPr/>
        </p:nvSpPr>
        <p:spPr bwMode="auto">
          <a:xfrm>
            <a:off x="6336193" y="5749205"/>
            <a:ext cx="1460271" cy="360717"/>
          </a:xfrm>
          <a:prstGeom prst="wedgeRoundRectCallout">
            <a:avLst>
              <a:gd name="adj1" fmla="val 63546"/>
              <a:gd name="adj2" fmla="val -51073"/>
              <a:gd name="adj3" fmla="val 16667"/>
            </a:avLst>
          </a:prstGeom>
          <a:noFill/>
          <a:ln w="9525" cap="flat" cmpd="sng" algn="ctr">
            <a:solidFill>
              <a:srgbClr val="0000FF"/>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r>
              <a:rPr lang="en-US" altLang="zh-CN" sz="800" b="1" dirty="0" smtClean="0">
                <a:latin typeface="+mj-ea"/>
              </a:rPr>
              <a:t>Strict deadline for new </a:t>
            </a:r>
            <a:r>
              <a:rPr lang="en-US" altLang="zh-CN" sz="800" b="1" dirty="0" err="1" smtClean="0">
                <a:latin typeface="+mj-ea"/>
              </a:rPr>
              <a:t>tdoc</a:t>
            </a:r>
            <a:r>
              <a:rPr lang="en-US" altLang="zh-CN" sz="800" b="1" dirty="0" smtClean="0">
                <a:latin typeface="+mj-ea"/>
              </a:rPr>
              <a:t> number request</a:t>
            </a:r>
            <a:endParaRPr lang="zh-CN" altLang="en-US" sz="800" b="1" dirty="0">
              <a:latin typeface="+mj-ea"/>
            </a:endParaRPr>
          </a:p>
        </p:txBody>
      </p:sp>
      <p:sp>
        <p:nvSpPr>
          <p:cNvPr id="8" name="矩形 7"/>
          <p:cNvSpPr/>
          <p:nvPr/>
        </p:nvSpPr>
        <p:spPr>
          <a:xfrm>
            <a:off x="9598564" y="2085632"/>
            <a:ext cx="758921" cy="415498"/>
          </a:xfrm>
          <a:prstGeom prst="rect">
            <a:avLst/>
          </a:prstGeom>
        </p:spPr>
        <p:txBody>
          <a:bodyPr wrap="square">
            <a:spAutoFit/>
          </a:bodyPr>
          <a:lstStyle/>
          <a:p>
            <a:pPr algn="ctr"/>
            <a:r>
              <a:rPr lang="en-US" altLang="zh-CN" sz="700" b="1" dirty="0">
                <a:latin typeface="微软雅黑" panose="020B0503020204020204" pitchFamily="34" charset="-122"/>
                <a:ea typeface="微软雅黑" panose="020B0503020204020204" pitchFamily="34" charset="-122"/>
              </a:rPr>
              <a:t>Final checking window </a:t>
            </a:r>
            <a:endParaRPr lang="zh-CN" altLang="en-US" sz="2000" b="1" dirty="0"/>
          </a:p>
        </p:txBody>
      </p:sp>
      <p:sp>
        <p:nvSpPr>
          <p:cNvPr id="97" name="Rectangle 67">
            <a:extLst>
              <a:ext uri="{FF2B5EF4-FFF2-40B4-BE49-F238E27FC236}">
                <a16:creationId xmlns:a16="http://schemas.microsoft.com/office/drawing/2014/main" xmlns="" id="{61214404-3E99-431F-A1D1-0A44E2021497}"/>
              </a:ext>
            </a:extLst>
          </p:cNvPr>
          <p:cNvSpPr/>
          <p:nvPr/>
        </p:nvSpPr>
        <p:spPr>
          <a:xfrm>
            <a:off x="6190093" y="1383540"/>
            <a:ext cx="794919" cy="442269"/>
          </a:xfrm>
          <a:prstGeom prst="rect">
            <a:avLst/>
          </a:prstGeom>
          <a:solidFill>
            <a:srgbClr val="124191"/>
          </a:solidFill>
          <a:ln>
            <a:noFill/>
          </a:ln>
          <a:effectLst/>
        </p:spPr>
        <p:txBody>
          <a:bodyPr lIns="54000" tIns="54000" rIns="5400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noProof="0" dirty="0">
                <a:solidFill>
                  <a:srgbClr val="FFFFFF"/>
                </a:solidFill>
                <a:latin typeface="+mj-ea"/>
                <a:ea typeface="+mj-ea"/>
              </a:rPr>
              <a:t>2</a:t>
            </a:r>
            <a:r>
              <a:rPr lang="en-GB" sz="800" kern="0" baseline="30000" noProof="0" dirty="0">
                <a:solidFill>
                  <a:srgbClr val="FFFFFF"/>
                </a:solidFill>
                <a:latin typeface="+mj-ea"/>
                <a:ea typeface="+mj-ea"/>
              </a:rPr>
              <a:t>nd</a:t>
            </a:r>
            <a:r>
              <a:rPr lang="en-GB" sz="800" kern="0" noProof="0" dirty="0">
                <a:solidFill>
                  <a:srgbClr val="FFFFFF"/>
                </a:solidFill>
                <a:latin typeface="+mj-ea"/>
                <a:ea typeface="+mj-ea"/>
              </a:rPr>
              <a:t> round </a:t>
            </a:r>
            <a:r>
              <a:rPr lang="en-GB" sz="800" kern="0" noProof="0" dirty="0" smtClean="0">
                <a:solidFill>
                  <a:srgbClr val="FFFFFF"/>
                </a:solidFill>
                <a:latin typeface="+mj-ea"/>
                <a:ea typeface="+mj-ea"/>
              </a:rPr>
              <a:t>(</a:t>
            </a:r>
            <a:r>
              <a:rPr lang="en-US" sz="800" kern="0" dirty="0" smtClean="0">
                <a:solidFill>
                  <a:srgbClr val="FFFFFF"/>
                </a:solidFill>
                <a:latin typeface="+mj-ea"/>
                <a:ea typeface="+mj-ea"/>
              </a:rPr>
              <a:t>Feb 25</a:t>
            </a:r>
            <a:r>
              <a:rPr lang="en-GB" sz="800" kern="0" noProof="0" dirty="0" smtClean="0">
                <a:solidFill>
                  <a:srgbClr val="FFFFFF"/>
                </a:solidFill>
                <a:latin typeface="+mj-ea"/>
                <a:ea typeface="+mj-ea"/>
              </a:rPr>
              <a:t>)</a:t>
            </a:r>
            <a:endParaRPr kumimoji="0" lang="en-GB" sz="800" b="0" i="0" u="none" strike="noStrike" kern="0" cap="none" spc="0" normalizeH="0" baseline="0" noProof="0" dirty="0">
              <a:ln>
                <a:noFill/>
              </a:ln>
              <a:solidFill>
                <a:srgbClr val="FFFFFF"/>
              </a:solidFill>
              <a:effectLst/>
              <a:uLnTx/>
              <a:uFillTx/>
              <a:latin typeface="+mj-ea"/>
              <a:ea typeface="+mj-ea"/>
            </a:endParaRPr>
          </a:p>
        </p:txBody>
      </p:sp>
    </p:spTree>
    <p:extLst>
      <p:ext uri="{BB962C8B-B14F-4D97-AF65-F5344CB8AC3E}">
        <p14:creationId xmlns:p14="http://schemas.microsoft.com/office/powerpoint/2010/main" val="335879862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B1BE6906-4FA3-42DA-8E86-BA4DD12F41A6}"/>
              </a:ext>
            </a:extLst>
          </p:cNvPr>
          <p:cNvSpPr>
            <a:spLocks noGrp="1"/>
          </p:cNvSpPr>
          <p:nvPr>
            <p:ph idx="1"/>
          </p:nvPr>
        </p:nvSpPr>
        <p:spPr>
          <a:xfrm>
            <a:off x="401652" y="1273321"/>
            <a:ext cx="11417182" cy="5095171"/>
          </a:xfrm>
        </p:spPr>
        <p:txBody>
          <a:bodyPr/>
          <a:lstStyle/>
          <a:p>
            <a:pPr>
              <a:spcBef>
                <a:spcPts val="0"/>
              </a:spcBef>
              <a:spcAft>
                <a:spcPts val="600"/>
              </a:spcAft>
            </a:pPr>
            <a:r>
              <a:rPr lang="en-US" sz="1400" dirty="0"/>
              <a:t>Draft CRs/TPs for b</a:t>
            </a:r>
            <a:r>
              <a:rPr lang="en-US" altLang="zh-CN" sz="1400" dirty="0"/>
              <a:t>asket WIs (AI </a:t>
            </a:r>
            <a:r>
              <a:rPr lang="en-US" altLang="zh-CN" sz="1400" dirty="0" smtClean="0"/>
              <a:t>12.1–12.5 </a:t>
            </a:r>
            <a:r>
              <a:rPr lang="en-US" altLang="zh-CN" sz="1400" dirty="0"/>
              <a:t>for LTE, AI </a:t>
            </a:r>
            <a:r>
              <a:rPr lang="en-US" altLang="zh-CN" sz="1400" dirty="0" smtClean="0"/>
              <a:t>9.7–9.24 </a:t>
            </a:r>
            <a:r>
              <a:rPr lang="en-US" altLang="zh-CN" sz="1400" dirty="0"/>
              <a:t>for NR)</a:t>
            </a:r>
            <a:r>
              <a:rPr lang="en-US" sz="1400" dirty="0"/>
              <a:t> will be handled following procedures/timelines below. </a:t>
            </a:r>
          </a:p>
          <a:p>
            <a:pPr lvl="1">
              <a:spcBef>
                <a:spcPts val="0"/>
              </a:spcBef>
              <a:spcAft>
                <a:spcPts val="600"/>
              </a:spcAft>
            </a:pPr>
            <a:r>
              <a:rPr lang="en-US" sz="1200" dirty="0"/>
              <a:t>Note: there is only one round of email discussion for basket </a:t>
            </a:r>
            <a:r>
              <a:rPr lang="en-US" sz="1200" dirty="0" err="1"/>
              <a:t>WIs.</a:t>
            </a:r>
            <a:endParaRPr lang="en-US" sz="1200" dirty="0"/>
          </a:p>
          <a:p>
            <a:pPr>
              <a:spcBef>
                <a:spcPts val="0"/>
              </a:spcBef>
              <a:spcAft>
                <a:spcPts val="600"/>
              </a:spcAft>
            </a:pPr>
            <a:r>
              <a:rPr lang="en-US" sz="1400" dirty="0"/>
              <a:t>Procedures and timelines</a:t>
            </a:r>
          </a:p>
          <a:p>
            <a:pPr lvl="1">
              <a:spcBef>
                <a:spcPts val="0"/>
              </a:spcBef>
              <a:spcAft>
                <a:spcPts val="600"/>
              </a:spcAft>
            </a:pPr>
            <a:r>
              <a:rPr lang="en-US" altLang="zh-CN" sz="1200" dirty="0" smtClean="0">
                <a:solidFill>
                  <a:srgbClr val="FF0000"/>
                </a:solidFill>
              </a:rPr>
              <a:t>February</a:t>
            </a:r>
            <a:r>
              <a:rPr lang="en-US" sz="1200" dirty="0" smtClean="0">
                <a:solidFill>
                  <a:srgbClr val="FF0000"/>
                </a:solidFill>
              </a:rPr>
              <a:t> 1</a:t>
            </a:r>
            <a:r>
              <a:rPr lang="en-US" altLang="zh-CN" sz="1200" dirty="0" smtClean="0">
                <a:solidFill>
                  <a:srgbClr val="FF0000"/>
                </a:solidFill>
              </a:rPr>
              <a:t>6</a:t>
            </a:r>
            <a:r>
              <a:rPr lang="en-US" sz="1200" dirty="0" smtClean="0">
                <a:solidFill>
                  <a:srgbClr val="FF0000"/>
                </a:solidFill>
              </a:rPr>
              <a:t> (Wednesday)</a:t>
            </a:r>
            <a:r>
              <a:rPr lang="en-US" sz="1200" dirty="0" smtClean="0"/>
              <a:t>: </a:t>
            </a:r>
            <a:r>
              <a:rPr lang="en-US" sz="1200" dirty="0"/>
              <a:t>B</a:t>
            </a:r>
            <a:r>
              <a:rPr lang="en-US" altLang="zh-CN" sz="1200" dirty="0"/>
              <a:t>asket WI moderator will provide a list of contributions for flagging.</a:t>
            </a:r>
          </a:p>
          <a:p>
            <a:pPr lvl="1">
              <a:spcBef>
                <a:spcPts val="0"/>
              </a:spcBef>
              <a:spcAft>
                <a:spcPts val="600"/>
              </a:spcAft>
            </a:pPr>
            <a:r>
              <a:rPr lang="en-US" altLang="zh-CN" sz="1200" dirty="0">
                <a:solidFill>
                  <a:srgbClr val="FF0000"/>
                </a:solidFill>
              </a:rPr>
              <a:t>February</a:t>
            </a:r>
            <a:r>
              <a:rPr lang="en-US" sz="1200" dirty="0" smtClean="0">
                <a:solidFill>
                  <a:srgbClr val="FF0000"/>
                </a:solidFill>
              </a:rPr>
              <a:t> 1</a:t>
            </a:r>
            <a:r>
              <a:rPr lang="en-US" altLang="zh-CN" sz="1200" dirty="0" smtClean="0">
                <a:solidFill>
                  <a:srgbClr val="FF0000"/>
                </a:solidFill>
              </a:rPr>
              <a:t>8</a:t>
            </a:r>
            <a:r>
              <a:rPr lang="en-US" sz="1200" dirty="0" smtClean="0">
                <a:solidFill>
                  <a:srgbClr val="FF0000"/>
                </a:solidFill>
              </a:rPr>
              <a:t> </a:t>
            </a:r>
            <a:r>
              <a:rPr lang="en-US" sz="1200" dirty="0">
                <a:solidFill>
                  <a:srgbClr val="FF0000"/>
                </a:solidFill>
              </a:rPr>
              <a:t>(Friday</a:t>
            </a:r>
            <a:r>
              <a:rPr lang="en-US" altLang="zh-CN" sz="1200" dirty="0">
                <a:solidFill>
                  <a:srgbClr val="FF0000"/>
                </a:solidFill>
              </a:rPr>
              <a:t>), 17:00 UTC</a:t>
            </a:r>
            <a:r>
              <a:rPr lang="en-US" altLang="zh-CN" sz="1200" dirty="0"/>
              <a:t>: Flag deadline. Companies can use the basket email thread title and specific reason(s) for flag in the email, e.g., </a:t>
            </a:r>
          </a:p>
          <a:p>
            <a:pPr marL="0" indent="0">
              <a:spcBef>
                <a:spcPts val="0"/>
              </a:spcBef>
              <a:spcAft>
                <a:spcPts val="600"/>
              </a:spcAft>
              <a:buNone/>
            </a:pPr>
            <a:r>
              <a:rPr lang="en-US" altLang="zh-CN" sz="1200" dirty="0"/>
              <a:t>	</a:t>
            </a:r>
          </a:p>
          <a:p>
            <a:pPr marL="0" indent="0">
              <a:spcBef>
                <a:spcPts val="0"/>
              </a:spcBef>
              <a:spcAft>
                <a:spcPts val="600"/>
              </a:spcAft>
              <a:buNone/>
            </a:pPr>
            <a:endParaRPr lang="en-US" altLang="zh-CN" sz="1200" dirty="0"/>
          </a:p>
          <a:p>
            <a:pPr marL="0" indent="0">
              <a:spcBef>
                <a:spcPts val="0"/>
              </a:spcBef>
              <a:spcAft>
                <a:spcPts val="600"/>
              </a:spcAft>
              <a:buNone/>
            </a:pPr>
            <a:endParaRPr lang="en-US" altLang="zh-CN" sz="1200" dirty="0"/>
          </a:p>
          <a:p>
            <a:pPr lvl="1">
              <a:spcBef>
                <a:spcPts val="0"/>
              </a:spcBef>
              <a:spcAft>
                <a:spcPts val="600"/>
              </a:spcAft>
            </a:pPr>
            <a:r>
              <a:rPr lang="en-US" altLang="zh-CN" sz="1200" dirty="0">
                <a:solidFill>
                  <a:srgbClr val="FF0000"/>
                </a:solidFill>
              </a:rPr>
              <a:t>February</a:t>
            </a:r>
            <a:r>
              <a:rPr lang="en-US" sz="1200" dirty="0" smtClean="0">
                <a:solidFill>
                  <a:srgbClr val="FF0000"/>
                </a:solidFill>
              </a:rPr>
              <a:t> </a:t>
            </a:r>
            <a:r>
              <a:rPr lang="en-US" altLang="zh-CN" sz="1200" dirty="0" smtClean="0">
                <a:solidFill>
                  <a:srgbClr val="FF0000"/>
                </a:solidFill>
              </a:rPr>
              <a:t>21</a:t>
            </a:r>
            <a:r>
              <a:rPr lang="en-US" sz="1200" dirty="0" smtClean="0">
                <a:solidFill>
                  <a:srgbClr val="FF0000"/>
                </a:solidFill>
              </a:rPr>
              <a:t> </a:t>
            </a:r>
            <a:r>
              <a:rPr lang="en-US" sz="1200" dirty="0">
                <a:solidFill>
                  <a:srgbClr val="FF0000"/>
                </a:solidFill>
              </a:rPr>
              <a:t>(Monday)</a:t>
            </a:r>
            <a:r>
              <a:rPr lang="en-US" sz="1200" dirty="0"/>
              <a:t>: Basket WI moderator will provide the updated list of contributions in which</a:t>
            </a:r>
          </a:p>
          <a:p>
            <a:pPr lvl="2">
              <a:spcBef>
                <a:spcPts val="0"/>
              </a:spcBef>
              <a:spcAft>
                <a:spcPts val="600"/>
              </a:spcAft>
            </a:pPr>
            <a:r>
              <a:rPr lang="en-US" sz="1200" dirty="0"/>
              <a:t>Those that </a:t>
            </a:r>
            <a:r>
              <a:rPr lang="en-US" altLang="zh-CN" sz="1200" dirty="0"/>
              <a:t>were not flagged will be considered as "agreeable”.</a:t>
            </a:r>
          </a:p>
          <a:p>
            <a:pPr lvl="2">
              <a:spcBef>
                <a:spcPts val="0"/>
              </a:spcBef>
              <a:spcAft>
                <a:spcPts val="600"/>
              </a:spcAft>
            </a:pPr>
            <a:r>
              <a:rPr lang="en-US" sz="1200" dirty="0"/>
              <a:t>Those that were flagged will be revised. The authors are encouraged to share the revisions as soon as possible for further comments.</a:t>
            </a:r>
          </a:p>
          <a:p>
            <a:pPr lvl="1">
              <a:spcBef>
                <a:spcPts val="0"/>
              </a:spcBef>
              <a:spcAft>
                <a:spcPts val="600"/>
              </a:spcAft>
            </a:pPr>
            <a:r>
              <a:rPr lang="en-US" sz="1200" dirty="0" smtClean="0">
                <a:solidFill>
                  <a:srgbClr val="FF0000"/>
                </a:solidFill>
              </a:rPr>
              <a:t>February 2</a:t>
            </a:r>
            <a:r>
              <a:rPr lang="en-US" altLang="zh-CN" sz="1200" dirty="0" smtClean="0">
                <a:solidFill>
                  <a:srgbClr val="FF0000"/>
                </a:solidFill>
              </a:rPr>
              <a:t>4</a:t>
            </a:r>
            <a:r>
              <a:rPr lang="en-US" sz="1200" dirty="0" smtClean="0">
                <a:solidFill>
                  <a:srgbClr val="FF0000"/>
                </a:solidFill>
              </a:rPr>
              <a:t> (Thursday), </a:t>
            </a:r>
            <a:r>
              <a:rPr lang="en-US" sz="1200" dirty="0">
                <a:solidFill>
                  <a:srgbClr val="FF0000"/>
                </a:solidFill>
              </a:rPr>
              <a:t>17:00 UTC</a:t>
            </a:r>
            <a:r>
              <a:rPr lang="en-US" sz="1200" dirty="0"/>
              <a:t>: all the revised </a:t>
            </a:r>
            <a:r>
              <a:rPr lang="en-US" altLang="zh-CN" sz="1200" dirty="0" err="1"/>
              <a:t>tdocs</a:t>
            </a:r>
            <a:r>
              <a:rPr lang="en-US" altLang="zh-CN" sz="1200" dirty="0"/>
              <a:t> need be available and final comments will be received.</a:t>
            </a:r>
          </a:p>
          <a:p>
            <a:pPr lvl="1">
              <a:spcBef>
                <a:spcPts val="0"/>
              </a:spcBef>
              <a:spcAft>
                <a:spcPts val="600"/>
              </a:spcAft>
            </a:pPr>
            <a:r>
              <a:rPr lang="en-US" sz="1200" dirty="0" smtClean="0">
                <a:solidFill>
                  <a:srgbClr val="FF0000"/>
                </a:solidFill>
              </a:rPr>
              <a:t>February 25 </a:t>
            </a:r>
            <a:r>
              <a:rPr lang="en-US" sz="1200" dirty="0">
                <a:solidFill>
                  <a:srgbClr val="FF0000"/>
                </a:solidFill>
              </a:rPr>
              <a:t>(Friday), 17:00 UTC</a:t>
            </a:r>
            <a:r>
              <a:rPr lang="en-US" sz="1200" dirty="0"/>
              <a:t>: basket WI moderators will provide a summary of status of those flagged and revised </a:t>
            </a:r>
            <a:r>
              <a:rPr lang="en-US" sz="1200" dirty="0" err="1"/>
              <a:t>tdocs</a:t>
            </a:r>
            <a:r>
              <a:rPr lang="en-US" sz="1200" dirty="0"/>
              <a:t>, including</a:t>
            </a:r>
          </a:p>
          <a:p>
            <a:pPr lvl="2">
              <a:spcBef>
                <a:spcPts val="0"/>
              </a:spcBef>
              <a:spcAft>
                <a:spcPts val="600"/>
              </a:spcAft>
            </a:pPr>
            <a:r>
              <a:rPr lang="en-US" altLang="zh-CN" sz="1200" dirty="0"/>
              <a:t>the reason for flagging.</a:t>
            </a:r>
          </a:p>
          <a:p>
            <a:pPr lvl="2">
              <a:spcBef>
                <a:spcPts val="0"/>
              </a:spcBef>
              <a:spcAft>
                <a:spcPts val="600"/>
              </a:spcAft>
            </a:pPr>
            <a:r>
              <a:rPr lang="en-US" altLang="zh-CN" sz="1200" dirty="0"/>
              <a:t>if the revision is available.</a:t>
            </a:r>
          </a:p>
          <a:p>
            <a:pPr lvl="2">
              <a:spcBef>
                <a:spcPts val="0"/>
              </a:spcBef>
              <a:spcAft>
                <a:spcPts val="600"/>
              </a:spcAft>
            </a:pPr>
            <a:r>
              <a:rPr lang="en-US" altLang="zh-CN" sz="1200" dirty="0"/>
              <a:t>if the revision is agreeable by addressing received comments).</a:t>
            </a:r>
          </a:p>
          <a:p>
            <a:pPr lvl="1">
              <a:spcBef>
                <a:spcPts val="0"/>
              </a:spcBef>
              <a:spcAft>
                <a:spcPts val="600"/>
              </a:spcAft>
            </a:pPr>
            <a:r>
              <a:rPr lang="en-US" altLang="zh-CN" sz="1200" dirty="0">
                <a:solidFill>
                  <a:srgbClr val="FF0000"/>
                </a:solidFill>
              </a:rPr>
              <a:t>March</a:t>
            </a:r>
            <a:r>
              <a:rPr lang="en-US" altLang="zh-CN" sz="1200" dirty="0" smtClean="0">
                <a:solidFill>
                  <a:srgbClr val="FF0000"/>
                </a:solidFill>
              </a:rPr>
              <a:t> 1 </a:t>
            </a:r>
            <a:r>
              <a:rPr lang="en-US" altLang="zh-CN" sz="1200" dirty="0">
                <a:solidFill>
                  <a:srgbClr val="FF0000"/>
                </a:solidFill>
              </a:rPr>
              <a:t>(Tuesday), 17:00 UTC</a:t>
            </a:r>
            <a:r>
              <a:rPr lang="en-US" altLang="zh-CN" sz="1200" dirty="0"/>
              <a:t>: Based on the summary, session chair will announce decisions.</a:t>
            </a:r>
          </a:p>
          <a:p>
            <a:pPr lvl="1">
              <a:spcBef>
                <a:spcPts val="0"/>
              </a:spcBef>
              <a:spcAft>
                <a:spcPts val="600"/>
              </a:spcAft>
            </a:pPr>
            <a:r>
              <a:rPr lang="en-US" altLang="zh-CN" sz="1200" dirty="0">
                <a:solidFill>
                  <a:srgbClr val="FF0000"/>
                </a:solidFill>
              </a:rPr>
              <a:t>March</a:t>
            </a:r>
            <a:r>
              <a:rPr lang="en-US" altLang="zh-CN" sz="1200" dirty="0" smtClean="0">
                <a:solidFill>
                  <a:srgbClr val="FF0000"/>
                </a:solidFill>
              </a:rPr>
              <a:t> 8 </a:t>
            </a:r>
            <a:r>
              <a:rPr lang="en-US" altLang="zh-CN" sz="1200" dirty="0">
                <a:solidFill>
                  <a:srgbClr val="FF0000"/>
                </a:solidFill>
              </a:rPr>
              <a:t>(Tuesday), 17:00 UTC</a:t>
            </a:r>
            <a:r>
              <a:rPr lang="en-US" altLang="zh-CN" sz="1200" dirty="0"/>
              <a:t>: Updated TRs/draft TSs need be available for email approval.</a:t>
            </a:r>
          </a:p>
          <a:p>
            <a:pPr lvl="2">
              <a:spcBef>
                <a:spcPts val="0"/>
              </a:spcBef>
              <a:spcAft>
                <a:spcPts val="600"/>
              </a:spcAft>
            </a:pPr>
            <a:r>
              <a:rPr lang="en-US" altLang="zh-CN" sz="1200" dirty="0"/>
              <a:t>No technique discussions are expected during post-meeting approval.</a:t>
            </a:r>
          </a:p>
        </p:txBody>
      </p:sp>
      <p:sp>
        <p:nvSpPr>
          <p:cNvPr id="6" name="Title 1">
            <a:extLst>
              <a:ext uri="{FF2B5EF4-FFF2-40B4-BE49-F238E27FC236}">
                <a16:creationId xmlns:a16="http://schemas.microsoft.com/office/drawing/2014/main" xmlns="" id="{4653FC17-6DDA-4C90-8331-B521BC2ADE4B}"/>
              </a:ext>
            </a:extLst>
          </p:cNvPr>
          <p:cNvSpPr>
            <a:spLocks noGrp="1"/>
          </p:cNvSpPr>
          <p:nvPr>
            <p:ph type="title"/>
          </p:nvPr>
        </p:nvSpPr>
        <p:spPr>
          <a:xfrm>
            <a:off x="401652" y="130320"/>
            <a:ext cx="9263641" cy="1143001"/>
          </a:xfrm>
        </p:spPr>
        <p:txBody>
          <a:bodyPr/>
          <a:lstStyle/>
          <a:p>
            <a:r>
              <a:rPr lang="en-US" b="1" dirty="0"/>
              <a:t>Basket WIs Email discussion procedures/timelines </a:t>
            </a:r>
            <a:endParaRPr lang="ru-RU" dirty="0"/>
          </a:p>
        </p:txBody>
      </p:sp>
      <p:graphicFrame>
        <p:nvGraphicFramePr>
          <p:cNvPr id="2" name="表格 1"/>
          <p:cNvGraphicFramePr>
            <a:graphicFrameLocks noGrp="1"/>
          </p:cNvGraphicFramePr>
          <p:nvPr>
            <p:extLst>
              <p:ext uri="{D42A27DB-BD31-4B8C-83A1-F6EECF244321}">
                <p14:modId xmlns:p14="http://schemas.microsoft.com/office/powerpoint/2010/main" val="3323699412"/>
              </p:ext>
            </p:extLst>
          </p:nvPr>
        </p:nvGraphicFramePr>
        <p:xfrm>
          <a:off x="1955089" y="2702288"/>
          <a:ext cx="7359828" cy="548640"/>
        </p:xfrm>
        <a:graphic>
          <a:graphicData uri="http://schemas.openxmlformats.org/drawingml/2006/table">
            <a:tbl>
              <a:tblPr firstRow="1" bandRow="1">
                <a:tableStyleId>{073A0DAA-6AF3-43AB-8588-CEC1D06C72B9}</a:tableStyleId>
              </a:tblPr>
              <a:tblGrid>
                <a:gridCol w="2453276">
                  <a:extLst>
                    <a:ext uri="{9D8B030D-6E8A-4147-A177-3AD203B41FA5}">
                      <a16:colId xmlns:a16="http://schemas.microsoft.com/office/drawing/2014/main" xmlns="" val="20000"/>
                    </a:ext>
                  </a:extLst>
                </a:gridCol>
                <a:gridCol w="2453276">
                  <a:extLst>
                    <a:ext uri="{9D8B030D-6E8A-4147-A177-3AD203B41FA5}">
                      <a16:colId xmlns:a16="http://schemas.microsoft.com/office/drawing/2014/main" xmlns="" val="20001"/>
                    </a:ext>
                  </a:extLst>
                </a:gridCol>
                <a:gridCol w="2453276">
                  <a:extLst>
                    <a:ext uri="{9D8B030D-6E8A-4147-A177-3AD203B41FA5}">
                      <a16:colId xmlns:a16="http://schemas.microsoft.com/office/drawing/2014/main" xmlns="" val="20002"/>
                    </a:ext>
                  </a:extLst>
                </a:gridCol>
              </a:tblGrid>
              <a:tr h="0">
                <a:tc>
                  <a:txBody>
                    <a:bodyPr/>
                    <a:lstStyle/>
                    <a:p>
                      <a:r>
                        <a:rPr lang="en-US" altLang="zh-CN" sz="1200" dirty="0" err="1">
                          <a:latin typeface="微软雅黑" panose="020B0503020204020204" pitchFamily="34" charset="-122"/>
                          <a:ea typeface="微软雅黑" panose="020B0503020204020204" pitchFamily="34" charset="-122"/>
                        </a:rPr>
                        <a:t>Tdoc</a:t>
                      </a:r>
                      <a:endParaRPr lang="zh-CN" altLang="en-US" sz="1200" dirty="0">
                        <a:latin typeface="微软雅黑" panose="020B0503020204020204" pitchFamily="34" charset="-122"/>
                        <a:ea typeface="微软雅黑" panose="020B0503020204020204" pitchFamily="34" charset="-122"/>
                      </a:endParaRPr>
                    </a:p>
                  </a:txBody>
                  <a:tcPr/>
                </a:tc>
                <a:tc>
                  <a:txBody>
                    <a:bodyPr/>
                    <a:lstStyle/>
                    <a:p>
                      <a:r>
                        <a:rPr lang="en-US" altLang="zh-CN" sz="1200" dirty="0">
                          <a:latin typeface="微软雅黑" panose="020B0503020204020204" pitchFamily="34" charset="-122"/>
                          <a:ea typeface="微软雅黑" panose="020B0503020204020204" pitchFamily="34" charset="-122"/>
                        </a:rPr>
                        <a:t>Title</a:t>
                      </a:r>
                      <a:endParaRPr lang="zh-CN" altLang="en-US" sz="1200" dirty="0">
                        <a:latin typeface="微软雅黑" panose="020B0503020204020204" pitchFamily="34" charset="-122"/>
                        <a:ea typeface="微软雅黑" panose="020B0503020204020204" pitchFamily="34" charset="-122"/>
                      </a:endParaRPr>
                    </a:p>
                  </a:txBody>
                  <a:tcPr/>
                </a:tc>
                <a:tc>
                  <a:txBody>
                    <a:bodyPr/>
                    <a:lstStyle/>
                    <a:p>
                      <a:r>
                        <a:rPr lang="en-US" altLang="zh-CN" sz="1200" dirty="0">
                          <a:latin typeface="微软雅黑" panose="020B0503020204020204" pitchFamily="34" charset="-122"/>
                          <a:ea typeface="微软雅黑" panose="020B0503020204020204" pitchFamily="34" charset="-122"/>
                        </a:rPr>
                        <a:t>Reason for discussion</a:t>
                      </a:r>
                      <a:endParaRPr lang="zh-CN" altLang="en-US" sz="1200" dirty="0">
                        <a:latin typeface="微软雅黑" panose="020B0503020204020204" pitchFamily="34" charset="-122"/>
                        <a:ea typeface="微软雅黑" panose="020B0503020204020204" pitchFamily="34" charset="-122"/>
                      </a:endParaRPr>
                    </a:p>
                  </a:txBody>
                  <a:tcPr/>
                </a:tc>
                <a:extLst>
                  <a:ext uri="{0D108BD9-81ED-4DB2-BD59-A6C34878D82A}">
                    <a16:rowId xmlns:a16="http://schemas.microsoft.com/office/drawing/2014/main" xmlns="" val="10000"/>
                  </a:ext>
                </a:extLst>
              </a:tr>
              <a:tr h="0">
                <a:tc>
                  <a:txBody>
                    <a:bodyPr/>
                    <a:lstStyle/>
                    <a:p>
                      <a:r>
                        <a:rPr lang="en-US" altLang="zh-CN" sz="1200" dirty="0">
                          <a:latin typeface="微软雅黑" panose="020B0503020204020204" pitchFamily="34" charset="-122"/>
                          <a:ea typeface="微软雅黑" panose="020B0503020204020204" pitchFamily="34" charset="-122"/>
                        </a:rPr>
                        <a:t>R4-21xxxxx</a:t>
                      </a:r>
                      <a:endParaRPr lang="zh-CN" altLang="en-US" sz="1200" dirty="0">
                        <a:latin typeface="微软雅黑" panose="020B0503020204020204" pitchFamily="34" charset="-122"/>
                        <a:ea typeface="微软雅黑" panose="020B0503020204020204" pitchFamily="34" charset="-122"/>
                      </a:endParaRPr>
                    </a:p>
                  </a:txBody>
                  <a:tcPr/>
                </a:tc>
                <a:tc>
                  <a:txBody>
                    <a:bodyPr/>
                    <a:lstStyle/>
                    <a:p>
                      <a:r>
                        <a:rPr lang="en-US" altLang="zh-CN" sz="1200" dirty="0" err="1">
                          <a:latin typeface="微软雅黑" panose="020B0503020204020204" pitchFamily="34" charset="-122"/>
                          <a:ea typeface="微软雅黑" panose="020B0503020204020204" pitchFamily="34" charset="-122"/>
                        </a:rPr>
                        <a:t>xxxx</a:t>
                      </a:r>
                      <a:endParaRPr lang="zh-CN" altLang="en-US" sz="1200" dirty="0">
                        <a:latin typeface="微软雅黑" panose="020B0503020204020204" pitchFamily="34" charset="-122"/>
                        <a:ea typeface="微软雅黑" panose="020B0503020204020204" pitchFamily="34" charset="-122"/>
                      </a:endParaRPr>
                    </a:p>
                  </a:txBody>
                  <a:tcPr/>
                </a:tc>
                <a:tc>
                  <a:txBody>
                    <a:bodyPr/>
                    <a:lstStyle/>
                    <a:p>
                      <a:r>
                        <a:rPr lang="en-US" altLang="zh-CN" sz="1200" dirty="0" err="1">
                          <a:latin typeface="微软雅黑" panose="020B0503020204020204" pitchFamily="34" charset="-122"/>
                          <a:ea typeface="微软雅黑" panose="020B0503020204020204" pitchFamily="34" charset="-122"/>
                        </a:rPr>
                        <a:t>xxxx</a:t>
                      </a:r>
                      <a:endParaRPr lang="zh-CN" altLang="en-US" sz="1200" dirty="0">
                        <a:latin typeface="微软雅黑" panose="020B0503020204020204" pitchFamily="34" charset="-122"/>
                        <a:ea typeface="微软雅黑" panose="020B0503020204020204" pitchFamily="34" charset="-122"/>
                      </a:endParaRPr>
                    </a:p>
                  </a:txBody>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145001556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B1BE6906-4FA3-42DA-8E86-BA4DD12F41A6}"/>
              </a:ext>
            </a:extLst>
          </p:cNvPr>
          <p:cNvSpPr>
            <a:spLocks noGrp="1"/>
          </p:cNvSpPr>
          <p:nvPr>
            <p:ph idx="1"/>
          </p:nvPr>
        </p:nvSpPr>
        <p:spPr>
          <a:xfrm>
            <a:off x="401652" y="1273321"/>
            <a:ext cx="11417182" cy="5095171"/>
          </a:xfrm>
        </p:spPr>
        <p:txBody>
          <a:bodyPr/>
          <a:lstStyle/>
          <a:p>
            <a:pPr>
              <a:spcBef>
                <a:spcPts val="0"/>
              </a:spcBef>
              <a:spcAft>
                <a:spcPts val="600"/>
              </a:spcAft>
            </a:pPr>
            <a:r>
              <a:rPr lang="en-US" sz="1400" dirty="0" smtClean="0"/>
              <a:t>Big CRs for Rel-15/16 maintenance and Rel-17 WIs, revised WID/TR/big CRs for Rel-17 basket WIs, and other </a:t>
            </a:r>
            <a:r>
              <a:rPr lang="en-US" sz="1400" dirty="0" err="1" smtClean="0"/>
              <a:t>tdocs</a:t>
            </a:r>
            <a:r>
              <a:rPr lang="en-US" sz="1400" dirty="0" smtClean="0"/>
              <a:t> based on Chairs guidance</a:t>
            </a:r>
          </a:p>
          <a:p>
            <a:pPr>
              <a:spcBef>
                <a:spcPts val="0"/>
              </a:spcBef>
              <a:spcAft>
                <a:spcPts val="600"/>
              </a:spcAft>
            </a:pPr>
            <a:r>
              <a:rPr lang="en-US" sz="1400" dirty="0"/>
              <a:t>Procedures and timelines:</a:t>
            </a:r>
          </a:p>
          <a:p>
            <a:pPr lvl="1">
              <a:spcBef>
                <a:spcPts val="0"/>
              </a:spcBef>
              <a:spcAft>
                <a:spcPts val="600"/>
              </a:spcAft>
            </a:pPr>
            <a:r>
              <a:rPr lang="en-US" altLang="zh-CN" sz="1200" dirty="0">
                <a:solidFill>
                  <a:srgbClr val="FF0000"/>
                </a:solidFill>
              </a:rPr>
              <a:t>March</a:t>
            </a:r>
            <a:r>
              <a:rPr lang="en-US" sz="1200" dirty="0" smtClean="0">
                <a:solidFill>
                  <a:srgbClr val="FF0000"/>
                </a:solidFill>
              </a:rPr>
              <a:t> 4 (Friday)</a:t>
            </a:r>
            <a:r>
              <a:rPr lang="en-US" sz="1200" dirty="0" smtClean="0"/>
              <a:t>: Session chairs will provide the list of </a:t>
            </a:r>
            <a:r>
              <a:rPr lang="en-US" sz="1200" dirty="0" err="1" smtClean="0"/>
              <a:t>tdocs</a:t>
            </a:r>
            <a:r>
              <a:rPr lang="en-US" sz="1200" dirty="0" smtClean="0"/>
              <a:t> for post-meeting email approval.</a:t>
            </a:r>
            <a:endParaRPr lang="en-US" altLang="zh-CN" sz="1200" dirty="0"/>
          </a:p>
          <a:p>
            <a:pPr lvl="1">
              <a:spcBef>
                <a:spcPts val="0"/>
              </a:spcBef>
              <a:spcAft>
                <a:spcPts val="600"/>
              </a:spcAft>
            </a:pPr>
            <a:r>
              <a:rPr lang="en-US" sz="1200" dirty="0" smtClean="0">
                <a:solidFill>
                  <a:srgbClr val="FF0000"/>
                </a:solidFill>
              </a:rPr>
              <a:t>March 7 (Monday</a:t>
            </a:r>
            <a:r>
              <a:rPr lang="en-US" altLang="zh-CN" sz="1200" dirty="0" smtClean="0">
                <a:solidFill>
                  <a:srgbClr val="FF0000"/>
                </a:solidFill>
              </a:rPr>
              <a:t>), </a:t>
            </a:r>
            <a:r>
              <a:rPr lang="en-US" altLang="zh-CN" sz="1200" dirty="0">
                <a:solidFill>
                  <a:srgbClr val="FF0000"/>
                </a:solidFill>
              </a:rPr>
              <a:t>17:00 UTC</a:t>
            </a:r>
            <a:r>
              <a:rPr lang="en-US" altLang="zh-CN" sz="1200" dirty="0"/>
              <a:t>: A</a:t>
            </a:r>
            <a:r>
              <a:rPr lang="en-US" altLang="zh-CN" sz="1200" dirty="0" smtClean="0"/>
              <a:t>uthors of </a:t>
            </a:r>
            <a:r>
              <a:rPr lang="en-US" altLang="zh-CN" sz="1200" dirty="0" err="1" smtClean="0"/>
              <a:t>tdocs</a:t>
            </a:r>
            <a:r>
              <a:rPr lang="en-US" altLang="zh-CN" sz="1200" dirty="0" smtClean="0"/>
              <a:t> need share the drafts and submit them into inbox for review. </a:t>
            </a:r>
            <a:endParaRPr lang="en-US" altLang="zh-CN" sz="1200" dirty="0"/>
          </a:p>
          <a:p>
            <a:pPr lvl="1">
              <a:spcBef>
                <a:spcPts val="0"/>
              </a:spcBef>
              <a:spcAft>
                <a:spcPts val="600"/>
              </a:spcAft>
            </a:pPr>
            <a:r>
              <a:rPr lang="en-US" altLang="zh-CN" sz="1200" dirty="0" smtClean="0">
                <a:solidFill>
                  <a:srgbClr val="FF0000"/>
                </a:solidFill>
              </a:rPr>
              <a:t>March 9 (Wednesday), 13:00 UTC</a:t>
            </a:r>
            <a:r>
              <a:rPr lang="en-US" altLang="zh-CN" sz="1200" dirty="0" smtClean="0"/>
              <a:t>: Companies provided comments if any and author should provide necessary revisions</a:t>
            </a:r>
          </a:p>
          <a:p>
            <a:pPr lvl="1">
              <a:spcBef>
                <a:spcPts val="0"/>
              </a:spcBef>
              <a:spcAft>
                <a:spcPts val="600"/>
              </a:spcAft>
            </a:pPr>
            <a:r>
              <a:rPr lang="en-US" altLang="zh-CN" sz="1200" dirty="0" smtClean="0">
                <a:solidFill>
                  <a:srgbClr val="FF0000"/>
                </a:solidFill>
              </a:rPr>
              <a:t>March 9 (Wednesday), 17:00 UTC: </a:t>
            </a:r>
            <a:r>
              <a:rPr lang="en-US" altLang="zh-CN" sz="1200" dirty="0"/>
              <a:t>Based on the summary, session chair will announce </a:t>
            </a:r>
            <a:r>
              <a:rPr lang="en-US" altLang="zh-CN" sz="1200" dirty="0" smtClean="0"/>
              <a:t>decisions.</a:t>
            </a:r>
          </a:p>
          <a:p>
            <a:pPr marL="342882" lvl="1" indent="-342882">
              <a:spcBef>
                <a:spcPts val="0"/>
              </a:spcBef>
              <a:spcAft>
                <a:spcPts val="600"/>
              </a:spcAft>
              <a:buBlip>
                <a:blip r:embed="rId2"/>
              </a:buBlip>
            </a:pPr>
            <a:r>
              <a:rPr lang="en-US" altLang="zh-CN" sz="1400" dirty="0" smtClean="0">
                <a:cs typeface="+mn-cs"/>
              </a:rPr>
              <a:t>Other guidance:</a:t>
            </a:r>
          </a:p>
          <a:p>
            <a:pPr lvl="1">
              <a:spcBef>
                <a:spcPts val="0"/>
              </a:spcBef>
              <a:spcAft>
                <a:spcPts val="600"/>
              </a:spcAft>
            </a:pPr>
            <a:r>
              <a:rPr lang="en-US" altLang="zh-CN" sz="1200" dirty="0"/>
              <a:t>We would like to remind all delegated to upload all Cat A CRs as soon as possible. In case Cat A CRs are not available by </a:t>
            </a:r>
            <a:r>
              <a:rPr lang="en-US" altLang="zh-CN" sz="1200" dirty="0" smtClean="0">
                <a:solidFill>
                  <a:srgbClr val="FF0000"/>
                </a:solidFill>
              </a:rPr>
              <a:t>March 7 (Monday) </a:t>
            </a:r>
            <a:r>
              <a:rPr lang="en-US" altLang="zh-CN" sz="1200" dirty="0">
                <a:solidFill>
                  <a:srgbClr val="FF0000"/>
                </a:solidFill>
              </a:rPr>
              <a:t>20:00 UTC</a:t>
            </a:r>
            <a:r>
              <a:rPr lang="en-US" altLang="zh-CN" sz="1200" dirty="0"/>
              <a:t>, the respective Draft CRs may be postponed and not implemented</a:t>
            </a:r>
            <a:r>
              <a:rPr lang="en-US" altLang="zh-CN" sz="1200" dirty="0" smtClean="0"/>
              <a:t>.</a:t>
            </a:r>
          </a:p>
          <a:p>
            <a:pPr lvl="1">
              <a:spcBef>
                <a:spcPts val="0"/>
              </a:spcBef>
              <a:spcAft>
                <a:spcPts val="600"/>
              </a:spcAft>
            </a:pPr>
            <a:r>
              <a:rPr lang="en-US" altLang="zh-CN" sz="1200" dirty="0"/>
              <a:t>Delegates are strongly encouraged to participate in review on Big CRs during post-meeting email approval </a:t>
            </a:r>
            <a:r>
              <a:rPr lang="en-US" altLang="zh-CN" sz="1200" dirty="0" smtClean="0"/>
              <a:t>procedures</a:t>
            </a:r>
            <a:endParaRPr lang="zh-CN" altLang="zh-CN" sz="1200" dirty="0"/>
          </a:p>
          <a:p>
            <a:pPr marL="742912" lvl="2" indent="-342882">
              <a:spcBef>
                <a:spcPts val="0"/>
              </a:spcBef>
              <a:spcAft>
                <a:spcPts val="600"/>
              </a:spcAft>
              <a:buBlip>
                <a:blip r:embed="rId2"/>
              </a:buBlip>
            </a:pPr>
            <a:endParaRPr lang="en-US" altLang="zh-CN" sz="1000" dirty="0">
              <a:cs typeface="+mn-cs"/>
            </a:endParaRPr>
          </a:p>
          <a:p>
            <a:pPr marL="0" indent="0">
              <a:spcBef>
                <a:spcPts val="0"/>
              </a:spcBef>
              <a:spcAft>
                <a:spcPts val="600"/>
              </a:spcAft>
              <a:buNone/>
            </a:pPr>
            <a:r>
              <a:rPr lang="en-US" altLang="zh-CN" sz="1200" dirty="0"/>
              <a:t>	</a:t>
            </a:r>
          </a:p>
          <a:p>
            <a:pPr marL="0" indent="0">
              <a:spcBef>
                <a:spcPts val="0"/>
              </a:spcBef>
              <a:spcAft>
                <a:spcPts val="600"/>
              </a:spcAft>
              <a:buNone/>
            </a:pPr>
            <a:endParaRPr lang="en-US" altLang="zh-CN" sz="1200" dirty="0"/>
          </a:p>
          <a:p>
            <a:pPr marL="0" indent="0">
              <a:spcBef>
                <a:spcPts val="0"/>
              </a:spcBef>
              <a:spcAft>
                <a:spcPts val="600"/>
              </a:spcAft>
              <a:buNone/>
            </a:pPr>
            <a:endParaRPr lang="en-US" altLang="zh-CN" sz="1200" dirty="0"/>
          </a:p>
        </p:txBody>
      </p:sp>
      <p:sp>
        <p:nvSpPr>
          <p:cNvPr id="6" name="Title 1">
            <a:extLst>
              <a:ext uri="{FF2B5EF4-FFF2-40B4-BE49-F238E27FC236}">
                <a16:creationId xmlns:a16="http://schemas.microsoft.com/office/drawing/2014/main" xmlns="" id="{4653FC17-6DDA-4C90-8331-B521BC2ADE4B}"/>
              </a:ext>
            </a:extLst>
          </p:cNvPr>
          <p:cNvSpPr>
            <a:spLocks noGrp="1"/>
          </p:cNvSpPr>
          <p:nvPr>
            <p:ph type="title"/>
          </p:nvPr>
        </p:nvSpPr>
        <p:spPr>
          <a:xfrm>
            <a:off x="401652" y="130320"/>
            <a:ext cx="9263641" cy="1143001"/>
          </a:xfrm>
        </p:spPr>
        <p:txBody>
          <a:bodyPr/>
          <a:lstStyle/>
          <a:p>
            <a:r>
              <a:rPr lang="en-US" b="1" dirty="0" smtClean="0"/>
              <a:t>Post-meeting </a:t>
            </a:r>
            <a:r>
              <a:rPr lang="en-US" b="1" dirty="0"/>
              <a:t>e</a:t>
            </a:r>
            <a:r>
              <a:rPr lang="en-US" b="1" dirty="0" smtClean="0"/>
              <a:t>mail approval </a:t>
            </a:r>
            <a:r>
              <a:rPr lang="en-US" b="1" dirty="0"/>
              <a:t>procedures/timelines </a:t>
            </a:r>
            <a:endParaRPr lang="ru-RU" dirty="0"/>
          </a:p>
        </p:txBody>
      </p:sp>
    </p:spTree>
    <p:extLst>
      <p:ext uri="{BB962C8B-B14F-4D97-AF65-F5344CB8AC3E}">
        <p14:creationId xmlns:p14="http://schemas.microsoft.com/office/powerpoint/2010/main" val="187752087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B1BE6906-4FA3-42DA-8E86-BA4DD12F41A6}"/>
              </a:ext>
            </a:extLst>
          </p:cNvPr>
          <p:cNvSpPr>
            <a:spLocks noGrp="1"/>
          </p:cNvSpPr>
          <p:nvPr>
            <p:ph idx="1"/>
          </p:nvPr>
        </p:nvSpPr>
        <p:spPr>
          <a:xfrm>
            <a:off x="401651" y="1273321"/>
            <a:ext cx="11622281" cy="5095171"/>
          </a:xfrm>
        </p:spPr>
        <p:txBody>
          <a:bodyPr/>
          <a:lstStyle/>
          <a:p>
            <a:pPr marL="342882" lvl="1" indent="-342882">
              <a:spcBef>
                <a:spcPts val="0"/>
              </a:spcBef>
              <a:spcAft>
                <a:spcPts val="600"/>
              </a:spcAft>
              <a:buBlip>
                <a:blip r:embed="rId2"/>
              </a:buBlip>
            </a:pPr>
            <a:r>
              <a:rPr lang="en-US" sz="1400" dirty="0" smtClean="0">
                <a:cs typeface="+mn-cs"/>
              </a:rPr>
              <a:t>RF CR handling</a:t>
            </a:r>
            <a:endParaRPr lang="en-US" sz="1400" dirty="0">
              <a:cs typeface="+mn-cs"/>
            </a:endParaRPr>
          </a:p>
          <a:p>
            <a:pPr lvl="1">
              <a:spcBef>
                <a:spcPts val="0"/>
              </a:spcBef>
              <a:spcAft>
                <a:spcPts val="600"/>
              </a:spcAft>
            </a:pPr>
            <a:r>
              <a:rPr lang="en-US" altLang="zh-CN" sz="1200" dirty="0" smtClean="0"/>
              <a:t>Formal CRs, draft CRs and draft TPs/TPs are allowed.</a:t>
            </a:r>
          </a:p>
          <a:p>
            <a:pPr lvl="1">
              <a:spcBef>
                <a:spcPts val="0"/>
              </a:spcBef>
              <a:spcAft>
                <a:spcPts val="600"/>
              </a:spcAft>
            </a:pPr>
            <a:r>
              <a:rPr lang="en-US" altLang="zh-CN" sz="1200" dirty="0" smtClean="0"/>
              <a:t>It </a:t>
            </a:r>
            <a:r>
              <a:rPr lang="en-US" altLang="zh-CN" sz="1200" dirty="0"/>
              <a:t>is encouraged that companies discuss and agreed on the work splitting </a:t>
            </a:r>
            <a:r>
              <a:rPr lang="en-US" altLang="zh-CN" sz="1200" dirty="0" smtClean="0"/>
              <a:t>first, if still needed.</a:t>
            </a:r>
            <a:endParaRPr lang="en-US" altLang="zh-CN" sz="1400" dirty="0" smtClean="0">
              <a:cs typeface="+mn-cs"/>
            </a:endParaRPr>
          </a:p>
          <a:p>
            <a:pPr marL="342882" lvl="1" indent="-342882">
              <a:spcBef>
                <a:spcPts val="0"/>
              </a:spcBef>
              <a:spcAft>
                <a:spcPts val="600"/>
              </a:spcAft>
              <a:buBlip>
                <a:blip r:embed="rId2"/>
              </a:buBlip>
            </a:pPr>
            <a:r>
              <a:rPr lang="en-US" altLang="zh-CN" sz="1400" dirty="0" smtClean="0">
                <a:cs typeface="+mn-cs"/>
              </a:rPr>
              <a:t>RRM CR handling</a:t>
            </a:r>
          </a:p>
          <a:p>
            <a:pPr lvl="1">
              <a:spcBef>
                <a:spcPts val="0"/>
              </a:spcBef>
              <a:spcAft>
                <a:spcPts val="600"/>
              </a:spcAft>
            </a:pPr>
            <a:r>
              <a:rPr lang="en-US" altLang="zh-CN" sz="1200" dirty="0" smtClean="0"/>
              <a:t>For Core part, draft </a:t>
            </a:r>
            <a:r>
              <a:rPr lang="en-US" altLang="zh-CN" sz="1200" dirty="0"/>
              <a:t>CRs </a:t>
            </a:r>
            <a:r>
              <a:rPr lang="en-US" altLang="zh-CN" sz="1200" dirty="0" smtClean="0"/>
              <a:t>are allowed</a:t>
            </a:r>
            <a:r>
              <a:rPr lang="en-US" altLang="zh-CN" sz="1200" dirty="0"/>
              <a:t> </a:t>
            </a:r>
            <a:r>
              <a:rPr lang="en-US" altLang="zh-CN" sz="1200" dirty="0" smtClean="0"/>
              <a:t>for all </a:t>
            </a:r>
            <a:r>
              <a:rPr lang="en-US" altLang="zh-CN" sz="1200" dirty="0" err="1" smtClean="0"/>
              <a:t>WIs.</a:t>
            </a:r>
            <a:r>
              <a:rPr lang="en-US" altLang="zh-CN" sz="1200" dirty="0" smtClean="0"/>
              <a:t> Formal big CRs shall be submitted by sourcing companies only.</a:t>
            </a:r>
            <a:endParaRPr lang="en-US" altLang="zh-CN" sz="1200" dirty="0"/>
          </a:p>
          <a:p>
            <a:pPr lvl="1">
              <a:spcBef>
                <a:spcPts val="0"/>
              </a:spcBef>
              <a:spcAft>
                <a:spcPts val="600"/>
              </a:spcAft>
            </a:pPr>
            <a:r>
              <a:rPr lang="en-US" altLang="zh-CN" sz="1200" dirty="0" smtClean="0"/>
              <a:t>For </a:t>
            </a:r>
            <a:r>
              <a:rPr lang="en-US" altLang="zh-CN" sz="1200" dirty="0" err="1" smtClean="0"/>
              <a:t>Perf</a:t>
            </a:r>
            <a:r>
              <a:rPr lang="en-US" altLang="zh-CN" sz="1200" dirty="0" smtClean="0"/>
              <a:t> part, no CRs/draft CRs are allowed and it is encouraged that companies discuss and agree on the work split first.</a:t>
            </a:r>
            <a:endParaRPr lang="en-US" altLang="zh-CN" sz="1200" dirty="0"/>
          </a:p>
          <a:p>
            <a:pPr marL="342882" lvl="1" indent="-342882">
              <a:spcBef>
                <a:spcPts val="0"/>
              </a:spcBef>
              <a:spcAft>
                <a:spcPts val="600"/>
              </a:spcAft>
              <a:buBlip>
                <a:blip r:embed="rId2"/>
              </a:buBlip>
            </a:pPr>
            <a:r>
              <a:rPr lang="en-US" altLang="zh-CN" sz="1400" dirty="0">
                <a:cs typeface="+mn-cs"/>
              </a:rPr>
              <a:t>Demodulation CR </a:t>
            </a:r>
            <a:r>
              <a:rPr lang="en-US" altLang="zh-CN" sz="1400" dirty="0" smtClean="0">
                <a:cs typeface="+mn-cs"/>
              </a:rPr>
              <a:t>handling</a:t>
            </a:r>
          </a:p>
          <a:p>
            <a:pPr lvl="1">
              <a:spcBef>
                <a:spcPts val="0"/>
              </a:spcBef>
              <a:spcAft>
                <a:spcPts val="600"/>
              </a:spcAft>
            </a:pPr>
            <a:r>
              <a:rPr lang="en-US" altLang="zh-CN" sz="1200" dirty="0"/>
              <a:t>For demodulation agendas, TPs are allowed for performance enhancement WI and draft CRs are allowed for FR1 HST </a:t>
            </a:r>
            <a:r>
              <a:rPr lang="en-US" altLang="zh-CN" sz="1200" dirty="0" smtClean="0"/>
              <a:t>demodulation, FR2 HST demodulation, inter-cell IRC, </a:t>
            </a:r>
            <a:r>
              <a:rPr lang="en-US" altLang="zh-CN" sz="1200" dirty="0"/>
              <a:t>and uplink 256QAM </a:t>
            </a:r>
            <a:r>
              <a:rPr lang="en-US" altLang="zh-CN" sz="1200" dirty="0" smtClean="0"/>
              <a:t>demodulation</a:t>
            </a:r>
            <a:r>
              <a:rPr lang="en-US" altLang="zh-CN" sz="1200" dirty="0"/>
              <a:t> </a:t>
            </a:r>
            <a:r>
              <a:rPr lang="en-US" altLang="zh-CN" sz="1200" dirty="0" smtClean="0"/>
              <a:t>under performance enhancement WI.</a:t>
            </a:r>
          </a:p>
          <a:p>
            <a:pPr marL="342882" lvl="1" indent="-342882">
              <a:spcBef>
                <a:spcPts val="0"/>
              </a:spcBef>
              <a:spcAft>
                <a:spcPts val="600"/>
              </a:spcAft>
              <a:buBlip>
                <a:blip r:embed="rId2"/>
              </a:buBlip>
            </a:pPr>
            <a:endParaRPr lang="en-US" altLang="zh-CN" sz="1400" dirty="0" smtClean="0"/>
          </a:p>
          <a:p>
            <a:pPr marL="342882" lvl="1" indent="-342882">
              <a:spcBef>
                <a:spcPts val="0"/>
              </a:spcBef>
              <a:spcAft>
                <a:spcPts val="600"/>
              </a:spcAft>
              <a:buBlip>
                <a:blip r:embed="rId2"/>
              </a:buBlip>
            </a:pPr>
            <a:r>
              <a:rPr lang="en-US" altLang="zh-CN" sz="1400" dirty="0" smtClean="0"/>
              <a:t>SI/WI </a:t>
            </a:r>
            <a:r>
              <a:rPr lang="en-US" altLang="zh-CN" sz="1400" dirty="0"/>
              <a:t>RAN4 </a:t>
            </a:r>
            <a:r>
              <a:rPr lang="en-US" altLang="zh-CN" sz="1400" dirty="0" smtClean="0"/>
              <a:t>RF/RRM/demodulation </a:t>
            </a:r>
            <a:r>
              <a:rPr lang="en-US" altLang="zh-CN" sz="1400" dirty="0"/>
              <a:t>Work </a:t>
            </a:r>
            <a:r>
              <a:rPr lang="en-US" altLang="zh-CN" sz="1400" dirty="0" smtClean="0"/>
              <a:t>Plans, if needed </a:t>
            </a:r>
            <a:endParaRPr lang="en-US" altLang="zh-CN" sz="1400" dirty="0"/>
          </a:p>
          <a:p>
            <a:pPr lvl="1">
              <a:spcBef>
                <a:spcPts val="0"/>
              </a:spcBef>
              <a:spcAft>
                <a:spcPts val="600"/>
              </a:spcAft>
            </a:pPr>
            <a:r>
              <a:rPr lang="en-US" altLang="zh-CN" sz="1200" dirty="0" smtClean="0"/>
              <a:t>Rapporteurs </a:t>
            </a:r>
            <a:r>
              <a:rPr lang="en-US" altLang="zh-CN" sz="1200" dirty="0"/>
              <a:t>are encouraged to provide updated SI/WI RRM work plans to decide on </a:t>
            </a:r>
            <a:endParaRPr lang="en-US" altLang="zh-CN" sz="1200" dirty="0" smtClean="0"/>
          </a:p>
          <a:p>
            <a:pPr lvl="2">
              <a:spcBef>
                <a:spcPts val="0"/>
              </a:spcBef>
              <a:spcAft>
                <a:spcPts val="600"/>
              </a:spcAft>
            </a:pPr>
            <a:r>
              <a:rPr lang="en-US" altLang="zh-CN" sz="1200" dirty="0" smtClean="0"/>
              <a:t>CR/TP </a:t>
            </a:r>
            <a:r>
              <a:rPr lang="en-US" altLang="zh-CN" sz="1200" dirty="0"/>
              <a:t>work split among contributing companies to avoid duplicate efforts and to encourage sharing the workload and cross-checking CRs </a:t>
            </a:r>
            <a:endParaRPr lang="en-US" altLang="zh-CN" sz="1200" dirty="0" smtClean="0"/>
          </a:p>
          <a:p>
            <a:pPr lvl="3">
              <a:spcBef>
                <a:spcPts val="0"/>
              </a:spcBef>
              <a:spcAft>
                <a:spcPts val="600"/>
              </a:spcAft>
            </a:pPr>
            <a:r>
              <a:rPr lang="en-US" altLang="zh-CN" sz="1200" dirty="0" smtClean="0"/>
              <a:t>CR </a:t>
            </a:r>
            <a:r>
              <a:rPr lang="en-US" altLang="zh-CN" sz="1200" dirty="0"/>
              <a:t>work split should at least include Big CR split. It is also allowed if companies want to further split the work under each Big CR.</a:t>
            </a:r>
          </a:p>
          <a:p>
            <a:pPr marL="342882" lvl="1" indent="-342882">
              <a:spcBef>
                <a:spcPts val="0"/>
              </a:spcBef>
              <a:spcAft>
                <a:spcPts val="600"/>
              </a:spcAft>
              <a:buBlip>
                <a:blip r:embed="rId2"/>
              </a:buBlip>
            </a:pPr>
            <a:endParaRPr lang="en-US" altLang="zh-CN" sz="1400" dirty="0" smtClean="0"/>
          </a:p>
          <a:p>
            <a:pPr marL="342882" lvl="1" indent="-342882">
              <a:spcBef>
                <a:spcPts val="0"/>
              </a:spcBef>
              <a:spcAft>
                <a:spcPts val="600"/>
              </a:spcAft>
              <a:buBlip>
                <a:blip r:embed="rId2"/>
              </a:buBlip>
            </a:pPr>
            <a:r>
              <a:rPr lang="en-US" altLang="zh-CN" sz="1400" dirty="0" smtClean="0"/>
              <a:t>Delegates </a:t>
            </a:r>
            <a:r>
              <a:rPr lang="en-US" altLang="zh-CN" sz="1400" dirty="0"/>
              <a:t>are strongly encouraged to participate in review on Big CRs during post-meeting email approval procedures</a:t>
            </a:r>
          </a:p>
        </p:txBody>
      </p:sp>
      <p:sp>
        <p:nvSpPr>
          <p:cNvPr id="6" name="Title 1">
            <a:extLst>
              <a:ext uri="{FF2B5EF4-FFF2-40B4-BE49-F238E27FC236}">
                <a16:creationId xmlns:a16="http://schemas.microsoft.com/office/drawing/2014/main" xmlns="" id="{4653FC17-6DDA-4C90-8331-B521BC2ADE4B}"/>
              </a:ext>
            </a:extLst>
          </p:cNvPr>
          <p:cNvSpPr>
            <a:spLocks noGrp="1"/>
          </p:cNvSpPr>
          <p:nvPr>
            <p:ph type="title"/>
          </p:nvPr>
        </p:nvSpPr>
        <p:spPr>
          <a:xfrm>
            <a:off x="401652" y="130320"/>
            <a:ext cx="9605473" cy="1143001"/>
          </a:xfrm>
        </p:spPr>
        <p:txBody>
          <a:bodyPr/>
          <a:lstStyle/>
          <a:p>
            <a:r>
              <a:rPr lang="en-US" b="1" dirty="0" smtClean="0"/>
              <a:t>CR handling for Rel-17 non-spectrum related WI</a:t>
            </a:r>
            <a:endParaRPr lang="ru-RU" dirty="0"/>
          </a:p>
        </p:txBody>
      </p:sp>
    </p:spTree>
    <p:extLst>
      <p:ext uri="{BB962C8B-B14F-4D97-AF65-F5344CB8AC3E}">
        <p14:creationId xmlns:p14="http://schemas.microsoft.com/office/powerpoint/2010/main" val="220753139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B1BE6906-4FA3-42DA-8E86-BA4DD12F41A6}"/>
              </a:ext>
            </a:extLst>
          </p:cNvPr>
          <p:cNvSpPr>
            <a:spLocks noGrp="1"/>
          </p:cNvSpPr>
          <p:nvPr>
            <p:ph idx="1"/>
          </p:nvPr>
        </p:nvSpPr>
        <p:spPr>
          <a:xfrm>
            <a:off x="401652" y="1273321"/>
            <a:ext cx="11417182" cy="5095171"/>
          </a:xfrm>
        </p:spPr>
        <p:txBody>
          <a:bodyPr/>
          <a:lstStyle/>
          <a:p>
            <a:pPr>
              <a:spcBef>
                <a:spcPts val="0"/>
              </a:spcBef>
              <a:spcAft>
                <a:spcPts val="600"/>
              </a:spcAft>
            </a:pPr>
            <a:r>
              <a:rPr lang="en-US" altLang="zh-CN" sz="1400" dirty="0" smtClean="0"/>
              <a:t>Submission and treatment of </a:t>
            </a:r>
            <a:r>
              <a:rPr lang="en-US" altLang="zh-CN" sz="1400" dirty="0" err="1" smtClean="0"/>
              <a:t>tdocs</a:t>
            </a:r>
            <a:r>
              <a:rPr lang="en-US" altLang="zh-CN" sz="1400" dirty="0" smtClean="0"/>
              <a:t> for the feature list</a:t>
            </a:r>
          </a:p>
          <a:p>
            <a:pPr lvl="1">
              <a:spcBef>
                <a:spcPts val="0"/>
              </a:spcBef>
              <a:spcAft>
                <a:spcPts val="600"/>
              </a:spcAft>
            </a:pPr>
            <a:r>
              <a:rPr lang="en-US" altLang="zh-CN" sz="1200" dirty="0" smtClean="0"/>
              <a:t>The </a:t>
            </a:r>
            <a:r>
              <a:rPr lang="en-US" altLang="zh-CN" sz="1200" dirty="0"/>
              <a:t>technical consensus should be reached before capturing a capability in the list.</a:t>
            </a:r>
          </a:p>
          <a:p>
            <a:pPr lvl="1">
              <a:spcBef>
                <a:spcPts val="0"/>
              </a:spcBef>
              <a:spcAft>
                <a:spcPts val="600"/>
              </a:spcAft>
            </a:pPr>
            <a:r>
              <a:rPr lang="en-US" altLang="zh-CN" sz="1200" dirty="0" smtClean="0"/>
              <a:t>For </a:t>
            </a:r>
            <a:r>
              <a:rPr lang="en-US" altLang="zh-CN" sz="1200" dirty="0"/>
              <a:t>a proposed feature group related to </a:t>
            </a:r>
            <a:r>
              <a:rPr lang="en-US" altLang="zh-CN" sz="1200" dirty="0" smtClean="0"/>
              <a:t>on-going WIs, </a:t>
            </a:r>
            <a:r>
              <a:rPr lang="en-US" altLang="zh-CN" sz="1200" dirty="0"/>
              <a:t>please submit one brief </a:t>
            </a:r>
            <a:r>
              <a:rPr lang="en-US" altLang="zh-CN" sz="1200" dirty="0" err="1"/>
              <a:t>tdoc</a:t>
            </a:r>
            <a:r>
              <a:rPr lang="en-US" altLang="zh-CN" sz="1200" dirty="0"/>
              <a:t> under </a:t>
            </a:r>
            <a:r>
              <a:rPr lang="en-US" altLang="zh-CN" sz="1200" dirty="0">
                <a:solidFill>
                  <a:srgbClr val="FF0000"/>
                </a:solidFill>
              </a:rPr>
              <a:t>agenda 8</a:t>
            </a:r>
            <a:r>
              <a:rPr lang="en-US" altLang="zh-CN" sz="1200" dirty="0" smtClean="0">
                <a:solidFill>
                  <a:srgbClr val="FF0000"/>
                </a:solidFill>
              </a:rPr>
              <a:t> </a:t>
            </a:r>
            <a:r>
              <a:rPr lang="en-US" altLang="zh-CN" sz="1200" dirty="0"/>
              <a:t>so that a placeholder could be set for it in the </a:t>
            </a:r>
            <a:r>
              <a:rPr lang="en-US" altLang="zh-CN" sz="1200" dirty="0" smtClean="0"/>
              <a:t>updated feature </a:t>
            </a:r>
            <a:r>
              <a:rPr lang="en-US" altLang="zh-CN" sz="1200" dirty="0"/>
              <a:t>list, and </a:t>
            </a:r>
            <a:r>
              <a:rPr lang="en-US" altLang="zh-CN" sz="1200" dirty="0" smtClean="0"/>
              <a:t>another </a:t>
            </a:r>
            <a:r>
              <a:rPr lang="en-US" altLang="zh-CN" sz="1200" dirty="0" err="1"/>
              <a:t>tdoc</a:t>
            </a:r>
            <a:r>
              <a:rPr lang="en-US" altLang="zh-CN" sz="1200" dirty="0"/>
              <a:t> with detailed technique analysis under </a:t>
            </a:r>
            <a:r>
              <a:rPr lang="en-US" altLang="zh-CN" sz="1200" dirty="0" smtClean="0"/>
              <a:t>UE/BS RF, RRM</a:t>
            </a:r>
            <a:r>
              <a:rPr lang="en-US" altLang="zh-CN" sz="1200" dirty="0"/>
              <a:t>, </a:t>
            </a:r>
            <a:r>
              <a:rPr lang="en-US" altLang="zh-CN" sz="1200" dirty="0" smtClean="0"/>
              <a:t>or </a:t>
            </a:r>
            <a:r>
              <a:rPr lang="en-US" altLang="zh-CN" sz="1200" dirty="0" err="1" smtClean="0"/>
              <a:t>demod</a:t>
            </a:r>
            <a:r>
              <a:rPr lang="en-US" altLang="zh-CN" sz="1200" dirty="0" smtClean="0"/>
              <a:t> agendas </a:t>
            </a:r>
            <a:r>
              <a:rPr lang="en-US" altLang="zh-CN" sz="1200" dirty="0"/>
              <a:t>of the corresponding </a:t>
            </a:r>
            <a:r>
              <a:rPr lang="en-US" altLang="zh-CN" sz="1200" dirty="0" err="1" smtClean="0"/>
              <a:t>WIs.</a:t>
            </a:r>
            <a:endParaRPr lang="en-US" altLang="zh-CN" sz="1200" dirty="0" smtClean="0"/>
          </a:p>
          <a:p>
            <a:pPr lvl="1">
              <a:spcBef>
                <a:spcPts val="0"/>
              </a:spcBef>
              <a:spcAft>
                <a:spcPts val="600"/>
              </a:spcAft>
            </a:pPr>
            <a:r>
              <a:rPr lang="en-US" altLang="zh-CN" sz="1200" dirty="0"/>
              <a:t>For the feature which is not related to on-going WI, please directly submit a paper with all information under AI 8.</a:t>
            </a:r>
            <a:endParaRPr lang="zh-CN" altLang="zh-CN" sz="1200" dirty="0"/>
          </a:p>
          <a:p>
            <a:pPr lvl="1">
              <a:spcBef>
                <a:spcPts val="0"/>
              </a:spcBef>
              <a:spcAft>
                <a:spcPts val="600"/>
              </a:spcAft>
            </a:pPr>
            <a:r>
              <a:rPr lang="en-US" altLang="zh-CN" sz="1200" dirty="0" smtClean="0"/>
              <a:t>One </a:t>
            </a:r>
            <a:r>
              <a:rPr lang="en-US" altLang="zh-CN" sz="1200" dirty="0"/>
              <a:t>dedicated email thread for feature list will be set in main session, where the feature groups for UE RF will be discussed in details. For RRM, </a:t>
            </a:r>
            <a:r>
              <a:rPr lang="en-US" altLang="zh-CN" sz="1200" dirty="0" err="1"/>
              <a:t>demod</a:t>
            </a:r>
            <a:r>
              <a:rPr lang="en-US" altLang="zh-CN" sz="1200" dirty="0"/>
              <a:t>, or BS RF related feature groups, the technique discussions will be handled in the individual session.</a:t>
            </a:r>
          </a:p>
          <a:p>
            <a:pPr lvl="1">
              <a:spcBef>
                <a:spcPts val="0"/>
              </a:spcBef>
              <a:spcAft>
                <a:spcPts val="600"/>
              </a:spcAft>
            </a:pPr>
            <a:r>
              <a:rPr lang="en-US" altLang="zh-CN" sz="1200" dirty="0" smtClean="0"/>
              <a:t>On </a:t>
            </a:r>
            <a:r>
              <a:rPr lang="en-US" altLang="zh-CN" sz="1200" dirty="0"/>
              <a:t>the last day, the feature list will be treated in the GTW of main session. All the stable feature groups will be captured in the feature list without [ ] or FFS. The potential feature groups, for which no consensus is reached, they will be captured in [ ] or with FFS.</a:t>
            </a:r>
          </a:p>
          <a:p>
            <a:pPr lvl="1">
              <a:spcBef>
                <a:spcPts val="0"/>
              </a:spcBef>
              <a:spcAft>
                <a:spcPts val="600"/>
              </a:spcAft>
            </a:pPr>
            <a:endParaRPr lang="en-US" altLang="zh-CN" sz="1200" dirty="0" smtClean="0"/>
          </a:p>
          <a:p>
            <a:pPr>
              <a:spcBef>
                <a:spcPts val="0"/>
              </a:spcBef>
              <a:spcAft>
                <a:spcPts val="600"/>
              </a:spcAft>
            </a:pPr>
            <a:r>
              <a:rPr lang="en-US" altLang="zh-CN" sz="1400" dirty="0" smtClean="0"/>
              <a:t>Plan for approval of feature list for RAN4-lead features</a:t>
            </a:r>
          </a:p>
          <a:p>
            <a:pPr lvl="1">
              <a:spcBef>
                <a:spcPts val="0"/>
              </a:spcBef>
              <a:spcAft>
                <a:spcPts val="600"/>
              </a:spcAft>
            </a:pPr>
            <a:r>
              <a:rPr lang="en-US" altLang="zh-CN" sz="1200" dirty="0" smtClean="0"/>
              <a:t>Guidance endorsed in RAN#92-e:</a:t>
            </a:r>
          </a:p>
          <a:p>
            <a:pPr lvl="2">
              <a:spcBef>
                <a:spcPts val="0"/>
              </a:spcBef>
              <a:spcAft>
                <a:spcPts val="600"/>
              </a:spcAft>
            </a:pPr>
            <a:r>
              <a:rPr lang="en-US" altLang="zh-CN" sz="1200" i="1" dirty="0"/>
              <a:t>Timeline for Rel-17 UE features discussions in RAN1 and RAN4 endorsed in RP-211582</a:t>
            </a:r>
          </a:p>
          <a:p>
            <a:pPr lvl="3">
              <a:spcBef>
                <a:spcPts val="0"/>
              </a:spcBef>
              <a:spcAft>
                <a:spcPts val="600"/>
              </a:spcAft>
            </a:pPr>
            <a:r>
              <a:rPr lang="en-US" altLang="zh-CN" sz="1200" i="1" dirty="0"/>
              <a:t>RAN1: start from Oct’21 by email only, targeting a first LS to RAN2 in Nov’21, a stable version in Feb’22, which is to be further refined and finalized in May’22</a:t>
            </a:r>
          </a:p>
          <a:p>
            <a:pPr lvl="3">
              <a:spcBef>
                <a:spcPts val="0"/>
              </a:spcBef>
              <a:spcAft>
                <a:spcPts val="600"/>
              </a:spcAft>
            </a:pPr>
            <a:r>
              <a:rPr lang="en-US" altLang="zh-CN" sz="1200" b="1" i="1" dirty="0"/>
              <a:t>RAN4: start from 1Q’22, targeting a first LS to RAN2 in Feb’22, to be further refined and finalized in </a:t>
            </a:r>
            <a:r>
              <a:rPr lang="en-US" altLang="zh-CN" sz="1200" b="1" i="1" dirty="0" smtClean="0"/>
              <a:t>May’22</a:t>
            </a:r>
          </a:p>
          <a:p>
            <a:pPr lvl="1">
              <a:spcBef>
                <a:spcPts val="0"/>
              </a:spcBef>
              <a:spcAft>
                <a:spcPts val="600"/>
              </a:spcAft>
            </a:pPr>
            <a:r>
              <a:rPr lang="en-US" altLang="zh-CN" sz="1200" dirty="0" smtClean="0"/>
              <a:t>To help RAN2 finalizing the work timely, RAN4 is supposed to provide the input of feature list after each meeting in January, February and May.</a:t>
            </a:r>
          </a:p>
          <a:p>
            <a:pPr lvl="2">
              <a:spcBef>
                <a:spcPts val="0"/>
              </a:spcBef>
              <a:spcAft>
                <a:spcPts val="600"/>
              </a:spcAft>
            </a:pPr>
            <a:r>
              <a:rPr lang="en-US" altLang="zh-CN" sz="1200" dirty="0" smtClean="0"/>
              <a:t>As did for Rel-16, before the consensus is reached, FFS is placed in the index column as a placeholder for a certain proposed feature group in the table for a certain feature or feature group(s). After the consensus is reached, a dedicate number will be used as index.</a:t>
            </a:r>
          </a:p>
          <a:p>
            <a:pPr lvl="2">
              <a:spcBef>
                <a:spcPts val="0"/>
              </a:spcBef>
              <a:spcAft>
                <a:spcPts val="600"/>
              </a:spcAft>
            </a:pPr>
            <a:r>
              <a:rPr lang="en-US" altLang="zh-CN" sz="1200" dirty="0" smtClean="0"/>
              <a:t>The contents for a feature or feature group, which need more discussion, can be placed in [ ].</a:t>
            </a:r>
          </a:p>
          <a:p>
            <a:pPr lvl="2">
              <a:spcBef>
                <a:spcPts val="0"/>
              </a:spcBef>
              <a:spcAft>
                <a:spcPts val="600"/>
              </a:spcAft>
            </a:pPr>
            <a:r>
              <a:rPr lang="en-US" altLang="zh-CN" sz="1200" dirty="0" smtClean="0"/>
              <a:t>RAN2 would not capture any feature or feature group if there is FFS or [].</a:t>
            </a:r>
            <a:endParaRPr lang="en-US" altLang="zh-CN" sz="800" dirty="0"/>
          </a:p>
          <a:p>
            <a:pPr marL="0" indent="0">
              <a:spcBef>
                <a:spcPts val="0"/>
              </a:spcBef>
              <a:spcAft>
                <a:spcPts val="600"/>
              </a:spcAft>
              <a:buNone/>
            </a:pPr>
            <a:endParaRPr lang="en-US" altLang="zh-CN" sz="1200" dirty="0"/>
          </a:p>
          <a:p>
            <a:pPr marL="0" indent="0">
              <a:spcBef>
                <a:spcPts val="0"/>
              </a:spcBef>
              <a:spcAft>
                <a:spcPts val="600"/>
              </a:spcAft>
              <a:buNone/>
            </a:pPr>
            <a:endParaRPr lang="en-US" altLang="zh-CN" sz="1200" dirty="0"/>
          </a:p>
        </p:txBody>
      </p:sp>
      <p:sp>
        <p:nvSpPr>
          <p:cNvPr id="6" name="Title 1">
            <a:extLst>
              <a:ext uri="{FF2B5EF4-FFF2-40B4-BE49-F238E27FC236}">
                <a16:creationId xmlns:a16="http://schemas.microsoft.com/office/drawing/2014/main" xmlns="" id="{4653FC17-6DDA-4C90-8331-B521BC2ADE4B}"/>
              </a:ext>
            </a:extLst>
          </p:cNvPr>
          <p:cNvSpPr>
            <a:spLocks noGrp="1"/>
          </p:cNvSpPr>
          <p:nvPr>
            <p:ph type="title"/>
          </p:nvPr>
        </p:nvSpPr>
        <p:spPr>
          <a:xfrm>
            <a:off x="401652" y="130320"/>
            <a:ext cx="9263641" cy="1143001"/>
          </a:xfrm>
        </p:spPr>
        <p:txBody>
          <a:bodyPr/>
          <a:lstStyle/>
          <a:p>
            <a:r>
              <a:rPr lang="en-US" b="1" dirty="0" smtClean="0"/>
              <a:t>Rel-17 Feature list</a:t>
            </a:r>
            <a:endParaRPr lang="ru-RU" dirty="0"/>
          </a:p>
        </p:txBody>
      </p:sp>
    </p:spTree>
    <p:extLst>
      <p:ext uri="{BB962C8B-B14F-4D97-AF65-F5344CB8AC3E}">
        <p14:creationId xmlns:p14="http://schemas.microsoft.com/office/powerpoint/2010/main" val="1292997445"/>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3gpp">
  <a:themeElements>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Arial Black-Arial">
      <a:majorFont>
        <a:latin typeface="Arial Black" panose="020B0A04020102020204"/>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tabLst/>
          <a:defRPr kumimoji="0" lang="en-GB" sz="2400" b="0" i="0" u="none" strike="noStrike" cap="none" normalizeH="0" baseline="0" smtClean="0">
            <a:ln>
              <a:noFill/>
            </a:ln>
            <a:solidFill>
              <a:schemeClr val="tx1"/>
            </a:solidFill>
            <a:effectLst/>
            <a:latin typeface="Calibri" pitchFamily="34"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tabLst/>
          <a:defRPr kumimoji="0" lang="en-GB" sz="2400" b="0" i="0" u="none" strike="noStrike" cap="none" normalizeH="0" baseline="0" smtClean="0">
            <a:ln>
              <a:noFill/>
            </a:ln>
            <a:solidFill>
              <a:schemeClr val="tx1"/>
            </a:solidFill>
            <a:effectLst/>
            <a:latin typeface="Calibri" pitchFamily="34" charset="0"/>
          </a:defRPr>
        </a:defPPr>
      </a:lstStyle>
    </a:lnDef>
  </a:objectDefaults>
  <a:extraClrSchemeLst>
    <a:extraClrScheme>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F2552158F8185D44A8848B98AEA319AF" ma:contentTypeVersion="12" ma:contentTypeDescription="Create a new document." ma:contentTypeScope="" ma:versionID="6a36ef4f892f86ce52de6a1653dbd950">
  <xsd:schema xmlns:xsd="http://www.w3.org/2001/XMLSchema" xmlns:xs="http://www.w3.org/2001/XMLSchema" xmlns:p="http://schemas.microsoft.com/office/2006/metadata/properties" xmlns:ns3="a915fe38-2618-47b6-8303-829fb71466d5" xmlns:ns4="23d77754-4ccc-4c57-9291-cab09e81894a" targetNamespace="http://schemas.microsoft.com/office/2006/metadata/properties" ma:root="true" ma:fieldsID="f7034ffd361f586299d0e2788fe1325b" ns3:_="" ns4:_="">
    <xsd:import namespace="a915fe38-2618-47b6-8303-829fb71466d5"/>
    <xsd:import namespace="23d77754-4ccc-4c57-9291-cab09e81894a"/>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GenerationTime" minOccurs="0"/>
                <xsd:element ref="ns3:MediaServiceEventHashCode" minOccurs="0"/>
                <xsd:element ref="ns3:MediaServiceAutoKeyPoints" minOccurs="0"/>
                <xsd:element ref="ns3:MediaServiceKeyPoints" minOccurs="0"/>
                <xsd:element ref="ns4:SharedWithUsers" minOccurs="0"/>
                <xsd:element ref="ns4:SharedWithDetails" minOccurs="0"/>
                <xsd:element ref="ns4:SharingHintHash" minOccurs="0"/>
                <xsd:element ref="ns3: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915fe38-2618-47b6-8303-829fb71466d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AutoKeyPoints" ma:index="14" nillable="true" ma:displayName="MediaServiceAutoKeyPoints" ma:hidden="true" ma:internalName="MediaServiceAutoKeyPoints" ma:readOnly="true">
      <xsd:simpleType>
        <xsd:restriction base="dms:Note"/>
      </xsd:simpleType>
    </xsd:element>
    <xsd:element name="MediaServiceKeyPoints" ma:index="15" nillable="true" ma:displayName="KeyPoints" ma:internalName="MediaServiceKeyPoints" ma:readOnly="true">
      <xsd:simpleType>
        <xsd:restriction base="dms:Note">
          <xsd:maxLength value="255"/>
        </xsd:restriction>
      </xsd:simpleType>
    </xsd:element>
    <xsd:element name="MediaServiceOCR" ma:index="19"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3d77754-4ccc-4c57-9291-cab09e81894a" elementFormDefault="qualified">
    <xsd:import namespace="http://schemas.microsoft.com/office/2006/documentManagement/types"/>
    <xsd:import namespace="http://schemas.microsoft.com/office/infopath/2007/PartnerControls"/>
    <xsd:element name="SharedWithUsers" ma:index="16"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7" nillable="true" ma:displayName="Shared With Details" ma:internalName="SharedWithDetails" ma:readOnly="true">
      <xsd:simpleType>
        <xsd:restriction base="dms:Note">
          <xsd:maxLength value="255"/>
        </xsd:restriction>
      </xsd:simpleType>
    </xsd:element>
    <xsd:element name="SharingHintHash" ma:index="18"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AF070948-0CB2-4F99-ACC8-E715860BC6B9}">
  <ds:schemaRefs>
    <ds:schemaRef ds:uri="http://schemas.microsoft.com/sharepoint/v3/contenttype/forms"/>
  </ds:schemaRefs>
</ds:datastoreItem>
</file>

<file path=customXml/itemProps2.xml><?xml version="1.0" encoding="utf-8"?>
<ds:datastoreItem xmlns:ds="http://schemas.openxmlformats.org/officeDocument/2006/customXml" ds:itemID="{75C68143-B530-4487-9EA7-5BCC5970B48F}">
  <ds:schemaRefs>
    <ds:schemaRef ds:uri="http://purl.org/dc/terms/"/>
    <ds:schemaRef ds:uri="http://purl.org/dc/elements/1.1/"/>
    <ds:schemaRef ds:uri="http://www.w3.org/XML/1998/namespace"/>
    <ds:schemaRef ds:uri="http://schemas.microsoft.com/office/2006/metadata/properties"/>
    <ds:schemaRef ds:uri="http://purl.org/dc/dcmitype/"/>
    <ds:schemaRef ds:uri="http://schemas.microsoft.com/office/2006/documentManagement/types"/>
    <ds:schemaRef ds:uri="http://schemas.openxmlformats.org/package/2006/metadata/core-properties"/>
    <ds:schemaRef ds:uri="http://schemas.microsoft.com/office/infopath/2007/PartnerControls"/>
    <ds:schemaRef ds:uri="23d77754-4ccc-4c57-9291-cab09e81894a"/>
    <ds:schemaRef ds:uri="a915fe38-2618-47b6-8303-829fb71466d5"/>
  </ds:schemaRefs>
</ds:datastoreItem>
</file>

<file path=customXml/itemProps3.xml><?xml version="1.0" encoding="utf-8"?>
<ds:datastoreItem xmlns:ds="http://schemas.openxmlformats.org/officeDocument/2006/customXml" ds:itemID="{874266F6-0ED4-4E4E-9B55-710101289C5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915fe38-2618-47b6-8303-829fb71466d5"/>
    <ds:schemaRef ds:uri="23d77754-4ccc-4c57-9291-cab09e81894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340518</TotalTime>
  <Words>3193</Words>
  <Application>Microsoft Office PowerPoint</Application>
  <PresentationFormat>宽屏</PresentationFormat>
  <Paragraphs>284</Paragraphs>
  <Slides>16</Slides>
  <Notes>0</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16</vt:i4>
      </vt:variant>
    </vt:vector>
  </HeadingPairs>
  <TitlesOfParts>
    <vt:vector size="25" baseType="lpstr">
      <vt:lpstr>黑体</vt:lpstr>
      <vt:lpstr>宋体</vt:lpstr>
      <vt:lpstr>微软雅黑</vt:lpstr>
      <vt:lpstr>Arial</vt:lpstr>
      <vt:lpstr>Arial Black</vt:lpstr>
      <vt:lpstr>Calibri</vt:lpstr>
      <vt:lpstr>Times New Roman</vt:lpstr>
      <vt:lpstr>Wingdings</vt:lpstr>
      <vt:lpstr>3gpp</vt:lpstr>
      <vt:lpstr>RAN4#102-e E-meeting Arrangements and Guidelines</vt:lpstr>
      <vt:lpstr>General Aspects </vt:lpstr>
      <vt:lpstr>General Aspects </vt:lpstr>
      <vt:lpstr>General Aspects </vt:lpstr>
      <vt:lpstr>Email discussion procedures/timelines</vt:lpstr>
      <vt:lpstr>Basket WIs Email discussion procedures/timelines </vt:lpstr>
      <vt:lpstr>Post-meeting email approval procedures/timelines </vt:lpstr>
      <vt:lpstr>CR handling for Rel-17 non-spectrum related WI</vt:lpstr>
      <vt:lpstr>Rel-17 Feature list</vt:lpstr>
      <vt:lpstr>Correctly preparation for TR and TS</vt:lpstr>
      <vt:lpstr>Correctly preparation for TR and TS</vt:lpstr>
      <vt:lpstr>Guidance of TOHRU for GTW</vt:lpstr>
      <vt:lpstr>Other guidelines</vt:lpstr>
      <vt:lpstr>Other guidelines (cont.) </vt:lpstr>
      <vt:lpstr>Other guidelines (cont.) </vt:lpstr>
      <vt:lpstr>Thanks!</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RAN4#94 E-meeting Arrangements and Guidelines</dc:title>
  <dc:creator>Administrator</dc:creator>
  <cp:keywords>CTPClassification=CTP_NT</cp:keywords>
  <cp:lastModifiedBy>Xizeng Dai</cp:lastModifiedBy>
  <cp:revision>897</cp:revision>
  <cp:lastPrinted>2016-09-15T08:31:35Z</cp:lastPrinted>
  <dcterms:created xsi:type="dcterms:W3CDTF">2009-11-27T05:15:11Z</dcterms:created>
  <dcterms:modified xsi:type="dcterms:W3CDTF">2022-02-14T08:56:06Z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SCPROP">
    <vt:lpwstr>NSCCustomProperty</vt:lpwstr>
  </property>
  <property fmtid="{D5CDD505-2E9C-101B-9397-08002B2CF9AE}" pid="3" name="_readonly">
    <vt:lpwstr/>
  </property>
  <property fmtid="{D5CDD505-2E9C-101B-9397-08002B2CF9AE}" pid="4" name="_change">
    <vt:lpwstr/>
  </property>
  <property fmtid="{D5CDD505-2E9C-101B-9397-08002B2CF9AE}" pid="5" name="_full-control">
    <vt:lpwstr/>
  </property>
  <property fmtid="{D5CDD505-2E9C-101B-9397-08002B2CF9AE}" pid="6" name="sflag">
    <vt:lpwstr>1552620126</vt:lpwstr>
  </property>
  <property fmtid="{D5CDD505-2E9C-101B-9397-08002B2CF9AE}" pid="7" name="TitusGUID">
    <vt:lpwstr>6f9c0495-a83c-462b-8664-67016d5bf2d5</vt:lpwstr>
  </property>
  <property fmtid="{D5CDD505-2E9C-101B-9397-08002B2CF9AE}" pid="8" name="CTP_TimeStamp">
    <vt:lpwstr>2020-06-04 10:01:06Z</vt:lpwstr>
  </property>
  <property fmtid="{D5CDD505-2E9C-101B-9397-08002B2CF9AE}" pid="9" name="CTP_BU">
    <vt:lpwstr>NA</vt:lpwstr>
  </property>
  <property fmtid="{D5CDD505-2E9C-101B-9397-08002B2CF9AE}" pid="10" name="CTP_IDSID">
    <vt:lpwstr>NA</vt:lpwstr>
  </property>
  <property fmtid="{D5CDD505-2E9C-101B-9397-08002B2CF9AE}" pid="11" name="CTP_WWID">
    <vt:lpwstr>NA</vt:lpwstr>
  </property>
  <property fmtid="{D5CDD505-2E9C-101B-9397-08002B2CF9AE}" pid="12" name="CTPClassification">
    <vt:lpwstr>CTP_NT</vt:lpwstr>
  </property>
  <property fmtid="{D5CDD505-2E9C-101B-9397-08002B2CF9AE}" pid="13" name="ContentTypeId">
    <vt:lpwstr>0x010100F2552158F8185D44A8848B98AEA319AF</vt:lpwstr>
  </property>
  <property fmtid="{D5CDD505-2E9C-101B-9397-08002B2CF9AE}" pid="14" name="_2015_ms_pID_725343">
    <vt:lpwstr>(3)7niPnBg8NhU1xF0ity7Dd+cJud4Jf4KtS0u56gzEnsxcneG0IjdHUwtXCyIrT/HsfPj8474V
GYCn6e02jYEuQvtmeb79C8g706/DwxdINLvuu0BENmi9NIf9b95FL4pTBoK4TtWsSTxUPlcf
jd5aJadCUu+GtH817J/K16G1AnoGib0a2HQ2fZC3GLydAIbDzUDh7sWhRYWiKeh3W9vyNoGR
JhxCWqABpHzztDZmKX</vt:lpwstr>
  </property>
  <property fmtid="{D5CDD505-2E9C-101B-9397-08002B2CF9AE}" pid="15" name="_2015_ms_pID_7253431">
    <vt:lpwstr>yy4SaZQMpnirh5VJqJG9ODrpE0Tg4NwXKHNZ8NeMZ7Tq/cDi+dgSJR
FAHV4asKb8S2e2O2wbV+ouCQgNJFN0uZjqJl6Vnol3ceyCSVIDwUXx8Qm8W4Mw7Zaw0yT4Ro
ejnIrGs80S3vLz7qzZp5mKW8FI+2WftfwqL3ihmUJyEWkXikzeYl4Dq2L4hsv9B+CVsP3hun
aOkejPkn5Y4wKxfDAaZacBvrS7ZTuAM2AB9S</vt:lpwstr>
  </property>
  <property fmtid="{D5CDD505-2E9C-101B-9397-08002B2CF9AE}" pid="16" name="_2015_ms_pID_7253432">
    <vt:lpwstr>uQ==</vt:lpwstr>
  </property>
</Properties>
</file>