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26"/>
  </p:notesMasterIdLst>
  <p:sldIdLst>
    <p:sldId id="256" r:id="rId7"/>
    <p:sldId id="267" r:id="rId8"/>
    <p:sldId id="304" r:id="rId9"/>
    <p:sldId id="305" r:id="rId10"/>
    <p:sldId id="2687" r:id="rId11"/>
    <p:sldId id="2676" r:id="rId12"/>
    <p:sldId id="2679" r:id="rId13"/>
    <p:sldId id="2677" r:id="rId14"/>
    <p:sldId id="2680" r:id="rId15"/>
    <p:sldId id="2678" r:id="rId16"/>
    <p:sldId id="2684" r:id="rId17"/>
    <p:sldId id="2693" r:id="rId18"/>
    <p:sldId id="2690" r:id="rId19"/>
    <p:sldId id="2688" r:id="rId20"/>
    <p:sldId id="2689" r:id="rId21"/>
    <p:sldId id="2691" r:id="rId22"/>
    <p:sldId id="2692" r:id="rId23"/>
    <p:sldId id="2664" r:id="rId24"/>
    <p:sldId id="2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Tiirola, Esa (Nokia - FI/Oulu)" initials="TF" lastIdx="3" clrIdx="1">
    <p:extLst>
      <p:ext uri="{19B8F6BF-5375-455C-9EA6-DF929625EA0E}">
        <p15:presenceInfo xmlns:p15="http://schemas.microsoft.com/office/powerpoint/2012/main" userId="S::esa.tiirola@nokia-bell-labs.com::3689de1c-2474-40d6-8849-4d2e4576f157" providerId="AD"/>
      </p:ext>
    </p:extLst>
  </p:cmAuthor>
  <p:cmAuthor id="3" name="Peruga, Ismael (EXT - FI/Tampere)" initials="PF" lastIdx="3"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964"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enkari, Petri J. (Nokia - FI/Espoo)" userId="45ab63b8-482e-4d1b-9753-9204e852db48" providerId="ADAL" clId="{3E2731A7-342B-4D22-9B88-99B0B746501F}"/>
    <pc:docChg chg="modSld">
      <pc:chgData name="Vasenkari, Petri J. (Nokia - FI/Espoo)" userId="45ab63b8-482e-4d1b-9753-9204e852db48" providerId="ADAL" clId="{3E2731A7-342B-4D22-9B88-99B0B746501F}" dt="2022-02-14T13:33:04.107" v="0"/>
      <pc:docMkLst>
        <pc:docMk/>
      </pc:docMkLst>
      <pc:sldChg chg="modSp mod">
        <pc:chgData name="Vasenkari, Petri J. (Nokia - FI/Espoo)" userId="45ab63b8-482e-4d1b-9753-9204e852db48" providerId="ADAL" clId="{3E2731A7-342B-4D22-9B88-99B0B746501F}" dt="2022-02-14T13:33:04.107" v="0"/>
        <pc:sldMkLst>
          <pc:docMk/>
          <pc:sldMk cId="4168912464" sldId="256"/>
        </pc:sldMkLst>
        <pc:spChg chg="mod">
          <ac:chgData name="Vasenkari, Petri J. (Nokia - FI/Espoo)" userId="45ab63b8-482e-4d1b-9753-9204e852db48" providerId="ADAL" clId="{3E2731A7-342B-4D22-9B88-99B0B746501F}" dt="2022-02-14T13:33:04.107" v="0"/>
          <ac:spMkLst>
            <pc:docMk/>
            <pc:sldMk cId="4168912464" sldId="256"/>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2022/2/14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2/14/2022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2/14/2022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2/14/2022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2/14/2022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10" Type="http://schemas.openxmlformats.org/officeDocument/2006/relationships/image" Target="../media/image20.emf"/><Relationship Id="rId4" Type="http://schemas.openxmlformats.org/officeDocument/2006/relationships/image" Target="../media/image14.emf"/><Relationship Id="rId9" Type="http://schemas.openxmlformats.org/officeDocument/2006/relationships/image" Target="../media/image19.emf"/></Relationships>
</file>

<file path=ppt/slides/_rels/slide14.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emf"/><Relationship Id="rId7" Type="http://schemas.openxmlformats.org/officeDocument/2006/relationships/image" Target="../media/image26.emf"/><Relationship Id="rId2" Type="http://schemas.openxmlformats.org/officeDocument/2006/relationships/image" Target="../media/image21.emf"/><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10" Type="http://schemas.openxmlformats.org/officeDocument/2006/relationships/image" Target="../media/image29.emf"/><Relationship Id="rId4" Type="http://schemas.openxmlformats.org/officeDocument/2006/relationships/image" Target="../media/image23.emf"/><Relationship Id="rId9" Type="http://schemas.openxmlformats.org/officeDocument/2006/relationships/image" Target="../media/image28.emf"/></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16.xml.rels><?xml version="1.0" encoding="UTF-8" standalone="yes"?>
<Relationships xmlns="http://schemas.openxmlformats.org/package/2006/relationships"><Relationship Id="rId3" Type="http://schemas.openxmlformats.org/officeDocument/2006/relationships/image" Target="../media/image37.emf"/><Relationship Id="rId7" Type="http://schemas.openxmlformats.org/officeDocument/2006/relationships/image" Target="../media/image40.emf"/><Relationship Id="rId2" Type="http://schemas.openxmlformats.org/officeDocument/2006/relationships/image" Target="../media/image36.emf"/><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9.emf"/><Relationship Id="rId4" Type="http://schemas.openxmlformats.org/officeDocument/2006/relationships/image" Target="../media/image3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altLang="zh-CN" sz="4800"/>
              <a:t>Title: Transmitter performance for pi/2 BPSK with spectral shaping</a:t>
            </a:r>
            <a:endParaRPr lang="en-US" sz="4800"/>
          </a:p>
        </p:txBody>
      </p:sp>
      <p:sp>
        <p:nvSpPr>
          <p:cNvPr id="3" name="Subtitle 2"/>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a:t>Source:		Nokia, Nokia Shanghai Bell</a:t>
            </a:r>
          </a:p>
          <a:p>
            <a:pPr algn="l"/>
            <a:r>
              <a:rPr lang="en-US" sz="2800"/>
              <a:t>Agenda item:		11.4.2 </a:t>
            </a:r>
            <a:endParaRPr lang="en-US" sz="2800">
              <a:cs typeface="Calibri"/>
            </a:endParaRPr>
          </a:p>
          <a:p>
            <a:pPr algn="l"/>
            <a:r>
              <a:rPr lang="en-US" sz="2800"/>
              <a:t>Document for:	Discussion</a:t>
            </a:r>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#102</a:t>
            </a:r>
            <a:r>
              <a:rPr lang="en-US" altLang="zh-CN" sz="2400" b="1" dirty="0"/>
              <a:t>-e</a:t>
            </a:r>
            <a:r>
              <a:rPr lang="en-US" altLang="sv-SE" sz="2400" b="1" dirty="0">
                <a:cs typeface="Arial" panose="020B0604020202020204" pitchFamily="34" charset="0"/>
              </a:rPr>
              <a:t> Meeting                                                             </a:t>
            </a:r>
            <a:r>
              <a:rPr lang="fi-FI" sz="1800" b="0" i="0" u="none" strike="noStrike" dirty="0">
                <a:effectLst/>
                <a:latin typeface="Arial" panose="020B0604020202020204" pitchFamily="34" charset="0"/>
              </a:rPr>
              <a:t>R4-2204794</a:t>
            </a:r>
            <a:r>
              <a:rPr lang="fi-FI" sz="1400" dirty="0"/>
              <a:t> </a:t>
            </a:r>
            <a:endParaRPr lang="sv-SE" altLang="sv-SE" sz="2400" dirty="0">
              <a:highlight>
                <a:srgbClr val="FFFF00"/>
              </a:highlight>
              <a:latin typeface="+mn-lt"/>
              <a:cs typeface="Arial" panose="020B0604020202020204" pitchFamily="34" charset="0"/>
            </a:endParaRPr>
          </a:p>
          <a:p>
            <a:pPr>
              <a:buNone/>
            </a:pPr>
            <a:r>
              <a:rPr lang="en-US" altLang="zh-CN" sz="2400" b="1" dirty="0"/>
              <a:t>Electronic Meeting, 21</a:t>
            </a:r>
            <a:r>
              <a:rPr lang="en-US" altLang="zh-CN" sz="2400" b="1" baseline="30000" dirty="0"/>
              <a:t>st</a:t>
            </a:r>
            <a:r>
              <a:rPr lang="en-US" altLang="zh-CN" sz="2400" b="1" dirty="0"/>
              <a:t> February –3</a:t>
            </a:r>
            <a:r>
              <a:rPr lang="en-US" altLang="zh-CN" sz="2400" b="1" baseline="30000" dirty="0"/>
              <a:t>rd</a:t>
            </a:r>
            <a:r>
              <a:rPr lang="en-US" altLang="zh-CN" sz="2400" b="1" dirty="0"/>
              <a:t> March, 2022</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44EE13-09E7-423C-A8A3-68205644082D}"/>
              </a:ext>
            </a:extLst>
          </p:cNvPr>
          <p:cNvPicPr>
            <a:picLocks noChangeAspect="1"/>
          </p:cNvPicPr>
          <p:nvPr/>
        </p:nvPicPr>
        <p:blipFill>
          <a:blip r:embed="rId2"/>
          <a:stretch>
            <a:fillRect/>
          </a:stretch>
        </p:blipFill>
        <p:spPr>
          <a:xfrm>
            <a:off x="6078656" y="608635"/>
            <a:ext cx="5201920" cy="3901440"/>
          </a:xfrm>
          <a:prstGeom prst="rect">
            <a:avLst/>
          </a:prstGeom>
        </p:spPr>
      </p:pic>
      <p:sp>
        <p:nvSpPr>
          <p:cNvPr id="14" name="TextBox 13">
            <a:extLst>
              <a:ext uri="{FF2B5EF4-FFF2-40B4-BE49-F238E27FC236}">
                <a16:creationId xmlns:a16="http://schemas.microsoft.com/office/drawing/2014/main" id="{70938428-BDD2-4161-B76D-87E14472F875}"/>
              </a:ext>
            </a:extLst>
          </p:cNvPr>
          <p:cNvSpPr txBox="1"/>
          <p:nvPr/>
        </p:nvSpPr>
        <p:spPr>
          <a:xfrm>
            <a:off x="911424" y="4439629"/>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90 MHz: For small and central allocations, Triang B and 0.2 are the best. Again, for larger allocations, and edge allocations, more aggressive filters perform better.</a:t>
            </a:r>
          </a:p>
        </p:txBody>
      </p:sp>
      <p:sp>
        <p:nvSpPr>
          <p:cNvPr id="15" name="TextBox 14">
            <a:extLst>
              <a:ext uri="{FF2B5EF4-FFF2-40B4-BE49-F238E27FC236}">
                <a16:creationId xmlns:a16="http://schemas.microsoft.com/office/drawing/2014/main" id="{479E68C2-8DC3-4503-9C78-53EA6D31B53B}"/>
              </a:ext>
            </a:extLst>
          </p:cNvPr>
          <p:cNvSpPr txBox="1"/>
          <p:nvPr/>
        </p:nvSpPr>
        <p:spPr>
          <a:xfrm>
            <a:off x="6672064" y="4460366"/>
            <a:ext cx="4304805" cy="1917424"/>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100 MHz: For small and central allocations, 0.2 and Triang B are the best. Again, for larger allocations, and edge allocations, more aggressive filters perform better. For closer to the edge allocations, 0.335 is the best, then 0.28 and Triang A are better for large allocations not next to the edge of the channel.</a:t>
            </a:r>
          </a:p>
        </p:txBody>
      </p:sp>
      <p:pic>
        <p:nvPicPr>
          <p:cNvPr id="17" name="Picture 16">
            <a:extLst>
              <a:ext uri="{FF2B5EF4-FFF2-40B4-BE49-F238E27FC236}">
                <a16:creationId xmlns:a16="http://schemas.microsoft.com/office/drawing/2014/main" id="{38FEBA64-A7E8-4E9B-BB4B-6E47D00AB7E9}"/>
              </a:ext>
            </a:extLst>
          </p:cNvPr>
          <p:cNvPicPr>
            <a:picLocks noChangeAspect="1"/>
          </p:cNvPicPr>
          <p:nvPr/>
        </p:nvPicPr>
        <p:blipFill>
          <a:blip r:embed="rId3"/>
          <a:stretch>
            <a:fillRect/>
          </a:stretch>
        </p:blipFill>
        <p:spPr>
          <a:xfrm>
            <a:off x="232625" y="608635"/>
            <a:ext cx="5201920" cy="3901440"/>
          </a:xfrm>
          <a:prstGeom prst="rect">
            <a:avLst/>
          </a:prstGeom>
        </p:spPr>
      </p:pic>
    </p:spTree>
    <p:extLst>
      <p:ext uri="{BB962C8B-B14F-4D97-AF65-F5344CB8AC3E}">
        <p14:creationId xmlns:p14="http://schemas.microsoft.com/office/powerpoint/2010/main" val="2250135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9" name="Content Placeholder 2">
            <a:extLst>
              <a:ext uri="{FF2B5EF4-FFF2-40B4-BE49-F238E27FC236}">
                <a16:creationId xmlns:a16="http://schemas.microsoft.com/office/drawing/2014/main" id="{89B738E3-F8A5-4587-8424-C5C6B4F9C741}"/>
              </a:ext>
            </a:extLst>
          </p:cNvPr>
          <p:cNvSpPr>
            <a:spLocks noGrp="1"/>
          </p:cNvSpPr>
          <p:nvPr>
            <p:ph idx="1"/>
          </p:nvPr>
        </p:nvSpPr>
        <p:spPr>
          <a:xfrm>
            <a:off x="730623" y="1489958"/>
            <a:ext cx="10282518" cy="3966945"/>
          </a:xfrm>
        </p:spPr>
        <p:txBody>
          <a:bodyPr vert="horz" lIns="91440" tIns="45720" rIns="91440" bIns="45720" rtlCol="0" anchor="t">
            <a:normAutofit/>
          </a:bodyPr>
          <a:lstStyle/>
          <a:p>
            <a:pPr marL="0" indent="0">
              <a:buNone/>
            </a:pPr>
            <a:r>
              <a:rPr lang="en-US" sz="2400" b="1" i="1"/>
              <a:t>Observation 1</a:t>
            </a:r>
            <a:r>
              <a:rPr lang="en-US" sz="2400" i="1"/>
              <a:t>: There is not a single solution for all the evaluated cases. Depending on the allocation configuration, different filters (i.e., more or less aggressive) perform differently.</a:t>
            </a:r>
          </a:p>
          <a:p>
            <a:pPr marL="0" indent="0">
              <a:buNone/>
            </a:pPr>
            <a:endParaRPr lang="en-US" sz="2400" i="1"/>
          </a:p>
        </p:txBody>
      </p:sp>
    </p:spTree>
    <p:extLst>
      <p:ext uri="{BB962C8B-B14F-4D97-AF65-F5344CB8AC3E}">
        <p14:creationId xmlns:p14="http://schemas.microsoft.com/office/powerpoint/2010/main" val="1690038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a:bodyPr>
          <a:lstStyle/>
          <a:p>
            <a:r>
              <a:rPr lang="en-US"/>
              <a:t>2.2- Discussion. Required MPR </a:t>
            </a:r>
            <a:r>
              <a:rPr lang="en-US" err="1"/>
              <a:t>w.r.t.</a:t>
            </a:r>
            <a:r>
              <a:rPr lang="en-US"/>
              <a:t> 29 dBm.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686318"/>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required MPR for the best and worse tested filter per channel BW and transmission configuration.</a:t>
            </a:r>
          </a:p>
        </p:txBody>
      </p:sp>
    </p:spTree>
    <p:extLst>
      <p:ext uri="{BB962C8B-B14F-4D97-AF65-F5344CB8AC3E}">
        <p14:creationId xmlns:p14="http://schemas.microsoft.com/office/powerpoint/2010/main" val="1762056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2.2- Discussion. Minimum MPR </a:t>
            </a:r>
            <a:r>
              <a:rPr lang="en-US" err="1"/>
              <a:t>w.r.t.</a:t>
            </a:r>
            <a:r>
              <a:rPr lang="en-US"/>
              <a:t> 29 dBm (best filter results)</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228E0763-748C-4606-8E57-619AEBBB86A4}"/>
              </a:ext>
            </a:extLst>
          </p:cNvPr>
          <p:cNvPicPr>
            <a:picLocks noChangeAspect="1"/>
          </p:cNvPicPr>
          <p:nvPr/>
        </p:nvPicPr>
        <p:blipFill>
          <a:blip r:embed="rId2"/>
          <a:stretch>
            <a:fillRect/>
          </a:stretch>
        </p:blipFill>
        <p:spPr>
          <a:xfrm>
            <a:off x="74167" y="946824"/>
            <a:ext cx="2798829" cy="2103120"/>
          </a:xfrm>
          <a:prstGeom prst="rect">
            <a:avLst/>
          </a:prstGeom>
        </p:spPr>
      </p:pic>
      <p:pic>
        <p:nvPicPr>
          <p:cNvPr id="14" name="Picture 13">
            <a:extLst>
              <a:ext uri="{FF2B5EF4-FFF2-40B4-BE49-F238E27FC236}">
                <a16:creationId xmlns:a16="http://schemas.microsoft.com/office/drawing/2014/main" id="{F8280BF1-3681-423A-9B09-54AA4942A899}"/>
              </a:ext>
            </a:extLst>
          </p:cNvPr>
          <p:cNvPicPr>
            <a:picLocks noChangeAspect="1"/>
          </p:cNvPicPr>
          <p:nvPr/>
        </p:nvPicPr>
        <p:blipFill>
          <a:blip r:embed="rId3"/>
          <a:stretch>
            <a:fillRect/>
          </a:stretch>
        </p:blipFill>
        <p:spPr>
          <a:xfrm>
            <a:off x="5194044" y="934613"/>
            <a:ext cx="2804160" cy="2103120"/>
          </a:xfrm>
          <a:prstGeom prst="rect">
            <a:avLst/>
          </a:prstGeom>
        </p:spPr>
      </p:pic>
      <p:pic>
        <p:nvPicPr>
          <p:cNvPr id="5" name="Picture 4">
            <a:extLst>
              <a:ext uri="{FF2B5EF4-FFF2-40B4-BE49-F238E27FC236}">
                <a16:creationId xmlns:a16="http://schemas.microsoft.com/office/drawing/2014/main" id="{C6C8F1C5-AC52-4E75-82C0-CBDAC8B56370}"/>
              </a:ext>
            </a:extLst>
          </p:cNvPr>
          <p:cNvPicPr>
            <a:picLocks noChangeAspect="1"/>
          </p:cNvPicPr>
          <p:nvPr/>
        </p:nvPicPr>
        <p:blipFill>
          <a:blip r:embed="rId4"/>
          <a:stretch>
            <a:fillRect/>
          </a:stretch>
        </p:blipFill>
        <p:spPr>
          <a:xfrm>
            <a:off x="74166" y="2756497"/>
            <a:ext cx="2798829" cy="2103120"/>
          </a:xfrm>
          <a:prstGeom prst="rect">
            <a:avLst/>
          </a:prstGeom>
        </p:spPr>
      </p:pic>
      <p:pic>
        <p:nvPicPr>
          <p:cNvPr id="9" name="Picture 8">
            <a:extLst>
              <a:ext uri="{FF2B5EF4-FFF2-40B4-BE49-F238E27FC236}">
                <a16:creationId xmlns:a16="http://schemas.microsoft.com/office/drawing/2014/main" id="{59D6F03F-662A-434B-AACD-2BF29813E91E}"/>
              </a:ext>
            </a:extLst>
          </p:cNvPr>
          <p:cNvPicPr>
            <a:picLocks noChangeAspect="1"/>
          </p:cNvPicPr>
          <p:nvPr/>
        </p:nvPicPr>
        <p:blipFill>
          <a:blip r:embed="rId5"/>
          <a:stretch>
            <a:fillRect/>
          </a:stretch>
        </p:blipFill>
        <p:spPr>
          <a:xfrm>
            <a:off x="2612232" y="2779033"/>
            <a:ext cx="2798828" cy="2103120"/>
          </a:xfrm>
          <a:prstGeom prst="rect">
            <a:avLst/>
          </a:prstGeom>
        </p:spPr>
      </p:pic>
      <p:pic>
        <p:nvPicPr>
          <p:cNvPr id="13" name="Picture 12">
            <a:extLst>
              <a:ext uri="{FF2B5EF4-FFF2-40B4-BE49-F238E27FC236}">
                <a16:creationId xmlns:a16="http://schemas.microsoft.com/office/drawing/2014/main" id="{4286CCC5-01B1-46B6-9020-FAF6A6288918}"/>
              </a:ext>
            </a:extLst>
          </p:cNvPr>
          <p:cNvPicPr>
            <a:picLocks noChangeAspect="1"/>
          </p:cNvPicPr>
          <p:nvPr/>
        </p:nvPicPr>
        <p:blipFill>
          <a:blip r:embed="rId6"/>
          <a:stretch>
            <a:fillRect/>
          </a:stretch>
        </p:blipFill>
        <p:spPr>
          <a:xfrm>
            <a:off x="5196709" y="2768708"/>
            <a:ext cx="2798829" cy="2103120"/>
          </a:xfrm>
          <a:prstGeom prst="rect">
            <a:avLst/>
          </a:prstGeom>
        </p:spPr>
      </p:pic>
      <p:pic>
        <p:nvPicPr>
          <p:cNvPr id="17" name="Picture 16">
            <a:extLst>
              <a:ext uri="{FF2B5EF4-FFF2-40B4-BE49-F238E27FC236}">
                <a16:creationId xmlns:a16="http://schemas.microsoft.com/office/drawing/2014/main" id="{E20F7F2B-7BF6-4C16-98DD-1AC60AC17964}"/>
              </a:ext>
            </a:extLst>
          </p:cNvPr>
          <p:cNvPicPr>
            <a:picLocks noChangeAspect="1"/>
          </p:cNvPicPr>
          <p:nvPr/>
        </p:nvPicPr>
        <p:blipFill>
          <a:blip r:embed="rId7"/>
          <a:stretch>
            <a:fillRect/>
          </a:stretch>
        </p:blipFill>
        <p:spPr>
          <a:xfrm>
            <a:off x="2612233" y="922401"/>
            <a:ext cx="2798829" cy="2103120"/>
          </a:xfrm>
          <a:prstGeom prst="rect">
            <a:avLst/>
          </a:prstGeom>
        </p:spPr>
      </p:pic>
      <p:pic>
        <p:nvPicPr>
          <p:cNvPr id="30" name="Picture 29">
            <a:extLst>
              <a:ext uri="{FF2B5EF4-FFF2-40B4-BE49-F238E27FC236}">
                <a16:creationId xmlns:a16="http://schemas.microsoft.com/office/drawing/2014/main" id="{676F5B9F-94D3-4279-8290-221784589B20}"/>
              </a:ext>
            </a:extLst>
          </p:cNvPr>
          <p:cNvPicPr>
            <a:picLocks noChangeAspect="1"/>
          </p:cNvPicPr>
          <p:nvPr/>
        </p:nvPicPr>
        <p:blipFill>
          <a:blip r:embed="rId8"/>
          <a:stretch>
            <a:fillRect/>
          </a:stretch>
        </p:blipFill>
        <p:spPr>
          <a:xfrm>
            <a:off x="0" y="4562589"/>
            <a:ext cx="2798829" cy="2103120"/>
          </a:xfrm>
          <a:prstGeom prst="rect">
            <a:avLst/>
          </a:prstGeom>
        </p:spPr>
      </p:pic>
      <p:pic>
        <p:nvPicPr>
          <p:cNvPr id="32" name="Picture 31">
            <a:extLst>
              <a:ext uri="{FF2B5EF4-FFF2-40B4-BE49-F238E27FC236}">
                <a16:creationId xmlns:a16="http://schemas.microsoft.com/office/drawing/2014/main" id="{AC7B6306-5344-4DAE-A1E2-C62ECFF7F648}"/>
              </a:ext>
            </a:extLst>
          </p:cNvPr>
          <p:cNvPicPr>
            <a:picLocks noChangeAspect="1"/>
          </p:cNvPicPr>
          <p:nvPr/>
        </p:nvPicPr>
        <p:blipFill>
          <a:blip r:embed="rId9"/>
          <a:stretch>
            <a:fillRect/>
          </a:stretch>
        </p:blipFill>
        <p:spPr>
          <a:xfrm>
            <a:off x="2581818" y="4538166"/>
            <a:ext cx="2804159" cy="2103120"/>
          </a:xfrm>
          <a:prstGeom prst="rect">
            <a:avLst/>
          </a:prstGeom>
        </p:spPr>
      </p:pic>
      <p:pic>
        <p:nvPicPr>
          <p:cNvPr id="37" name="Picture 36">
            <a:extLst>
              <a:ext uri="{FF2B5EF4-FFF2-40B4-BE49-F238E27FC236}">
                <a16:creationId xmlns:a16="http://schemas.microsoft.com/office/drawing/2014/main" id="{32097EF3-F05A-4A8E-A536-6FAA9AC28219}"/>
              </a:ext>
            </a:extLst>
          </p:cNvPr>
          <p:cNvPicPr>
            <a:picLocks noChangeAspect="1"/>
          </p:cNvPicPr>
          <p:nvPr/>
        </p:nvPicPr>
        <p:blipFill>
          <a:blip r:embed="rId10"/>
          <a:stretch>
            <a:fillRect/>
          </a:stretch>
        </p:blipFill>
        <p:spPr>
          <a:xfrm>
            <a:off x="5240772" y="4573213"/>
            <a:ext cx="2710701" cy="2033026"/>
          </a:xfrm>
          <a:prstGeom prst="rect">
            <a:avLst/>
          </a:prstGeom>
        </p:spPr>
      </p:pic>
      <p:sp>
        <p:nvSpPr>
          <p:cNvPr id="41" name="TextBox 40">
            <a:extLst>
              <a:ext uri="{FF2B5EF4-FFF2-40B4-BE49-F238E27FC236}">
                <a16:creationId xmlns:a16="http://schemas.microsoft.com/office/drawing/2014/main" id="{28824883-690B-4C6A-9191-E248541ED3DE}"/>
              </a:ext>
            </a:extLst>
          </p:cNvPr>
          <p:cNvSpPr txBox="1"/>
          <p:nvPr/>
        </p:nvSpPr>
        <p:spPr>
          <a:xfrm>
            <a:off x="8224736" y="1203918"/>
            <a:ext cx="3196244" cy="1200329"/>
          </a:xfrm>
          <a:prstGeom prst="rect">
            <a:avLst/>
          </a:prstGeom>
          <a:noFill/>
        </p:spPr>
        <p:txBody>
          <a:bodyPr wrap="square" rtlCol="0">
            <a:spAutoFit/>
          </a:bodyPr>
          <a:lstStyle/>
          <a:p>
            <a:r>
              <a:rPr lang="en-US"/>
              <a:t>Minimum MPR correspond to the needed MPR for the best filter per allocation configuration</a:t>
            </a:r>
          </a:p>
        </p:txBody>
      </p:sp>
      <p:sp>
        <p:nvSpPr>
          <p:cNvPr id="42" name="TextBox 41">
            <a:extLst>
              <a:ext uri="{FF2B5EF4-FFF2-40B4-BE49-F238E27FC236}">
                <a16:creationId xmlns:a16="http://schemas.microsoft.com/office/drawing/2014/main" id="{E0AB18B8-53F9-44F4-B8BE-1427590E4653}"/>
              </a:ext>
            </a:extLst>
          </p:cNvPr>
          <p:cNvSpPr txBox="1"/>
          <p:nvPr/>
        </p:nvSpPr>
        <p:spPr>
          <a:xfrm>
            <a:off x="8364667" y="3166414"/>
            <a:ext cx="3196244" cy="1200329"/>
          </a:xfrm>
          <a:prstGeom prst="rect">
            <a:avLst/>
          </a:prstGeom>
          <a:noFill/>
        </p:spPr>
        <p:txBody>
          <a:bodyPr wrap="square" rtlCol="0">
            <a:spAutoFit/>
          </a:bodyPr>
          <a:lstStyle/>
          <a:p>
            <a:r>
              <a:rPr lang="en-US"/>
              <a:t>Maximum MPR correspond to the needed MPR for the worst filter per allocation configuration</a:t>
            </a:r>
          </a:p>
        </p:txBody>
      </p:sp>
    </p:spTree>
    <p:extLst>
      <p:ext uri="{BB962C8B-B14F-4D97-AF65-F5344CB8AC3E}">
        <p14:creationId xmlns:p14="http://schemas.microsoft.com/office/powerpoint/2010/main" val="3752937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2.2- Discussion. Minimum MPR </a:t>
            </a:r>
            <a:r>
              <a:rPr lang="en-US" err="1"/>
              <a:t>w.r.t.</a:t>
            </a:r>
            <a:r>
              <a:rPr lang="en-US"/>
              <a:t> 29 dBm (best filter results)</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6" name="Picture 15">
            <a:extLst>
              <a:ext uri="{FF2B5EF4-FFF2-40B4-BE49-F238E27FC236}">
                <a16:creationId xmlns:a16="http://schemas.microsoft.com/office/drawing/2014/main" id="{374E9D7E-D2A9-4BAA-A744-453C2403602F}"/>
              </a:ext>
            </a:extLst>
          </p:cNvPr>
          <p:cNvPicPr>
            <a:picLocks noChangeAspect="1"/>
          </p:cNvPicPr>
          <p:nvPr/>
        </p:nvPicPr>
        <p:blipFill>
          <a:blip r:embed="rId2"/>
          <a:stretch>
            <a:fillRect/>
          </a:stretch>
        </p:blipFill>
        <p:spPr>
          <a:xfrm>
            <a:off x="168152" y="998923"/>
            <a:ext cx="2804160" cy="2103120"/>
          </a:xfrm>
          <a:prstGeom prst="rect">
            <a:avLst/>
          </a:prstGeom>
        </p:spPr>
      </p:pic>
      <p:pic>
        <p:nvPicPr>
          <p:cNvPr id="20" name="Picture 19">
            <a:extLst>
              <a:ext uri="{FF2B5EF4-FFF2-40B4-BE49-F238E27FC236}">
                <a16:creationId xmlns:a16="http://schemas.microsoft.com/office/drawing/2014/main" id="{F086038E-3F9C-4DD0-9BA1-8283675314B5}"/>
              </a:ext>
            </a:extLst>
          </p:cNvPr>
          <p:cNvPicPr>
            <a:picLocks noChangeAspect="1"/>
          </p:cNvPicPr>
          <p:nvPr/>
        </p:nvPicPr>
        <p:blipFill>
          <a:blip r:embed="rId3"/>
          <a:stretch>
            <a:fillRect/>
          </a:stretch>
        </p:blipFill>
        <p:spPr>
          <a:xfrm>
            <a:off x="2695360" y="958163"/>
            <a:ext cx="2804160" cy="2103120"/>
          </a:xfrm>
          <a:prstGeom prst="rect">
            <a:avLst/>
          </a:prstGeom>
        </p:spPr>
      </p:pic>
      <p:pic>
        <p:nvPicPr>
          <p:cNvPr id="9" name="Picture 8">
            <a:extLst>
              <a:ext uri="{FF2B5EF4-FFF2-40B4-BE49-F238E27FC236}">
                <a16:creationId xmlns:a16="http://schemas.microsoft.com/office/drawing/2014/main" id="{5C00F910-0D04-432A-B350-7D3D5B2AF3D0}"/>
              </a:ext>
            </a:extLst>
          </p:cNvPr>
          <p:cNvPicPr>
            <a:picLocks noChangeAspect="1"/>
          </p:cNvPicPr>
          <p:nvPr/>
        </p:nvPicPr>
        <p:blipFill>
          <a:blip r:embed="rId4"/>
          <a:stretch>
            <a:fillRect/>
          </a:stretch>
        </p:blipFill>
        <p:spPr>
          <a:xfrm>
            <a:off x="173483" y="2768138"/>
            <a:ext cx="2798829" cy="2103120"/>
          </a:xfrm>
          <a:prstGeom prst="rect">
            <a:avLst/>
          </a:prstGeom>
        </p:spPr>
      </p:pic>
      <p:pic>
        <p:nvPicPr>
          <p:cNvPr id="13" name="Picture 12">
            <a:extLst>
              <a:ext uri="{FF2B5EF4-FFF2-40B4-BE49-F238E27FC236}">
                <a16:creationId xmlns:a16="http://schemas.microsoft.com/office/drawing/2014/main" id="{601DC9F8-E591-4354-A397-C9CDBEE06ED8}"/>
              </a:ext>
            </a:extLst>
          </p:cNvPr>
          <p:cNvPicPr>
            <a:picLocks noChangeAspect="1"/>
          </p:cNvPicPr>
          <p:nvPr/>
        </p:nvPicPr>
        <p:blipFill>
          <a:blip r:embed="rId5"/>
          <a:stretch>
            <a:fillRect/>
          </a:stretch>
        </p:blipFill>
        <p:spPr>
          <a:xfrm>
            <a:off x="2695360" y="2828527"/>
            <a:ext cx="2798829" cy="2103120"/>
          </a:xfrm>
          <a:prstGeom prst="rect">
            <a:avLst/>
          </a:prstGeom>
        </p:spPr>
      </p:pic>
      <p:pic>
        <p:nvPicPr>
          <p:cNvPr id="27" name="Picture 26">
            <a:extLst>
              <a:ext uri="{FF2B5EF4-FFF2-40B4-BE49-F238E27FC236}">
                <a16:creationId xmlns:a16="http://schemas.microsoft.com/office/drawing/2014/main" id="{6ADCD669-59D1-4AB7-B8FC-AEC46C340B85}"/>
              </a:ext>
            </a:extLst>
          </p:cNvPr>
          <p:cNvPicPr>
            <a:picLocks noChangeAspect="1"/>
          </p:cNvPicPr>
          <p:nvPr/>
        </p:nvPicPr>
        <p:blipFill>
          <a:blip r:embed="rId6"/>
          <a:stretch>
            <a:fillRect/>
          </a:stretch>
        </p:blipFill>
        <p:spPr>
          <a:xfrm>
            <a:off x="175963" y="4660103"/>
            <a:ext cx="2804160" cy="2103120"/>
          </a:xfrm>
          <a:prstGeom prst="rect">
            <a:avLst/>
          </a:prstGeom>
        </p:spPr>
      </p:pic>
      <p:pic>
        <p:nvPicPr>
          <p:cNvPr id="29" name="Picture 28">
            <a:extLst>
              <a:ext uri="{FF2B5EF4-FFF2-40B4-BE49-F238E27FC236}">
                <a16:creationId xmlns:a16="http://schemas.microsoft.com/office/drawing/2014/main" id="{9F394593-6789-4E5B-80CF-D089AC13E3AF}"/>
              </a:ext>
            </a:extLst>
          </p:cNvPr>
          <p:cNvPicPr>
            <a:picLocks noChangeAspect="1"/>
          </p:cNvPicPr>
          <p:nvPr/>
        </p:nvPicPr>
        <p:blipFill>
          <a:blip r:embed="rId7"/>
          <a:stretch>
            <a:fillRect/>
          </a:stretch>
        </p:blipFill>
        <p:spPr>
          <a:xfrm>
            <a:off x="2688789" y="4660103"/>
            <a:ext cx="2804160" cy="2103120"/>
          </a:xfrm>
          <a:prstGeom prst="rect">
            <a:avLst/>
          </a:prstGeom>
        </p:spPr>
      </p:pic>
      <p:pic>
        <p:nvPicPr>
          <p:cNvPr id="32" name="Picture 31">
            <a:extLst>
              <a:ext uri="{FF2B5EF4-FFF2-40B4-BE49-F238E27FC236}">
                <a16:creationId xmlns:a16="http://schemas.microsoft.com/office/drawing/2014/main" id="{4683B523-1654-4AA4-8046-A740C661CF91}"/>
              </a:ext>
            </a:extLst>
          </p:cNvPr>
          <p:cNvPicPr>
            <a:picLocks noChangeAspect="1"/>
          </p:cNvPicPr>
          <p:nvPr/>
        </p:nvPicPr>
        <p:blipFill>
          <a:blip r:embed="rId8"/>
          <a:stretch>
            <a:fillRect/>
          </a:stretch>
        </p:blipFill>
        <p:spPr>
          <a:xfrm>
            <a:off x="5211906" y="958163"/>
            <a:ext cx="2804160" cy="2103120"/>
          </a:xfrm>
          <a:prstGeom prst="rect">
            <a:avLst/>
          </a:prstGeom>
        </p:spPr>
      </p:pic>
      <p:pic>
        <p:nvPicPr>
          <p:cNvPr id="33" name="Picture 32">
            <a:extLst>
              <a:ext uri="{FF2B5EF4-FFF2-40B4-BE49-F238E27FC236}">
                <a16:creationId xmlns:a16="http://schemas.microsoft.com/office/drawing/2014/main" id="{F9C36EC9-CF05-4D33-914D-41D554DBA504}"/>
              </a:ext>
            </a:extLst>
          </p:cNvPr>
          <p:cNvPicPr>
            <a:picLocks noChangeAspect="1"/>
          </p:cNvPicPr>
          <p:nvPr/>
        </p:nvPicPr>
        <p:blipFill>
          <a:blip r:embed="rId9"/>
          <a:stretch>
            <a:fillRect/>
          </a:stretch>
        </p:blipFill>
        <p:spPr>
          <a:xfrm>
            <a:off x="5201615" y="2810844"/>
            <a:ext cx="2798829" cy="2103120"/>
          </a:xfrm>
          <a:prstGeom prst="rect">
            <a:avLst/>
          </a:prstGeom>
        </p:spPr>
      </p:pic>
      <p:sp>
        <p:nvSpPr>
          <p:cNvPr id="38" name="TextBox 37">
            <a:extLst>
              <a:ext uri="{FF2B5EF4-FFF2-40B4-BE49-F238E27FC236}">
                <a16:creationId xmlns:a16="http://schemas.microsoft.com/office/drawing/2014/main" id="{9F5B1B3F-3B7D-4261-8863-144D0AA0FB9D}"/>
              </a:ext>
            </a:extLst>
          </p:cNvPr>
          <p:cNvSpPr txBox="1"/>
          <p:nvPr/>
        </p:nvSpPr>
        <p:spPr>
          <a:xfrm>
            <a:off x="8224736" y="1203918"/>
            <a:ext cx="3196244" cy="1200329"/>
          </a:xfrm>
          <a:prstGeom prst="rect">
            <a:avLst/>
          </a:prstGeom>
          <a:noFill/>
        </p:spPr>
        <p:txBody>
          <a:bodyPr wrap="square" rtlCol="0">
            <a:spAutoFit/>
          </a:bodyPr>
          <a:lstStyle/>
          <a:p>
            <a:r>
              <a:rPr lang="en-US"/>
              <a:t>Minimum MPR correspond to the needed MPR for the best filter per allocation configuration</a:t>
            </a:r>
          </a:p>
        </p:txBody>
      </p:sp>
      <p:sp>
        <p:nvSpPr>
          <p:cNvPr id="39" name="TextBox 38">
            <a:extLst>
              <a:ext uri="{FF2B5EF4-FFF2-40B4-BE49-F238E27FC236}">
                <a16:creationId xmlns:a16="http://schemas.microsoft.com/office/drawing/2014/main" id="{FF9E1692-2331-4CC8-BA4B-C824E51EDC4E}"/>
              </a:ext>
            </a:extLst>
          </p:cNvPr>
          <p:cNvSpPr txBox="1"/>
          <p:nvPr/>
        </p:nvSpPr>
        <p:spPr>
          <a:xfrm>
            <a:off x="8194256" y="3177916"/>
            <a:ext cx="3196244" cy="1200329"/>
          </a:xfrm>
          <a:prstGeom prst="rect">
            <a:avLst/>
          </a:prstGeom>
          <a:noFill/>
        </p:spPr>
        <p:txBody>
          <a:bodyPr wrap="square" rtlCol="0">
            <a:spAutoFit/>
          </a:bodyPr>
          <a:lstStyle/>
          <a:p>
            <a:r>
              <a:rPr lang="en-US"/>
              <a:t>Maximum MPR correspond to the needed MPR for the worst filter per allocation configuration</a:t>
            </a:r>
          </a:p>
        </p:txBody>
      </p:sp>
      <p:pic>
        <p:nvPicPr>
          <p:cNvPr id="4" name="Picture 3">
            <a:extLst>
              <a:ext uri="{FF2B5EF4-FFF2-40B4-BE49-F238E27FC236}">
                <a16:creationId xmlns:a16="http://schemas.microsoft.com/office/drawing/2014/main" id="{2EE790CF-E912-453A-ADE0-2818B158A5DE}"/>
              </a:ext>
            </a:extLst>
          </p:cNvPr>
          <p:cNvPicPr>
            <a:picLocks noChangeAspect="1"/>
          </p:cNvPicPr>
          <p:nvPr/>
        </p:nvPicPr>
        <p:blipFill>
          <a:blip r:embed="rId10"/>
          <a:stretch>
            <a:fillRect/>
          </a:stretch>
        </p:blipFill>
        <p:spPr>
          <a:xfrm>
            <a:off x="5211906" y="4640448"/>
            <a:ext cx="2804160" cy="2103120"/>
          </a:xfrm>
          <a:prstGeom prst="rect">
            <a:avLst/>
          </a:prstGeom>
        </p:spPr>
      </p:pic>
    </p:spTree>
    <p:extLst>
      <p:ext uri="{BB962C8B-B14F-4D97-AF65-F5344CB8AC3E}">
        <p14:creationId xmlns:p14="http://schemas.microsoft.com/office/powerpoint/2010/main" val="1781176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2.2- Discussion. Minimum MPR </a:t>
            </a:r>
            <a:r>
              <a:rPr lang="en-US" err="1"/>
              <a:t>w.r.t.</a:t>
            </a:r>
            <a:r>
              <a:rPr lang="en-US"/>
              <a:t> 29 dBm (best filter results)</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5" name="Picture 4">
            <a:extLst>
              <a:ext uri="{FF2B5EF4-FFF2-40B4-BE49-F238E27FC236}">
                <a16:creationId xmlns:a16="http://schemas.microsoft.com/office/drawing/2014/main" id="{F9E4F613-1203-40DB-AB5B-985A36ABFC0C}"/>
              </a:ext>
            </a:extLst>
          </p:cNvPr>
          <p:cNvPicPr>
            <a:picLocks noChangeAspect="1"/>
          </p:cNvPicPr>
          <p:nvPr/>
        </p:nvPicPr>
        <p:blipFill>
          <a:blip r:embed="rId2"/>
          <a:stretch>
            <a:fillRect/>
          </a:stretch>
        </p:blipFill>
        <p:spPr>
          <a:xfrm>
            <a:off x="241612" y="1102428"/>
            <a:ext cx="2804160" cy="2103120"/>
          </a:xfrm>
          <a:prstGeom prst="rect">
            <a:avLst/>
          </a:prstGeom>
        </p:spPr>
      </p:pic>
      <p:pic>
        <p:nvPicPr>
          <p:cNvPr id="13" name="Picture 12">
            <a:extLst>
              <a:ext uri="{FF2B5EF4-FFF2-40B4-BE49-F238E27FC236}">
                <a16:creationId xmlns:a16="http://schemas.microsoft.com/office/drawing/2014/main" id="{EAFD0FFC-F8E7-4811-9997-C15A123A09A7}"/>
              </a:ext>
            </a:extLst>
          </p:cNvPr>
          <p:cNvPicPr>
            <a:picLocks noChangeAspect="1"/>
          </p:cNvPicPr>
          <p:nvPr/>
        </p:nvPicPr>
        <p:blipFill>
          <a:blip r:embed="rId3"/>
          <a:stretch>
            <a:fillRect/>
          </a:stretch>
        </p:blipFill>
        <p:spPr>
          <a:xfrm>
            <a:off x="2866818" y="1028946"/>
            <a:ext cx="2804160" cy="2103120"/>
          </a:xfrm>
          <a:prstGeom prst="rect">
            <a:avLst/>
          </a:prstGeom>
        </p:spPr>
      </p:pic>
      <p:pic>
        <p:nvPicPr>
          <p:cNvPr id="9" name="Picture 8">
            <a:extLst>
              <a:ext uri="{FF2B5EF4-FFF2-40B4-BE49-F238E27FC236}">
                <a16:creationId xmlns:a16="http://schemas.microsoft.com/office/drawing/2014/main" id="{E36AC5AA-BB90-40DE-8EF4-7A9168D45E51}"/>
              </a:ext>
            </a:extLst>
          </p:cNvPr>
          <p:cNvPicPr>
            <a:picLocks noChangeAspect="1"/>
          </p:cNvPicPr>
          <p:nvPr/>
        </p:nvPicPr>
        <p:blipFill>
          <a:blip r:embed="rId4"/>
          <a:stretch>
            <a:fillRect/>
          </a:stretch>
        </p:blipFill>
        <p:spPr>
          <a:xfrm>
            <a:off x="246943" y="2993884"/>
            <a:ext cx="2798829" cy="2103120"/>
          </a:xfrm>
          <a:prstGeom prst="rect">
            <a:avLst/>
          </a:prstGeom>
        </p:spPr>
      </p:pic>
      <p:pic>
        <p:nvPicPr>
          <p:cNvPr id="7" name="Picture 6">
            <a:extLst>
              <a:ext uri="{FF2B5EF4-FFF2-40B4-BE49-F238E27FC236}">
                <a16:creationId xmlns:a16="http://schemas.microsoft.com/office/drawing/2014/main" id="{1A29932D-2418-46AE-A1B7-14867B2A7D04}"/>
              </a:ext>
            </a:extLst>
          </p:cNvPr>
          <p:cNvPicPr>
            <a:picLocks noChangeAspect="1"/>
          </p:cNvPicPr>
          <p:nvPr/>
        </p:nvPicPr>
        <p:blipFill>
          <a:blip r:embed="rId5"/>
          <a:stretch>
            <a:fillRect/>
          </a:stretch>
        </p:blipFill>
        <p:spPr>
          <a:xfrm>
            <a:off x="2869483" y="2993884"/>
            <a:ext cx="2798829" cy="2103120"/>
          </a:xfrm>
          <a:prstGeom prst="rect">
            <a:avLst/>
          </a:prstGeom>
        </p:spPr>
      </p:pic>
      <p:pic>
        <p:nvPicPr>
          <p:cNvPr id="11" name="Picture 10">
            <a:extLst>
              <a:ext uri="{FF2B5EF4-FFF2-40B4-BE49-F238E27FC236}">
                <a16:creationId xmlns:a16="http://schemas.microsoft.com/office/drawing/2014/main" id="{F4B9C739-81F1-4DC3-B4A0-2A8CECEBFAB5}"/>
              </a:ext>
            </a:extLst>
          </p:cNvPr>
          <p:cNvPicPr>
            <a:picLocks noChangeAspect="1"/>
          </p:cNvPicPr>
          <p:nvPr/>
        </p:nvPicPr>
        <p:blipFill>
          <a:blip r:embed="rId6"/>
          <a:stretch>
            <a:fillRect/>
          </a:stretch>
        </p:blipFill>
        <p:spPr>
          <a:xfrm>
            <a:off x="233878" y="4827821"/>
            <a:ext cx="2804159" cy="2103120"/>
          </a:xfrm>
          <a:prstGeom prst="rect">
            <a:avLst/>
          </a:prstGeom>
        </p:spPr>
      </p:pic>
      <p:pic>
        <p:nvPicPr>
          <p:cNvPr id="14" name="Picture 13">
            <a:extLst>
              <a:ext uri="{FF2B5EF4-FFF2-40B4-BE49-F238E27FC236}">
                <a16:creationId xmlns:a16="http://schemas.microsoft.com/office/drawing/2014/main" id="{D8EFE939-5AB6-406B-A63C-4A485EDD4C63}"/>
              </a:ext>
            </a:extLst>
          </p:cNvPr>
          <p:cNvPicPr>
            <a:picLocks noChangeAspect="1"/>
          </p:cNvPicPr>
          <p:nvPr/>
        </p:nvPicPr>
        <p:blipFill>
          <a:blip r:embed="rId7"/>
          <a:stretch>
            <a:fillRect/>
          </a:stretch>
        </p:blipFill>
        <p:spPr>
          <a:xfrm>
            <a:off x="2856417" y="4827821"/>
            <a:ext cx="2804160" cy="2103120"/>
          </a:xfrm>
          <a:prstGeom prst="rect">
            <a:avLst/>
          </a:prstGeom>
        </p:spPr>
      </p:pic>
      <p:sp>
        <p:nvSpPr>
          <p:cNvPr id="17" name="TextBox 16">
            <a:extLst>
              <a:ext uri="{FF2B5EF4-FFF2-40B4-BE49-F238E27FC236}">
                <a16:creationId xmlns:a16="http://schemas.microsoft.com/office/drawing/2014/main" id="{DE59246A-B80C-4AB1-98B7-216756FFAD7E}"/>
              </a:ext>
            </a:extLst>
          </p:cNvPr>
          <p:cNvSpPr txBox="1"/>
          <p:nvPr/>
        </p:nvSpPr>
        <p:spPr>
          <a:xfrm>
            <a:off x="7584464" y="1243052"/>
            <a:ext cx="3196244" cy="1200329"/>
          </a:xfrm>
          <a:prstGeom prst="rect">
            <a:avLst/>
          </a:prstGeom>
          <a:noFill/>
        </p:spPr>
        <p:txBody>
          <a:bodyPr wrap="square" rtlCol="0">
            <a:spAutoFit/>
          </a:bodyPr>
          <a:lstStyle/>
          <a:p>
            <a:r>
              <a:rPr lang="en-US"/>
              <a:t>Minimum MPR correspond to the needed MPR for the best filter per allocation configuration</a:t>
            </a:r>
          </a:p>
        </p:txBody>
      </p:sp>
      <p:sp>
        <p:nvSpPr>
          <p:cNvPr id="18" name="TextBox 17">
            <a:extLst>
              <a:ext uri="{FF2B5EF4-FFF2-40B4-BE49-F238E27FC236}">
                <a16:creationId xmlns:a16="http://schemas.microsoft.com/office/drawing/2014/main" id="{566D86AA-E4D3-4613-9E19-21AE096DF541}"/>
              </a:ext>
            </a:extLst>
          </p:cNvPr>
          <p:cNvSpPr txBox="1"/>
          <p:nvPr/>
        </p:nvSpPr>
        <p:spPr>
          <a:xfrm>
            <a:off x="7584464" y="3205548"/>
            <a:ext cx="3196244" cy="1200329"/>
          </a:xfrm>
          <a:prstGeom prst="rect">
            <a:avLst/>
          </a:prstGeom>
          <a:noFill/>
        </p:spPr>
        <p:txBody>
          <a:bodyPr wrap="square" rtlCol="0">
            <a:spAutoFit/>
          </a:bodyPr>
          <a:lstStyle/>
          <a:p>
            <a:r>
              <a:rPr lang="en-US"/>
              <a:t>Maximum MPR correspond to the needed MPR for the worst filter per allocation configuration</a:t>
            </a:r>
          </a:p>
        </p:txBody>
      </p:sp>
    </p:spTree>
    <p:extLst>
      <p:ext uri="{BB962C8B-B14F-4D97-AF65-F5344CB8AC3E}">
        <p14:creationId xmlns:p14="http://schemas.microsoft.com/office/powerpoint/2010/main" val="3206573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2.2- Discussion. Minimum MPR </a:t>
            </a:r>
            <a:r>
              <a:rPr lang="en-US" err="1"/>
              <a:t>w.r.t.</a:t>
            </a:r>
            <a:r>
              <a:rPr lang="en-US"/>
              <a:t> 29 dBm (best filter results)</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9" name="Picture 18">
            <a:extLst>
              <a:ext uri="{FF2B5EF4-FFF2-40B4-BE49-F238E27FC236}">
                <a16:creationId xmlns:a16="http://schemas.microsoft.com/office/drawing/2014/main" id="{813F359A-38D0-40A6-BCC2-01B6C49F7206}"/>
              </a:ext>
            </a:extLst>
          </p:cNvPr>
          <p:cNvPicPr>
            <a:picLocks noChangeAspect="1"/>
          </p:cNvPicPr>
          <p:nvPr/>
        </p:nvPicPr>
        <p:blipFill>
          <a:blip r:embed="rId2"/>
          <a:stretch>
            <a:fillRect/>
          </a:stretch>
        </p:blipFill>
        <p:spPr>
          <a:xfrm>
            <a:off x="236147" y="1089848"/>
            <a:ext cx="2804160" cy="2103120"/>
          </a:xfrm>
          <a:prstGeom prst="rect">
            <a:avLst/>
          </a:prstGeom>
        </p:spPr>
      </p:pic>
      <p:pic>
        <p:nvPicPr>
          <p:cNvPr id="4" name="Picture 3">
            <a:extLst>
              <a:ext uri="{FF2B5EF4-FFF2-40B4-BE49-F238E27FC236}">
                <a16:creationId xmlns:a16="http://schemas.microsoft.com/office/drawing/2014/main" id="{F907FEC5-69D2-4349-86C9-06976C89CDE8}"/>
              </a:ext>
            </a:extLst>
          </p:cNvPr>
          <p:cNvPicPr>
            <a:picLocks noChangeAspect="1"/>
          </p:cNvPicPr>
          <p:nvPr/>
        </p:nvPicPr>
        <p:blipFill>
          <a:blip r:embed="rId3"/>
          <a:stretch>
            <a:fillRect/>
          </a:stretch>
        </p:blipFill>
        <p:spPr>
          <a:xfrm>
            <a:off x="2793219" y="1095991"/>
            <a:ext cx="2804160" cy="2103120"/>
          </a:xfrm>
          <a:prstGeom prst="rect">
            <a:avLst/>
          </a:prstGeom>
        </p:spPr>
      </p:pic>
      <p:pic>
        <p:nvPicPr>
          <p:cNvPr id="11" name="Picture 10">
            <a:extLst>
              <a:ext uri="{FF2B5EF4-FFF2-40B4-BE49-F238E27FC236}">
                <a16:creationId xmlns:a16="http://schemas.microsoft.com/office/drawing/2014/main" id="{800F4C63-FE4F-4875-A56E-0C12D11C6788}"/>
              </a:ext>
            </a:extLst>
          </p:cNvPr>
          <p:cNvPicPr>
            <a:picLocks noChangeAspect="1"/>
          </p:cNvPicPr>
          <p:nvPr/>
        </p:nvPicPr>
        <p:blipFill>
          <a:blip r:embed="rId4"/>
          <a:stretch>
            <a:fillRect/>
          </a:stretch>
        </p:blipFill>
        <p:spPr>
          <a:xfrm>
            <a:off x="241478" y="3004981"/>
            <a:ext cx="2798829" cy="2103120"/>
          </a:xfrm>
          <a:prstGeom prst="rect">
            <a:avLst/>
          </a:prstGeom>
        </p:spPr>
      </p:pic>
      <p:pic>
        <p:nvPicPr>
          <p:cNvPr id="16" name="Picture 15">
            <a:extLst>
              <a:ext uri="{FF2B5EF4-FFF2-40B4-BE49-F238E27FC236}">
                <a16:creationId xmlns:a16="http://schemas.microsoft.com/office/drawing/2014/main" id="{72D8D34C-232D-43E0-8253-F01128693FFC}"/>
              </a:ext>
            </a:extLst>
          </p:cNvPr>
          <p:cNvPicPr>
            <a:picLocks noChangeAspect="1"/>
          </p:cNvPicPr>
          <p:nvPr/>
        </p:nvPicPr>
        <p:blipFill>
          <a:blip r:embed="rId5"/>
          <a:stretch>
            <a:fillRect/>
          </a:stretch>
        </p:blipFill>
        <p:spPr>
          <a:xfrm>
            <a:off x="2730874" y="2998838"/>
            <a:ext cx="2804160" cy="2103120"/>
          </a:xfrm>
          <a:prstGeom prst="rect">
            <a:avLst/>
          </a:prstGeom>
        </p:spPr>
      </p:pic>
      <p:pic>
        <p:nvPicPr>
          <p:cNvPr id="21" name="Picture 20">
            <a:extLst>
              <a:ext uri="{FF2B5EF4-FFF2-40B4-BE49-F238E27FC236}">
                <a16:creationId xmlns:a16="http://schemas.microsoft.com/office/drawing/2014/main" id="{0249DF0C-8486-46B9-951E-0A1581DEDF25}"/>
              </a:ext>
            </a:extLst>
          </p:cNvPr>
          <p:cNvPicPr>
            <a:picLocks noChangeAspect="1"/>
          </p:cNvPicPr>
          <p:nvPr/>
        </p:nvPicPr>
        <p:blipFill>
          <a:blip r:embed="rId6"/>
          <a:stretch>
            <a:fillRect/>
          </a:stretch>
        </p:blipFill>
        <p:spPr>
          <a:xfrm>
            <a:off x="236147" y="4849851"/>
            <a:ext cx="2804160" cy="2103120"/>
          </a:xfrm>
          <a:prstGeom prst="rect">
            <a:avLst/>
          </a:prstGeom>
        </p:spPr>
      </p:pic>
      <p:pic>
        <p:nvPicPr>
          <p:cNvPr id="23" name="Picture 22">
            <a:extLst>
              <a:ext uri="{FF2B5EF4-FFF2-40B4-BE49-F238E27FC236}">
                <a16:creationId xmlns:a16="http://schemas.microsoft.com/office/drawing/2014/main" id="{1C3075C1-A591-401C-A967-EDA696784277}"/>
              </a:ext>
            </a:extLst>
          </p:cNvPr>
          <p:cNvPicPr>
            <a:picLocks noChangeAspect="1"/>
          </p:cNvPicPr>
          <p:nvPr/>
        </p:nvPicPr>
        <p:blipFill>
          <a:blip r:embed="rId7"/>
          <a:stretch>
            <a:fillRect/>
          </a:stretch>
        </p:blipFill>
        <p:spPr>
          <a:xfrm>
            <a:off x="2730874" y="4825493"/>
            <a:ext cx="2804160" cy="2103120"/>
          </a:xfrm>
          <a:prstGeom prst="rect">
            <a:avLst/>
          </a:prstGeom>
        </p:spPr>
      </p:pic>
      <p:sp>
        <p:nvSpPr>
          <p:cNvPr id="25" name="TextBox 24">
            <a:extLst>
              <a:ext uri="{FF2B5EF4-FFF2-40B4-BE49-F238E27FC236}">
                <a16:creationId xmlns:a16="http://schemas.microsoft.com/office/drawing/2014/main" id="{D522B435-A3A6-4F02-967C-23DBD05D3FA3}"/>
              </a:ext>
            </a:extLst>
          </p:cNvPr>
          <p:cNvSpPr txBox="1"/>
          <p:nvPr/>
        </p:nvSpPr>
        <p:spPr>
          <a:xfrm>
            <a:off x="7020843" y="1466504"/>
            <a:ext cx="3196244" cy="1200329"/>
          </a:xfrm>
          <a:prstGeom prst="rect">
            <a:avLst/>
          </a:prstGeom>
          <a:noFill/>
        </p:spPr>
        <p:txBody>
          <a:bodyPr wrap="square" rtlCol="0">
            <a:spAutoFit/>
          </a:bodyPr>
          <a:lstStyle/>
          <a:p>
            <a:r>
              <a:rPr lang="en-US"/>
              <a:t>Minimum MPR correspond to the needed MPR for the best filter per allocation configuration</a:t>
            </a:r>
          </a:p>
        </p:txBody>
      </p:sp>
      <p:sp>
        <p:nvSpPr>
          <p:cNvPr id="26" name="TextBox 25">
            <a:extLst>
              <a:ext uri="{FF2B5EF4-FFF2-40B4-BE49-F238E27FC236}">
                <a16:creationId xmlns:a16="http://schemas.microsoft.com/office/drawing/2014/main" id="{CFD69405-7F93-4896-9B1F-2A810EDDDFD7}"/>
              </a:ext>
            </a:extLst>
          </p:cNvPr>
          <p:cNvSpPr txBox="1"/>
          <p:nvPr/>
        </p:nvSpPr>
        <p:spPr>
          <a:xfrm>
            <a:off x="7020843" y="3439779"/>
            <a:ext cx="3196244" cy="1200329"/>
          </a:xfrm>
          <a:prstGeom prst="rect">
            <a:avLst/>
          </a:prstGeom>
          <a:noFill/>
        </p:spPr>
        <p:txBody>
          <a:bodyPr wrap="square" rtlCol="0">
            <a:spAutoFit/>
          </a:bodyPr>
          <a:lstStyle/>
          <a:p>
            <a:r>
              <a:rPr lang="en-US"/>
              <a:t>Maximum MPR correspond to the needed MPR for the worst filter per allocation configuration</a:t>
            </a:r>
          </a:p>
        </p:txBody>
      </p:sp>
    </p:spTree>
    <p:extLst>
      <p:ext uri="{BB962C8B-B14F-4D97-AF65-F5344CB8AC3E}">
        <p14:creationId xmlns:p14="http://schemas.microsoft.com/office/powerpoint/2010/main" val="1512783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2.2- Discussion. Minimum MPR </a:t>
            </a:r>
            <a:r>
              <a:rPr lang="en-US" err="1"/>
              <a:t>w.r.t.</a:t>
            </a:r>
            <a:r>
              <a:rPr lang="en-US"/>
              <a:t> 29 dBm (best filter results)</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9" name="Content Placeholder 2">
            <a:extLst>
              <a:ext uri="{FF2B5EF4-FFF2-40B4-BE49-F238E27FC236}">
                <a16:creationId xmlns:a16="http://schemas.microsoft.com/office/drawing/2014/main" id="{928B6F4C-258F-4513-A757-794E3F8F6EDF}"/>
              </a:ext>
            </a:extLst>
          </p:cNvPr>
          <p:cNvSpPr>
            <a:spLocks noGrp="1"/>
          </p:cNvSpPr>
          <p:nvPr>
            <p:ph idx="1"/>
          </p:nvPr>
        </p:nvSpPr>
        <p:spPr>
          <a:xfrm>
            <a:off x="730623" y="1489958"/>
            <a:ext cx="10282518" cy="4292277"/>
          </a:xfrm>
        </p:spPr>
        <p:txBody>
          <a:bodyPr vert="horz" lIns="91440" tIns="45720" rIns="91440" bIns="45720" rtlCol="0" anchor="t">
            <a:normAutofit/>
          </a:bodyPr>
          <a:lstStyle/>
          <a:p>
            <a:pPr marL="0" indent="0">
              <a:buNone/>
            </a:pPr>
            <a:r>
              <a:rPr lang="en-US" sz="2400" b="1" i="1"/>
              <a:t>Observation 2</a:t>
            </a:r>
            <a:r>
              <a:rPr lang="en-US" sz="2400" i="1"/>
              <a:t>: The required MPR depends on the filter, and there can be up to 1 dB difference in required MPR for different filters.</a:t>
            </a:r>
          </a:p>
          <a:p>
            <a:pPr marL="0" indent="0">
              <a:buNone/>
            </a:pPr>
            <a:r>
              <a:rPr lang="en-US" sz="2400" b="1" i="1"/>
              <a:t>Observation 3: </a:t>
            </a:r>
            <a:r>
              <a:rPr lang="en-US" sz="2400" i="1"/>
              <a:t>Current MPR regions could be used to define the MPR values.</a:t>
            </a:r>
            <a:endParaRPr lang="en-US" sz="2400" b="1" i="1"/>
          </a:p>
          <a:p>
            <a:pPr marL="0" indent="0">
              <a:buNone/>
            </a:pPr>
            <a:r>
              <a:rPr lang="en-US" sz="2400" b="1" i="1"/>
              <a:t>Proposal 1: </a:t>
            </a:r>
            <a:r>
              <a:rPr lang="en-US" sz="2400" i="1"/>
              <a:t>The MPR should be defined according to the filter requiring the largest MPR.</a:t>
            </a:r>
            <a:endParaRPr lang="en-US" sz="2400" b="1" i="1"/>
          </a:p>
          <a:p>
            <a:pPr marL="0" indent="0">
              <a:buNone/>
            </a:pPr>
            <a:endParaRPr lang="en-US" sz="2400" i="1"/>
          </a:p>
          <a:p>
            <a:pPr marL="0" indent="0">
              <a:buNone/>
            </a:pPr>
            <a:endParaRPr lang="en-US" sz="2400" i="1"/>
          </a:p>
        </p:txBody>
      </p:sp>
    </p:spTree>
    <p:extLst>
      <p:ext uri="{BB962C8B-B14F-4D97-AF65-F5344CB8AC3E}">
        <p14:creationId xmlns:p14="http://schemas.microsoft.com/office/powerpoint/2010/main" val="660189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a:bodyPr>
          <a:lstStyle/>
          <a:p>
            <a:r>
              <a:rPr lang="en-US"/>
              <a:t>3- Conclusion</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4292277"/>
          </a:xfrm>
        </p:spPr>
        <p:txBody>
          <a:bodyPr vert="horz" lIns="91440" tIns="45720" rIns="91440" bIns="45720" rtlCol="0" anchor="t">
            <a:normAutofit/>
          </a:bodyPr>
          <a:lstStyle/>
          <a:p>
            <a:pPr marL="0" indent="0">
              <a:buNone/>
            </a:pPr>
            <a:r>
              <a:rPr lang="en-US" sz="2400" b="1" i="1"/>
              <a:t>Observation 1</a:t>
            </a:r>
            <a:r>
              <a:rPr lang="en-US" sz="2400" i="1"/>
              <a:t>: There is not a single solution for all the evaluated cases. Depending on the allocation configuration, different filters (i.e., more or less aggressive) perform differently.</a:t>
            </a:r>
          </a:p>
          <a:p>
            <a:pPr marL="0" indent="0">
              <a:buNone/>
            </a:pPr>
            <a:r>
              <a:rPr lang="en-US" sz="2400" b="1" i="1"/>
              <a:t>Observation 2</a:t>
            </a:r>
            <a:r>
              <a:rPr lang="en-US" sz="2400" i="1"/>
              <a:t>: The required MPR depends on the filter, and there can be up to 1 dB difference in required MPR for different filters.</a:t>
            </a:r>
          </a:p>
          <a:p>
            <a:pPr marL="0" indent="0">
              <a:buNone/>
            </a:pPr>
            <a:r>
              <a:rPr lang="en-US" sz="2400" b="1" i="1"/>
              <a:t>Observation 3: </a:t>
            </a:r>
            <a:r>
              <a:rPr lang="en-US" sz="2400" i="1"/>
              <a:t>Current MPR regions could be used to define the MPR values.</a:t>
            </a:r>
            <a:endParaRPr lang="en-US" sz="2400" b="1" i="1"/>
          </a:p>
          <a:p>
            <a:pPr marL="0" indent="0">
              <a:buNone/>
            </a:pPr>
            <a:r>
              <a:rPr lang="en-US" sz="2400" b="1" i="1"/>
              <a:t>Proposal 1: </a:t>
            </a:r>
            <a:r>
              <a:rPr lang="en-US" sz="2400" i="1"/>
              <a:t>The MPR should be defined according to the filter requiring the largest MPR.</a:t>
            </a:r>
            <a:endParaRPr lang="en-US" sz="2400" b="1" i="1"/>
          </a:p>
          <a:p>
            <a:pPr marL="0" indent="0">
              <a:buNone/>
            </a:pPr>
            <a:endParaRPr lang="en-US" sz="2400" i="1"/>
          </a:p>
          <a:p>
            <a:pPr marL="0" indent="0">
              <a:buNone/>
            </a:pPr>
            <a:endParaRPr lang="en-US" sz="2400" i="1"/>
          </a:p>
          <a:p>
            <a:pPr marL="0" indent="0">
              <a:buNone/>
            </a:pPr>
            <a:endParaRPr lang="en-US" sz="2400" i="1"/>
          </a:p>
        </p:txBody>
      </p:sp>
    </p:spTree>
    <p:extLst>
      <p:ext uri="{BB962C8B-B14F-4D97-AF65-F5344CB8AC3E}">
        <p14:creationId xmlns:p14="http://schemas.microsoft.com/office/powerpoint/2010/main" val="3883420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US"/>
              <a:t>[1] RP-210910, Optimizations of pi/2 BPSK uplink power in NR, Moderator (Huawei) </a:t>
            </a:r>
          </a:p>
          <a:p>
            <a:pPr marL="0" marR="0" indent="0">
              <a:spcBef>
                <a:spcPts val="0"/>
              </a:spcBef>
              <a:spcAft>
                <a:spcPts val="0"/>
              </a:spcAft>
              <a:buNone/>
            </a:pPr>
            <a:endParaRPr lang="en-US" sz="200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a:t>[2] R4-2108018, WF on Waveform configuration, parameters for link simulations and agreements, Qualcomm </a:t>
            </a:r>
          </a:p>
          <a:p>
            <a:pPr marL="0" marR="0" indent="0">
              <a:spcBef>
                <a:spcPts val="0"/>
              </a:spcBef>
              <a:spcAft>
                <a:spcPts val="0"/>
              </a:spcAft>
              <a:buNone/>
            </a:pPr>
            <a:endParaRPr lang="en-US" sz="2000">
              <a:latin typeface="Times New Roman" panose="02020603050405020304" pitchFamily="18" charset="0"/>
              <a:ea typeface="Times New Roman" panose="02020603050405020304" pitchFamily="18" charset="0"/>
            </a:endParaRPr>
          </a:p>
          <a:p>
            <a:pPr marL="0" indent="0">
              <a:spcBef>
                <a:spcPts val="0"/>
              </a:spcBef>
              <a:buNone/>
            </a:pPr>
            <a:r>
              <a:rPr lang="en-US"/>
              <a:t>[3] R4-2120057, WF on </a:t>
            </a:r>
            <a:r>
              <a:rPr lang="en-US" err="1"/>
              <a:t>Optimisations</a:t>
            </a:r>
            <a:r>
              <a:rPr lang="en-US"/>
              <a:t> of Pi/2 BPSK UL Power in NR, Huawei, </a:t>
            </a:r>
            <a:r>
              <a:rPr lang="en-US" err="1"/>
              <a:t>HiSilicon</a:t>
            </a:r>
            <a:r>
              <a:rPr lang="en-US"/>
              <a:t>, Qualcomm, Intel</a:t>
            </a:r>
          </a:p>
          <a:p>
            <a:pPr marL="0" indent="0">
              <a:spcBef>
                <a:spcPts val="0"/>
              </a:spcBef>
              <a:buNone/>
            </a:pPr>
            <a:endParaRPr lang="en-US">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2000">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904737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1- Introduction</a:t>
            </a:r>
          </a:p>
        </p:txBody>
      </p:sp>
      <p:sp>
        <p:nvSpPr>
          <p:cNvPr id="4" name="Content Placeholder 3"/>
          <p:cNvSpPr>
            <a:spLocks noGrp="1"/>
          </p:cNvSpPr>
          <p:nvPr>
            <p:ph idx="1"/>
          </p:nvPr>
        </p:nvSpPr>
        <p:spPr>
          <a:xfrm>
            <a:off x="112559" y="1163768"/>
            <a:ext cx="11435276" cy="5369007"/>
          </a:xfrm>
        </p:spPr>
        <p:txBody>
          <a:bodyPr>
            <a:normAutofit lnSpcReduction="10000"/>
          </a:bodyPr>
          <a:lstStyle/>
          <a:p>
            <a:pPr marL="0" indent="0" algn="just" fontAlgn="base">
              <a:buNone/>
            </a:pPr>
            <a:r>
              <a:rPr lang="en-US"/>
              <a:t>This contribution relates to a study item agreed in RAN#91-e, and revised in RAN#94e, namely “Revised SID: optimizations of pi/2 BPSK uplink power in NR” [1]. In this paper we study the transmitter performance with different shaping filters. This work is related to the following study item objective: </a:t>
            </a:r>
          </a:p>
          <a:p>
            <a:pPr algn="just" fontAlgn="base"/>
            <a:r>
              <a:rPr lang="en-US"/>
              <a:t>Identify shaping filter characteristics necessary to enable the new power capability while ensuring good and robust BS receiver performance. </a:t>
            </a:r>
          </a:p>
          <a:p>
            <a:pPr marL="914400" lvl="1" indent="-457200" algn="just" fontAlgn="base">
              <a:buFont typeface="+mj-lt"/>
              <a:buAutoNum type="alphaLcPeriod"/>
            </a:pPr>
            <a:r>
              <a:rPr lang="en-US"/>
              <a:t>The choice of the filter is up to UE implementations and transparent to network.</a:t>
            </a:r>
          </a:p>
          <a:p>
            <a:pPr marL="914400" lvl="1" indent="-457200" algn="just" fontAlgn="base">
              <a:buFont typeface="+mj-lt"/>
              <a:buAutoNum type="alphaLcPeriod"/>
            </a:pPr>
            <a:r>
              <a:rPr lang="en-US"/>
              <a:t>Evaluate possible filter requirement applicable to the identified new UE power capability if achievable</a:t>
            </a:r>
          </a:p>
          <a:p>
            <a:pPr marL="914400" lvl="1" indent="-457200" algn="just" fontAlgn="base">
              <a:buFont typeface="+mj-lt"/>
              <a:buAutoNum type="alphaLcPeriod"/>
            </a:pPr>
            <a:r>
              <a:rPr lang="en-US"/>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5150105" cy="5369007"/>
          </a:xfrm>
        </p:spPr>
        <p:txBody>
          <a:bodyPr>
            <a:normAutofit/>
          </a:bodyPr>
          <a:lstStyle/>
          <a:p>
            <a:pPr marL="0" indent="0" algn="just" fontAlgn="base">
              <a:buNone/>
            </a:pPr>
            <a:r>
              <a:rPr lang="en-US" sz="180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err="1"/>
              <a:t>gNB</a:t>
            </a:r>
            <a:r>
              <a:rPr lang="en-US" sz="1800"/>
              <a:t> receiver, agreed in the way forward in RAN4#101e [3].</a:t>
            </a:r>
          </a:p>
          <a:p>
            <a:pPr marL="0" indent="0" algn="just" fontAlgn="base">
              <a:buNone/>
            </a:pPr>
            <a:r>
              <a:rPr lang="en-US" sz="1800"/>
              <a:t>Table 1 shows the simulation parameters.</a:t>
            </a:r>
          </a:p>
          <a:p>
            <a:pPr marL="0" indent="0" algn="just" fontAlgn="base">
              <a:buNone/>
            </a:pPr>
            <a:r>
              <a:rPr lang="en-US" sz="1800"/>
              <a:t>Following the agreed way forward after RAN4#100e [3], PC2 is addressed in the evaluations.</a:t>
            </a:r>
          </a:p>
          <a:p>
            <a:pPr marL="457200" lvl="1" indent="0" algn="just" fontAlgn="base">
              <a:buNone/>
            </a:pPr>
            <a:endParaRPr lang="en-US" sz="1800"/>
          </a:p>
        </p:txBody>
      </p:sp>
      <p:graphicFrame>
        <p:nvGraphicFramePr>
          <p:cNvPr id="5" name="Table 4">
            <a:extLst>
              <a:ext uri="{FF2B5EF4-FFF2-40B4-BE49-F238E27FC236}">
                <a16:creationId xmlns:a16="http://schemas.microsoft.com/office/drawing/2014/main" id="{07D24B0F-F591-4003-B4A9-CA909D606293}"/>
              </a:ext>
            </a:extLst>
          </p:cNvPr>
          <p:cNvGraphicFramePr>
            <a:graphicFrameLocks noGrp="1"/>
          </p:cNvGraphicFramePr>
          <p:nvPr>
            <p:extLst>
              <p:ext uri="{D42A27DB-BD31-4B8C-83A1-F6EECF244321}">
                <p14:modId xmlns:p14="http://schemas.microsoft.com/office/powerpoint/2010/main" val="1367363241"/>
              </p:ext>
            </p:extLst>
          </p:nvPr>
        </p:nvGraphicFramePr>
        <p:xfrm>
          <a:off x="5831002" y="1253331"/>
          <a:ext cx="5418666" cy="45008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kern="1200">
                          <a:solidFill>
                            <a:schemeClr val="dk1"/>
                          </a:solidFill>
                          <a:effectLst/>
                          <a:latin typeface="+mn-lt"/>
                          <a:ea typeface="+mn-ea"/>
                          <a:cs typeface="+mn-cs"/>
                        </a:rPr>
                        <a:t>30 kHz</a:t>
                      </a:r>
                    </a:p>
                  </a:txBody>
                  <a:tcPr/>
                </a:tc>
                <a:extLst>
                  <a:ext uri="{0D108BD9-81ED-4DB2-BD59-A6C34878D82A}">
                    <a16:rowId xmlns:a16="http://schemas.microsoft.com/office/drawing/2014/main" val="3659922112"/>
                  </a:ext>
                </a:extLst>
              </a:tr>
            </a:tbl>
          </a:graphicData>
        </a:graphic>
      </p:graphicFrame>
      <p:sp>
        <p:nvSpPr>
          <p:cNvPr id="6" name="TextBox 5">
            <a:extLst>
              <a:ext uri="{FF2B5EF4-FFF2-40B4-BE49-F238E27FC236}">
                <a16:creationId xmlns:a16="http://schemas.microsoft.com/office/drawing/2014/main" id="{C3ABDE83-105A-4855-9FD2-3285B42BE13F}"/>
              </a:ext>
            </a:extLst>
          </p:cNvPr>
          <p:cNvSpPr txBox="1"/>
          <p:nvPr/>
        </p:nvSpPr>
        <p:spPr>
          <a:xfrm>
            <a:off x="7226934" y="831396"/>
            <a:ext cx="3090398" cy="369332"/>
          </a:xfrm>
          <a:prstGeom prst="rect">
            <a:avLst/>
          </a:prstGeom>
          <a:noFill/>
        </p:spPr>
        <p:txBody>
          <a:bodyPr wrap="none" rtlCol="0">
            <a:spAutoFit/>
          </a:bodyPr>
          <a:lstStyle/>
          <a:p>
            <a:r>
              <a:rPr lang="en-US"/>
              <a:t>Table 1: Simulation parameters</a:t>
            </a: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pic>
        <p:nvPicPr>
          <p:cNvPr id="6" name="Picture 5">
            <a:extLst>
              <a:ext uri="{FF2B5EF4-FFF2-40B4-BE49-F238E27FC236}">
                <a16:creationId xmlns:a16="http://schemas.microsoft.com/office/drawing/2014/main" id="{200F4323-329F-4AFA-89F2-431D84FBBB31}"/>
              </a:ext>
            </a:extLst>
          </p:cNvPr>
          <p:cNvPicPr>
            <a:picLocks noChangeAspect="1"/>
          </p:cNvPicPr>
          <p:nvPr/>
        </p:nvPicPr>
        <p:blipFill>
          <a:blip r:embed="rId2"/>
          <a:stretch>
            <a:fillRect/>
          </a:stretch>
        </p:blipFill>
        <p:spPr>
          <a:xfrm>
            <a:off x="5651771" y="-155642"/>
            <a:ext cx="5734455" cy="4300841"/>
          </a:xfrm>
          <a:prstGeom prst="rect">
            <a:avLst/>
          </a:prstGeom>
        </p:spPr>
      </p:pic>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a:t>The figure shows the tested filters. The triangular filters are generated in such a way that the slope is the maximum slope that fits the maximum attenuation in the two frequency ranges that separate one half of the allocation (same frequency ranges as the EVM equalizer flatness mask). For the evaluations, the number in brackets corresponds to the attenuation (in dB) of the first and second frequency range. </a:t>
            </a:r>
          </a:p>
          <a:p>
            <a:pPr marL="0" indent="0" algn="just" fontAlgn="base">
              <a:buNone/>
            </a:pPr>
            <a:endParaRPr lang="en-US" sz="1800"/>
          </a:p>
          <a:p>
            <a:pPr marL="0" indent="0" algn="just" fontAlgn="base">
              <a:buNone/>
            </a:pPr>
            <a:r>
              <a:rPr lang="en-US" sz="1800"/>
              <a:t>In the continuation, the filters are referred as:</a:t>
            </a:r>
          </a:p>
          <a:p>
            <a:pPr marL="0" indent="0" algn="just" fontAlgn="base">
              <a:buNone/>
            </a:pPr>
            <a:r>
              <a:rPr lang="en-US" sz="1800"/>
              <a:t>[-0.2 1 -0.2] </a:t>
            </a:r>
            <a:r>
              <a:rPr lang="en-US" sz="1800">
                <a:sym typeface="Wingdings" panose="05000000000000000000" pitchFamily="2" charset="2"/>
              </a:rPr>
              <a:t> 0.2</a:t>
            </a:r>
            <a:endParaRPr lang="en-US" sz="1800"/>
          </a:p>
          <a:p>
            <a:pPr marL="0" indent="0" algn="just" fontAlgn="base">
              <a:buNone/>
            </a:pPr>
            <a:r>
              <a:rPr lang="en-US" sz="1800"/>
              <a:t>[-0.28 1 -0.28]  </a:t>
            </a:r>
            <a:r>
              <a:rPr lang="en-US" sz="1800">
                <a:sym typeface="Wingdings" panose="05000000000000000000" pitchFamily="2" charset="2"/>
              </a:rPr>
              <a:t> 0.28 </a:t>
            </a:r>
          </a:p>
          <a:p>
            <a:pPr marL="0" indent="0" algn="just" fontAlgn="base">
              <a:buNone/>
            </a:pPr>
            <a:r>
              <a:rPr lang="en-US" sz="1800"/>
              <a:t>[-0.335 1 -0.335] </a:t>
            </a:r>
            <a:r>
              <a:rPr lang="en-US" sz="1800">
                <a:sym typeface="Wingdings" panose="05000000000000000000" pitchFamily="2" charset="2"/>
              </a:rPr>
              <a:t> 0.335</a:t>
            </a:r>
          </a:p>
          <a:p>
            <a:pPr marL="0" indent="0" algn="just" fontAlgn="base">
              <a:buNone/>
            </a:pPr>
            <a:r>
              <a:rPr lang="en-US" sz="1800">
                <a:sym typeface="Wingdings" panose="05000000000000000000" pitchFamily="2" charset="2"/>
              </a:rPr>
              <a:t>[1+D]  [1+D]</a:t>
            </a:r>
          </a:p>
          <a:p>
            <a:pPr marL="0" indent="0" algn="just" fontAlgn="base">
              <a:buNone/>
            </a:pPr>
            <a:r>
              <a:rPr lang="en-US" sz="1800">
                <a:sym typeface="Wingdings" panose="05000000000000000000" pitchFamily="2" charset="2"/>
              </a:rPr>
              <a:t>Triangular window [6 14]  Triang A</a:t>
            </a:r>
          </a:p>
          <a:p>
            <a:pPr marL="0" indent="0" algn="just" fontAlgn="base">
              <a:buNone/>
            </a:pPr>
            <a:r>
              <a:rPr lang="en-US" sz="1800">
                <a:sym typeface="Wingdings" panose="05000000000000000000" pitchFamily="2" charset="2"/>
              </a:rPr>
              <a:t>Triangular window [6 8]  Triang B</a:t>
            </a: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60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062103"/>
          </a:xfrm>
          <a:prstGeom prst="rect">
            <a:avLst/>
          </a:prstGeom>
          <a:noFill/>
        </p:spPr>
        <p:txBody>
          <a:bodyPr wrap="square" lIns="91440" tIns="45720" rIns="91440" bIns="45720" rtlCol="0" anchor="t">
            <a:spAutoFit/>
          </a:bodyPr>
          <a:lstStyle/>
          <a:p>
            <a:r>
              <a:rPr lang="en-US" sz="1600"/>
              <a:t>0.335 is the most aggressive 3-tap filter that meets the current spectral flatness requirements, less aggressive 3-tap filters are included too.</a:t>
            </a:r>
          </a:p>
          <a:p>
            <a:endParaRPr lang="en-US" sz="1600"/>
          </a:p>
          <a:p>
            <a:r>
              <a:rPr lang="en-US" sz="1600" err="1"/>
              <a:t>Triang</a:t>
            </a:r>
            <a:r>
              <a:rPr lang="en-US" sz="1600"/>
              <a:t> A is the most aggressive triangular window that meets the current spectral flatness requirements, and </a:t>
            </a:r>
            <a:r>
              <a:rPr lang="en-US" sz="1600" err="1"/>
              <a:t>Triang</a:t>
            </a:r>
            <a:r>
              <a:rPr lang="en-US" sz="1600"/>
              <a:t> B is a less aggressive triangular window, with frequency shape quite similar as the 0.2 3-tap filter.</a:t>
            </a:r>
            <a:endParaRPr lang="en-US" sz="1600">
              <a:cs typeface="Calibri"/>
            </a:endParaRPr>
          </a:p>
        </p:txBody>
      </p:sp>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2.1-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932539"/>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best filter per channel BW and transmission configuration. The criteria followed is to select the filter that offers the lowest MPR, and in case there are more than one filter with the same lowest MPR, the one with the lowest EVM is chosen.</a:t>
            </a:r>
          </a:p>
        </p:txBody>
      </p:sp>
    </p:spTree>
    <p:extLst>
      <p:ext uri="{BB962C8B-B14F-4D97-AF65-F5344CB8AC3E}">
        <p14:creationId xmlns:p14="http://schemas.microsoft.com/office/powerpoint/2010/main" val="3915762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2.1-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815413" y="4389107"/>
            <a:ext cx="3840427" cy="261505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10 MHz: For central and small-medium size transmission, 0.2 and Triang B (less aggressive filters) offer best performance. For edge transmission, 0.335 and 0.28 (more aggressive than Triang B and 0.2) are best. For the small allocations, less aggressive filters perform better.</a:t>
            </a:r>
          </a:p>
          <a:p>
            <a:pPr defTabSz="479988">
              <a:spcAft>
                <a:spcPts val="800"/>
              </a:spcAft>
              <a:tabLst>
                <a:tab pos="479988" algn="l"/>
              </a:tabLst>
            </a:pPr>
            <a:endParaRPr lang="en-US" sz="1600"/>
          </a:p>
          <a:p>
            <a:pPr defTabSz="479988">
              <a:spcAft>
                <a:spcPts val="800"/>
              </a:spcAft>
              <a:tabLst>
                <a:tab pos="479988" algn="l"/>
              </a:tabLst>
            </a:pPr>
            <a:endParaRPr lang="en-US" sz="1600"/>
          </a:p>
        </p:txBody>
      </p:sp>
      <p:pic>
        <p:nvPicPr>
          <p:cNvPr id="12" name="Picture 11">
            <a:extLst>
              <a:ext uri="{FF2B5EF4-FFF2-40B4-BE49-F238E27FC236}">
                <a16:creationId xmlns:a16="http://schemas.microsoft.com/office/drawing/2014/main" id="{4641153A-E05F-415F-8E62-4A905F5EF88F}"/>
              </a:ext>
            </a:extLst>
          </p:cNvPr>
          <p:cNvPicPr>
            <a:picLocks noChangeAspect="1"/>
          </p:cNvPicPr>
          <p:nvPr/>
        </p:nvPicPr>
        <p:blipFill>
          <a:blip r:embed="rId2"/>
          <a:stretch>
            <a:fillRect/>
          </a:stretch>
        </p:blipFill>
        <p:spPr>
          <a:xfrm>
            <a:off x="239349" y="932723"/>
            <a:ext cx="5201920" cy="3901440"/>
          </a:xfrm>
          <a:prstGeom prst="rect">
            <a:avLst/>
          </a:prstGeom>
        </p:spPr>
      </p:pic>
      <p:pic>
        <p:nvPicPr>
          <p:cNvPr id="13" name="Picture 12">
            <a:extLst>
              <a:ext uri="{FF2B5EF4-FFF2-40B4-BE49-F238E27FC236}">
                <a16:creationId xmlns:a16="http://schemas.microsoft.com/office/drawing/2014/main" id="{F58D828F-CBA6-4BAE-810E-F69B41629425}"/>
              </a:ext>
            </a:extLst>
          </p:cNvPr>
          <p:cNvPicPr>
            <a:picLocks noChangeAspect="1"/>
          </p:cNvPicPr>
          <p:nvPr/>
        </p:nvPicPr>
        <p:blipFill>
          <a:blip r:embed="rId3"/>
          <a:stretch>
            <a:fillRect/>
          </a:stretch>
        </p:blipFill>
        <p:spPr>
          <a:xfrm>
            <a:off x="6178267" y="938821"/>
            <a:ext cx="5201920" cy="3901440"/>
          </a:xfrm>
          <a:prstGeom prst="rect">
            <a:avLst/>
          </a:prstGeom>
        </p:spPr>
      </p:pic>
      <p:sp>
        <p:nvSpPr>
          <p:cNvPr id="18" name="Rectangle 17">
            <a:extLst>
              <a:ext uri="{FF2B5EF4-FFF2-40B4-BE49-F238E27FC236}">
                <a16:creationId xmlns:a16="http://schemas.microsoft.com/office/drawing/2014/main" id="{86213D2B-8E97-496B-A8C3-B2436C54A998}"/>
              </a:ext>
            </a:extLst>
          </p:cNvPr>
          <p:cNvSpPr/>
          <p:nvPr/>
        </p:nvSpPr>
        <p:spPr>
          <a:xfrm>
            <a:off x="6532331" y="4485117"/>
            <a:ext cx="4844256" cy="830997"/>
          </a:xfrm>
          <a:prstGeom prst="rect">
            <a:avLst/>
          </a:prstGeom>
        </p:spPr>
        <p:txBody>
          <a:bodyPr wrap="square">
            <a:spAutoFit/>
          </a:bodyPr>
          <a:lstStyle/>
          <a:p>
            <a:pPr defTabSz="479988">
              <a:spcAft>
                <a:spcPts val="800"/>
              </a:spcAft>
              <a:tabLst>
                <a:tab pos="479988" algn="l"/>
              </a:tabLst>
            </a:pPr>
            <a:r>
              <a:rPr lang="en-US" sz="1600"/>
              <a:t>15 MHz: Central and small-medium allocations, 0.2 and Triang B are best. For edge and medium-large allocations, small difference between 0.335, 0.28.</a:t>
            </a:r>
          </a:p>
        </p:txBody>
      </p:sp>
    </p:spTree>
    <p:extLst>
      <p:ext uri="{BB962C8B-B14F-4D97-AF65-F5344CB8AC3E}">
        <p14:creationId xmlns:p14="http://schemas.microsoft.com/office/powerpoint/2010/main" val="2112252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2.1- Discussion. Best filters per channel bandwidth. </a:t>
            </a:r>
            <a:endParaRPr lang="en-US">
              <a:cs typeface="Calibri Light"/>
            </a:endParaRP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1103445" y="4713784"/>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20 MHz: Small and medium allocations, less aggressive filters perform better (0.2 and Triang B). For larger (and edge) allocations, more aggressive filters (0.28, 0.335 and Triang A). [1+D] is barely ever the best filter.</a:t>
            </a:r>
          </a:p>
        </p:txBody>
      </p:sp>
      <p:pic>
        <p:nvPicPr>
          <p:cNvPr id="3" name="Picture 2">
            <a:extLst>
              <a:ext uri="{FF2B5EF4-FFF2-40B4-BE49-F238E27FC236}">
                <a16:creationId xmlns:a16="http://schemas.microsoft.com/office/drawing/2014/main" id="{F29FCE33-F33B-46D8-8DE0-01D079913A51}"/>
              </a:ext>
            </a:extLst>
          </p:cNvPr>
          <p:cNvPicPr>
            <a:picLocks noChangeAspect="1"/>
          </p:cNvPicPr>
          <p:nvPr/>
        </p:nvPicPr>
        <p:blipFill>
          <a:blip r:embed="rId2"/>
          <a:stretch>
            <a:fillRect/>
          </a:stretch>
        </p:blipFill>
        <p:spPr>
          <a:xfrm>
            <a:off x="290528" y="1099133"/>
            <a:ext cx="5201920" cy="3901440"/>
          </a:xfrm>
          <a:prstGeom prst="rect">
            <a:avLst/>
          </a:prstGeom>
        </p:spPr>
      </p:pic>
      <p:pic>
        <p:nvPicPr>
          <p:cNvPr id="4" name="Picture 3">
            <a:extLst>
              <a:ext uri="{FF2B5EF4-FFF2-40B4-BE49-F238E27FC236}">
                <a16:creationId xmlns:a16="http://schemas.microsoft.com/office/drawing/2014/main" id="{4785D420-8B9B-4F56-ACBB-806F4B6F6477}"/>
              </a:ext>
            </a:extLst>
          </p:cNvPr>
          <p:cNvPicPr>
            <a:picLocks noChangeAspect="1"/>
          </p:cNvPicPr>
          <p:nvPr/>
        </p:nvPicPr>
        <p:blipFill>
          <a:blip r:embed="rId3"/>
          <a:stretch>
            <a:fillRect/>
          </a:stretch>
        </p:blipFill>
        <p:spPr>
          <a:xfrm>
            <a:off x="6699552" y="1177644"/>
            <a:ext cx="5201920" cy="3901440"/>
          </a:xfrm>
          <a:prstGeom prst="rect">
            <a:avLst/>
          </a:prstGeom>
        </p:spPr>
      </p:pic>
      <p:sp>
        <p:nvSpPr>
          <p:cNvPr id="12" name="TextBox 11">
            <a:extLst>
              <a:ext uri="{FF2B5EF4-FFF2-40B4-BE49-F238E27FC236}">
                <a16:creationId xmlns:a16="http://schemas.microsoft.com/office/drawing/2014/main" id="{3D464A96-D682-447D-8874-C8FAEEAE02C0}"/>
              </a:ext>
            </a:extLst>
          </p:cNvPr>
          <p:cNvSpPr txBox="1"/>
          <p:nvPr/>
        </p:nvSpPr>
        <p:spPr>
          <a:xfrm>
            <a:off x="7431245" y="4707280"/>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30 MHz: Small and medium allocations, less aggressive filters perform better (0.2 and </a:t>
            </a:r>
            <a:r>
              <a:rPr lang="en-US" sz="1600" err="1"/>
              <a:t>Triang</a:t>
            </a:r>
            <a:r>
              <a:rPr lang="en-US" sz="1600"/>
              <a:t> B). For larger allocations, closer to the edge, 0.335 is best, and 0.28 for allocations further from the edge. </a:t>
            </a:r>
          </a:p>
        </p:txBody>
      </p:sp>
    </p:spTree>
    <p:extLst>
      <p:ext uri="{BB962C8B-B14F-4D97-AF65-F5344CB8AC3E}">
        <p14:creationId xmlns:p14="http://schemas.microsoft.com/office/powerpoint/2010/main" val="404642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57632" y="245359"/>
            <a:ext cx="11078400" cy="965235"/>
          </a:xfrm>
        </p:spPr>
        <p:txBody>
          <a:bodyPr>
            <a:normAutofit/>
          </a:bodyPr>
          <a:lstStyle/>
          <a:p>
            <a:r>
              <a:rPr lang="en-US" sz="4000"/>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815B4272-CFA5-45DE-9B84-9F81AB5959EC}"/>
              </a:ext>
            </a:extLst>
          </p:cNvPr>
          <p:cNvPicPr>
            <a:picLocks noChangeAspect="1"/>
          </p:cNvPicPr>
          <p:nvPr/>
        </p:nvPicPr>
        <p:blipFill>
          <a:blip r:embed="rId2"/>
          <a:stretch>
            <a:fillRect/>
          </a:stretch>
        </p:blipFill>
        <p:spPr>
          <a:xfrm>
            <a:off x="455968" y="632496"/>
            <a:ext cx="5201920" cy="3901440"/>
          </a:xfrm>
          <a:prstGeom prst="rect">
            <a:avLst/>
          </a:prstGeom>
        </p:spPr>
      </p:pic>
      <p:pic>
        <p:nvPicPr>
          <p:cNvPr id="14" name="Picture 13">
            <a:extLst>
              <a:ext uri="{FF2B5EF4-FFF2-40B4-BE49-F238E27FC236}">
                <a16:creationId xmlns:a16="http://schemas.microsoft.com/office/drawing/2014/main" id="{5D9F5BF5-737A-44B3-8079-468BA8B08CE0}"/>
              </a:ext>
            </a:extLst>
          </p:cNvPr>
          <p:cNvPicPr>
            <a:picLocks noChangeAspect="1"/>
          </p:cNvPicPr>
          <p:nvPr/>
        </p:nvPicPr>
        <p:blipFill>
          <a:blip r:embed="rId3"/>
          <a:stretch>
            <a:fillRect/>
          </a:stretch>
        </p:blipFill>
        <p:spPr>
          <a:xfrm>
            <a:off x="6390619" y="632496"/>
            <a:ext cx="5201920" cy="3901440"/>
          </a:xfrm>
          <a:prstGeom prst="rect">
            <a:avLst/>
          </a:prstGeom>
        </p:spPr>
      </p:pic>
      <p:sp>
        <p:nvSpPr>
          <p:cNvPr id="19" name="TextBox 18">
            <a:extLst>
              <a:ext uri="{FF2B5EF4-FFF2-40B4-BE49-F238E27FC236}">
                <a16:creationId xmlns:a16="http://schemas.microsoft.com/office/drawing/2014/main" id="{43B33312-D296-4772-B8BA-19636B58BB0B}"/>
              </a:ext>
            </a:extLst>
          </p:cNvPr>
          <p:cNvSpPr txBox="1"/>
          <p:nvPr/>
        </p:nvSpPr>
        <p:spPr>
          <a:xfrm>
            <a:off x="911424" y="4222425"/>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40 MHz: For small and central allocations, 0.2 and Triang B are the best. For 1 PRB allocation, closer to the edges, [1+D] is the best. Again, for larger allocations, and edge allocations, more aggressive filters perform better.</a:t>
            </a:r>
          </a:p>
        </p:txBody>
      </p:sp>
      <p:sp>
        <p:nvSpPr>
          <p:cNvPr id="20" name="TextBox 19">
            <a:extLst>
              <a:ext uri="{FF2B5EF4-FFF2-40B4-BE49-F238E27FC236}">
                <a16:creationId xmlns:a16="http://schemas.microsoft.com/office/drawing/2014/main" id="{E3CDCB19-3E23-4B87-8572-09A569A7FF00}"/>
              </a:ext>
            </a:extLst>
          </p:cNvPr>
          <p:cNvSpPr txBox="1"/>
          <p:nvPr/>
        </p:nvSpPr>
        <p:spPr>
          <a:xfrm>
            <a:off x="6980360" y="4101075"/>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50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3434224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91242"/>
          </a:xfrm>
        </p:spPr>
        <p:txBody>
          <a:bodyPr>
            <a:normAutofit fontScale="90000"/>
          </a:bodyPr>
          <a:lstStyle/>
          <a:p>
            <a:r>
              <a:rPr lang="en-US"/>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9239C43C-7666-48DD-A2BF-F8E92F6D9501}"/>
              </a:ext>
            </a:extLst>
          </p:cNvPr>
          <p:cNvPicPr>
            <a:picLocks noChangeAspect="1"/>
          </p:cNvPicPr>
          <p:nvPr/>
        </p:nvPicPr>
        <p:blipFill>
          <a:blip r:embed="rId2"/>
          <a:stretch>
            <a:fillRect/>
          </a:stretch>
        </p:blipFill>
        <p:spPr>
          <a:xfrm>
            <a:off x="0" y="548680"/>
            <a:ext cx="5689600" cy="4267200"/>
          </a:xfrm>
          <a:prstGeom prst="rect">
            <a:avLst/>
          </a:prstGeom>
        </p:spPr>
      </p:pic>
      <p:pic>
        <p:nvPicPr>
          <p:cNvPr id="4" name="Picture 3">
            <a:extLst>
              <a:ext uri="{FF2B5EF4-FFF2-40B4-BE49-F238E27FC236}">
                <a16:creationId xmlns:a16="http://schemas.microsoft.com/office/drawing/2014/main" id="{A5A510EB-2940-4ED2-8942-7A9BAD870359}"/>
              </a:ext>
            </a:extLst>
          </p:cNvPr>
          <p:cNvPicPr>
            <a:picLocks noChangeAspect="1"/>
          </p:cNvPicPr>
          <p:nvPr/>
        </p:nvPicPr>
        <p:blipFill>
          <a:blip r:embed="rId3"/>
          <a:stretch>
            <a:fillRect/>
          </a:stretch>
        </p:blipFill>
        <p:spPr>
          <a:xfrm>
            <a:off x="5807968" y="548680"/>
            <a:ext cx="5689600" cy="4267200"/>
          </a:xfrm>
          <a:prstGeom prst="rect">
            <a:avLst/>
          </a:prstGeom>
        </p:spPr>
      </p:pic>
      <p:sp>
        <p:nvSpPr>
          <p:cNvPr id="10" name="TextBox 9">
            <a:extLst>
              <a:ext uri="{FF2B5EF4-FFF2-40B4-BE49-F238E27FC236}">
                <a16:creationId xmlns:a16="http://schemas.microsoft.com/office/drawing/2014/main" id="{D7DDE596-49FD-4B82-BB1A-DE7635251D35}"/>
              </a:ext>
            </a:extLst>
          </p:cNvPr>
          <p:cNvSpPr txBox="1"/>
          <p:nvPr/>
        </p:nvSpPr>
        <p:spPr>
          <a:xfrm>
            <a:off x="719403" y="4485118"/>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60 MHz: For small and central allocations, 0.2 and Triang B are the best. For 1 PRB allocation, closer to the edges, 0.335 is the best. Again, for larger allocations, and edge allocations, more aggressive filters perform better.</a:t>
            </a:r>
          </a:p>
        </p:txBody>
      </p:sp>
      <p:sp>
        <p:nvSpPr>
          <p:cNvPr id="12" name="TextBox 11">
            <a:extLst>
              <a:ext uri="{FF2B5EF4-FFF2-40B4-BE49-F238E27FC236}">
                <a16:creationId xmlns:a16="http://schemas.microsoft.com/office/drawing/2014/main" id="{A5CD750A-0A36-4B38-A9E5-6C3825978F6C}"/>
              </a:ext>
            </a:extLst>
          </p:cNvPr>
          <p:cNvSpPr txBox="1"/>
          <p:nvPr/>
        </p:nvSpPr>
        <p:spPr>
          <a:xfrm>
            <a:off x="6545022" y="4384743"/>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80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15121447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xsi:nil="true"/>
    <_dlc_DocId xmlns="71c5aaf6-e6ce-465b-b873-5148d2a4c105">5AIRPNAIUNRU-1328258698-9832</_dlc_DocId>
    <_dlc_DocIdUrl xmlns="71c5aaf6-e6ce-465b-b873-5148d2a4c105">
      <Url>https://nokia.sharepoint.com/sites/c5g/5gradio/_layouts/15/DocIdRedir.aspx?ID=5AIRPNAIUNRU-1328258698-9832</Url>
      <Description>5AIRPNAIUNRU-1328258698-9832</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890521-FF2A-4C09-BE8E-6D0D576D3702}">
  <ds:schemaRefs>
    <ds:schemaRef ds:uri="http://www.w3.org/XML/1998/namespace"/>
    <ds:schemaRef ds:uri="http://schemas.microsoft.com/office/infopath/2007/PartnerControls"/>
    <ds:schemaRef ds:uri="http://purl.org/dc/elements/1.1/"/>
    <ds:schemaRef ds:uri="3b34c8f0-1ef5-4d1e-bb66-517ce7fe7356"/>
    <ds:schemaRef ds:uri="http://schemas.microsoft.com/office/2006/metadata/properties"/>
    <ds:schemaRef ds:uri="71c5aaf6-e6ce-465b-b873-5148d2a4c105"/>
    <ds:schemaRef ds:uri="http://purl.org/dc/terms/"/>
    <ds:schemaRef ds:uri="http://purl.org/dc/dcmitype/"/>
    <ds:schemaRef ds:uri="http://schemas.microsoft.com/office/2006/documentManagement/types"/>
    <ds:schemaRef ds:uri="http://schemas.openxmlformats.org/package/2006/metadata/core-properties"/>
    <ds:schemaRef ds:uri="0b6aed8e-0313-4d17-80ff-d0e5da4931c5"/>
  </ds:schemaRefs>
</ds:datastoreItem>
</file>

<file path=customXml/itemProps2.xml><?xml version="1.0" encoding="utf-8"?>
<ds:datastoreItem xmlns:ds="http://schemas.openxmlformats.org/officeDocument/2006/customXml" ds:itemID="{E1E86EBE-D61A-4C96-9514-F52D961D7D65}">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AE24CDA-E039-4CD1-937B-3B84F89A4976}">
  <ds:schemaRefs>
    <ds:schemaRef ds:uri="Microsoft.SharePoint.Taxonomy.ContentTypeSync"/>
  </ds:schemaRefs>
</ds:datastoreItem>
</file>

<file path=customXml/itemProps4.xml><?xml version="1.0" encoding="utf-8"?>
<ds:datastoreItem xmlns:ds="http://schemas.openxmlformats.org/officeDocument/2006/customXml" ds:itemID="{C873D00D-C44A-45A2-8F5D-48DE9D394186}">
  <ds:schemaRefs>
    <ds:schemaRef ds:uri="http://schemas.microsoft.com/sharepoint/events"/>
  </ds:schemaRefs>
</ds:datastoreItem>
</file>

<file path=customXml/itemProps5.xml><?xml version="1.0" encoding="utf-8"?>
<ds:datastoreItem xmlns:ds="http://schemas.openxmlformats.org/officeDocument/2006/customXml" ds:itemID="{2B3268F8-267B-4DC1-832A-6C4C978396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1673</Words>
  <Application>Microsoft Office PowerPoint</Application>
  <PresentationFormat>Widescreen</PresentationFormat>
  <Paragraphs>111</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Times New Roman</vt:lpstr>
      <vt:lpstr>Office Theme</vt:lpstr>
      <vt:lpstr>Title: Transmitter performance for pi/2 BPSK with spectral shaping</vt:lpstr>
      <vt:lpstr>1- Introduction</vt:lpstr>
      <vt:lpstr>2- Discussion</vt:lpstr>
      <vt:lpstr>2- Discussion</vt:lpstr>
      <vt:lpstr>2.1- Discussion. Best filters per channel bandwidth. </vt:lpstr>
      <vt:lpstr>2.1- Discussion. Best filters per channel bandwidth. </vt:lpstr>
      <vt:lpstr>2.1- Discussion. Best filters per channel bandwidth. </vt:lpstr>
      <vt:lpstr>2.1- Discussion. Best filters per channel bandwidth</vt:lpstr>
      <vt:lpstr>2.1- Discussion. Best filters per channel bandwidth</vt:lpstr>
      <vt:lpstr>2.1- Discussion. Best filters per channel bandwidth</vt:lpstr>
      <vt:lpstr>2.1- Discussion. Best filters per channel bandwidth</vt:lpstr>
      <vt:lpstr>2.2- Discussion. Required MPR w.r.t. 29 dBm. </vt:lpstr>
      <vt:lpstr>2.2- Discussion. Minimum MPR w.r.t. 29 dBm (best filter results)</vt:lpstr>
      <vt:lpstr>2.2- Discussion. Minimum MPR w.r.t. 29 dBm (best filter results)</vt:lpstr>
      <vt:lpstr>2.2- Discussion. Minimum MPR w.r.t. 29 dBm (best filter results)</vt:lpstr>
      <vt:lpstr>2.2- Discussion. Minimum MPR w.r.t. 29 dBm (best filter results)</vt:lpstr>
      <vt:lpstr>2.2- Discussion. Minimum MPR w.r.t. 29 dBm (best filter results)</vt:lpstr>
      <vt:lpstr>3- Conclusion</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Vasenkari, Petri J. (Nokia - FI/Espoo)</cp:lastModifiedBy>
  <cp:revision>2</cp:revision>
  <dcterms:created xsi:type="dcterms:W3CDTF">2017-01-18T06:26:21Z</dcterms:created>
  <dcterms:modified xsi:type="dcterms:W3CDTF">2022-02-14T13:33:07Z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537dcdf4-0893-4059-b07f-a52d76fba8e2</vt:lpwstr>
  </property>
</Properties>
</file>